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7.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9.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740" r:id="rId3"/>
    <p:sldMasterId id="2147483757" r:id="rId4"/>
    <p:sldMasterId id="2147483799" r:id="rId5"/>
    <p:sldMasterId id="2147483816" r:id="rId6"/>
    <p:sldMasterId id="2147483861" r:id="rId7"/>
    <p:sldMasterId id="2147483882" r:id="rId8"/>
    <p:sldMasterId id="2147483901" r:id="rId9"/>
    <p:sldMasterId id="2147483920" r:id="rId10"/>
  </p:sldMasterIdLst>
  <p:notesMasterIdLst>
    <p:notesMasterId r:id="rId107"/>
  </p:notesMasterIdLst>
  <p:sldIdLst>
    <p:sldId id="348" r:id="rId11"/>
    <p:sldId id="352" r:id="rId12"/>
    <p:sldId id="264" r:id="rId13"/>
    <p:sldId id="259" r:id="rId14"/>
    <p:sldId id="349" r:id="rId15"/>
    <p:sldId id="257" r:id="rId16"/>
    <p:sldId id="258" r:id="rId17"/>
    <p:sldId id="256" r:id="rId18"/>
    <p:sldId id="343" r:id="rId19"/>
    <p:sldId id="344" r:id="rId20"/>
    <p:sldId id="346" r:id="rId21"/>
    <p:sldId id="265"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54" r:id="rId66"/>
    <p:sldId id="357" r:id="rId67"/>
    <p:sldId id="358" r:id="rId68"/>
    <p:sldId id="359" r:id="rId69"/>
    <p:sldId id="360" r:id="rId70"/>
    <p:sldId id="361" r:id="rId71"/>
    <p:sldId id="362" r:id="rId72"/>
    <p:sldId id="363" r:id="rId73"/>
    <p:sldId id="364" r:id="rId74"/>
    <p:sldId id="365" r:id="rId75"/>
    <p:sldId id="366" r:id="rId76"/>
    <p:sldId id="367" r:id="rId77"/>
    <p:sldId id="368" r:id="rId78"/>
    <p:sldId id="369" r:id="rId79"/>
    <p:sldId id="370" r:id="rId80"/>
    <p:sldId id="371"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51" r:id="rId94"/>
    <p:sldId id="266" r:id="rId95"/>
    <p:sldId id="342" r:id="rId96"/>
    <p:sldId id="279" r:id="rId97"/>
    <p:sldId id="280" r:id="rId98"/>
    <p:sldId id="267" r:id="rId99"/>
    <p:sldId id="268" r:id="rId100"/>
    <p:sldId id="269" r:id="rId101"/>
    <p:sldId id="270" r:id="rId102"/>
    <p:sldId id="271" r:id="rId103"/>
    <p:sldId id="272" r:id="rId104"/>
    <p:sldId id="350" r:id="rId105"/>
    <p:sldId id="347"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elo Borges"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B756E"/>
    <a:srgbClr val="365C69"/>
    <a:srgbClr val="2E4E58"/>
    <a:srgbClr val="3E6F60"/>
    <a:srgbClr val="006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704"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108" Type="http://schemas.openxmlformats.org/officeDocument/2006/relationships/printerSettings" Target="printerSettings/printerSettings1.bin"/><Relationship Id="rId109" Type="http://schemas.openxmlformats.org/officeDocument/2006/relationships/commentAuthors" Target="commentAuthors.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110" Type="http://schemas.openxmlformats.org/officeDocument/2006/relationships/presProps" Target="presProps.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11" Type="http://schemas.openxmlformats.org/officeDocument/2006/relationships/viewProps" Target="viewProps.xml"/><Relationship Id="rId112" Type="http://schemas.openxmlformats.org/officeDocument/2006/relationships/theme" Target="theme/theme1.xml"/><Relationship Id="rId113" Type="http://schemas.openxmlformats.org/officeDocument/2006/relationships/tableStyles" Target="tableStyles.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100" Type="http://schemas.openxmlformats.org/officeDocument/2006/relationships/slide" Target="slides/slide90.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s>
</file>

<file path=ppt/comments/comment1.xml><?xml version="1.0" encoding="utf-8"?>
<p:cmLst xmlns:a="http://schemas.openxmlformats.org/drawingml/2006/main" xmlns:r="http://schemas.openxmlformats.org/officeDocument/2006/relationships" xmlns:p="http://schemas.openxmlformats.org/presentationml/2006/main">
  <p:cm authorId="0" idx="2">
    <p:pos x="6000" y="0"/>
    <p:text>Update screenshot</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EFE160-EB8E-6D47-9298-30239B0C7B84}" type="doc">
      <dgm:prSet loTypeId="urn:microsoft.com/office/officeart/2005/8/layout/radial4" loCatId="" qsTypeId="urn:microsoft.com/office/officeart/2005/8/quickstyle/3D3" qsCatId="3D" csTypeId="urn:microsoft.com/office/officeart/2005/8/colors/accent1_2" csCatId="accent1" phldr="1"/>
      <dgm:spPr/>
      <dgm:t>
        <a:bodyPr/>
        <a:lstStyle/>
        <a:p>
          <a:endParaRPr lang="en-US"/>
        </a:p>
      </dgm:t>
    </dgm:pt>
    <dgm:pt modelId="{24D752A4-31F3-4C42-AAB9-9A32E04E2135}">
      <dgm:prSet phldrT="[Text]"/>
      <dgm:spPr/>
      <dgm:t>
        <a:bodyPr/>
        <a:lstStyle/>
        <a:p>
          <a:r>
            <a:rPr lang="en-US" dirty="0" smtClean="0"/>
            <a:t>Mongo Instance</a:t>
          </a:r>
          <a:endParaRPr lang="en-US" dirty="0"/>
        </a:p>
      </dgm:t>
    </dgm:pt>
    <dgm:pt modelId="{B77899CC-97A8-2B40-8CC3-FC61C53A6D7C}" type="parTrans" cxnId="{4B91B8C8-481F-2F4F-BDC7-18211CC618AD}">
      <dgm:prSet/>
      <dgm:spPr/>
      <dgm:t>
        <a:bodyPr/>
        <a:lstStyle/>
        <a:p>
          <a:endParaRPr lang="en-US"/>
        </a:p>
      </dgm:t>
    </dgm:pt>
    <dgm:pt modelId="{C7171F6E-DF1B-4C4C-89F1-BAC17F12582A}" type="sibTrans" cxnId="{4B91B8C8-481F-2F4F-BDC7-18211CC618AD}">
      <dgm:prSet/>
      <dgm:spPr/>
      <dgm:t>
        <a:bodyPr/>
        <a:lstStyle/>
        <a:p>
          <a:endParaRPr lang="en-US"/>
        </a:p>
      </dgm:t>
    </dgm:pt>
    <dgm:pt modelId="{53225F1D-A039-3342-94B9-74A710DF9887}">
      <dgm:prSet phldrT="[Text]" custT="1"/>
      <dgm:spPr/>
      <dgm:t>
        <a:bodyPr/>
        <a:lstStyle/>
        <a:p>
          <a:r>
            <a:rPr lang="en-US" sz="1900" dirty="0" smtClean="0"/>
            <a:t>PCF Ops </a:t>
          </a:r>
          <a:r>
            <a:rPr lang="en-US" sz="1900" dirty="0" err="1" smtClean="0"/>
            <a:t>mgr</a:t>
          </a:r>
          <a:r>
            <a:rPr lang="en-US" sz="1900" dirty="0" smtClean="0"/>
            <a:t/>
          </a:r>
          <a:br>
            <a:rPr lang="en-US" sz="1900" dirty="0" smtClean="0"/>
          </a:br>
          <a:r>
            <a:rPr lang="en-US" sz="1400" dirty="0" smtClean="0"/>
            <a:t>provisions VM</a:t>
          </a:r>
          <a:endParaRPr lang="en-US" sz="1900" dirty="0"/>
        </a:p>
      </dgm:t>
    </dgm:pt>
    <dgm:pt modelId="{6F23BACD-74C2-8042-BF91-7A45ED81F4C7}" type="parTrans" cxnId="{9FF58BCC-0924-3D48-9916-8804FE2F4D9D}">
      <dgm:prSet/>
      <dgm:spPr/>
      <dgm:t>
        <a:bodyPr/>
        <a:lstStyle/>
        <a:p>
          <a:endParaRPr lang="en-US"/>
        </a:p>
      </dgm:t>
    </dgm:pt>
    <dgm:pt modelId="{0B7CF286-8EF9-0F4F-9401-C24EF492AAF5}" type="sibTrans" cxnId="{9FF58BCC-0924-3D48-9916-8804FE2F4D9D}">
      <dgm:prSet/>
      <dgm:spPr/>
      <dgm:t>
        <a:bodyPr/>
        <a:lstStyle/>
        <a:p>
          <a:endParaRPr lang="en-US"/>
        </a:p>
      </dgm:t>
    </dgm:pt>
    <dgm:pt modelId="{37A50FFF-0D95-784C-A9D1-2366EBA96248}">
      <dgm:prSet phldrT="[Text]" custT="1"/>
      <dgm:spPr/>
      <dgm:t>
        <a:bodyPr/>
        <a:lstStyle/>
        <a:p>
          <a:r>
            <a:rPr lang="en-US" sz="1900" dirty="0" smtClean="0"/>
            <a:t>Mongo Ops </a:t>
          </a:r>
          <a:r>
            <a:rPr lang="en-US" sz="1900" dirty="0" err="1" smtClean="0"/>
            <a:t>Mgr</a:t>
          </a:r>
          <a:r>
            <a:rPr lang="en-US" sz="1900" dirty="0" smtClean="0"/>
            <a:t/>
          </a:r>
          <a:br>
            <a:rPr lang="en-US" sz="1900" dirty="0" smtClean="0"/>
          </a:br>
          <a:r>
            <a:rPr lang="en-US" sz="1400" dirty="0" smtClean="0"/>
            <a:t>provisions Instance</a:t>
          </a:r>
          <a:endParaRPr lang="en-US" sz="1400" dirty="0"/>
        </a:p>
      </dgm:t>
    </dgm:pt>
    <dgm:pt modelId="{F29BFD8F-071C-C642-BA0F-E97AB5F4F099}" type="parTrans" cxnId="{1E936FD0-897C-D449-9C18-5D17D23D24AD}">
      <dgm:prSet/>
      <dgm:spPr/>
      <dgm:t>
        <a:bodyPr/>
        <a:lstStyle/>
        <a:p>
          <a:endParaRPr lang="en-US"/>
        </a:p>
      </dgm:t>
    </dgm:pt>
    <dgm:pt modelId="{1187A2BB-B0BD-E94E-B424-C0A89D50314D}" type="sibTrans" cxnId="{1E936FD0-897C-D449-9C18-5D17D23D24AD}">
      <dgm:prSet/>
      <dgm:spPr/>
      <dgm:t>
        <a:bodyPr/>
        <a:lstStyle/>
        <a:p>
          <a:endParaRPr lang="en-US"/>
        </a:p>
      </dgm:t>
    </dgm:pt>
    <dgm:pt modelId="{12D8EFA7-E9A3-FB48-B76D-54EB4C2B45ED}">
      <dgm:prSet phldrT="[Text]" custT="1"/>
      <dgm:spPr/>
      <dgm:t>
        <a:bodyPr/>
        <a:lstStyle/>
        <a:p>
          <a:r>
            <a:rPr lang="en-US" sz="1900" dirty="0" smtClean="0"/>
            <a:t>Mongo Ops </a:t>
          </a:r>
          <a:r>
            <a:rPr lang="en-US" sz="1900" dirty="0" err="1" smtClean="0"/>
            <a:t>mgr</a:t>
          </a:r>
          <a:r>
            <a:rPr lang="en-US" sz="1900" dirty="0" smtClean="0"/>
            <a:t/>
          </a:r>
          <a:br>
            <a:rPr lang="en-US" sz="1900" dirty="0" smtClean="0"/>
          </a:br>
          <a:r>
            <a:rPr lang="en-US" sz="1400" dirty="0" smtClean="0"/>
            <a:t>manages Instances</a:t>
          </a:r>
          <a:endParaRPr lang="en-US" sz="1400" dirty="0"/>
        </a:p>
      </dgm:t>
    </dgm:pt>
    <dgm:pt modelId="{38836D46-21A1-D944-BC3D-8AF902F4B6D0}" type="parTrans" cxnId="{34222B2E-E8CD-A74D-AA3A-3C859DF57CE3}">
      <dgm:prSet/>
      <dgm:spPr/>
      <dgm:t>
        <a:bodyPr/>
        <a:lstStyle/>
        <a:p>
          <a:endParaRPr lang="en-US"/>
        </a:p>
      </dgm:t>
    </dgm:pt>
    <dgm:pt modelId="{14256341-6DA8-3C44-A53B-5ECB9B8CD8F2}" type="sibTrans" cxnId="{34222B2E-E8CD-A74D-AA3A-3C859DF57CE3}">
      <dgm:prSet/>
      <dgm:spPr/>
      <dgm:t>
        <a:bodyPr/>
        <a:lstStyle/>
        <a:p>
          <a:endParaRPr lang="en-US"/>
        </a:p>
      </dgm:t>
    </dgm:pt>
    <dgm:pt modelId="{26B51345-ADCF-C545-939A-83599E884239}">
      <dgm:prSet phldrT="[Text]" custT="1"/>
      <dgm:spPr/>
      <dgm:t>
        <a:bodyPr/>
        <a:lstStyle/>
        <a:p>
          <a:r>
            <a:rPr lang="en-US" sz="1900" dirty="0" smtClean="0"/>
            <a:t>Apps Manager</a:t>
          </a:r>
        </a:p>
        <a:p>
          <a:endParaRPr lang="en-US" sz="1900" dirty="0" smtClean="0"/>
        </a:p>
        <a:p>
          <a:endParaRPr lang="en-US" sz="1900" dirty="0"/>
        </a:p>
      </dgm:t>
    </dgm:pt>
    <dgm:pt modelId="{DA4078EB-12DA-2245-9EB5-DC75401A888E}" type="parTrans" cxnId="{D32D6CD8-DAC8-6A42-8ECF-017E7AB94856}">
      <dgm:prSet/>
      <dgm:spPr/>
      <dgm:t>
        <a:bodyPr/>
        <a:lstStyle/>
        <a:p>
          <a:endParaRPr lang="en-US"/>
        </a:p>
      </dgm:t>
    </dgm:pt>
    <dgm:pt modelId="{65CCDD21-1995-8B43-8A5D-5C6C6C6910FE}" type="sibTrans" cxnId="{D32D6CD8-DAC8-6A42-8ECF-017E7AB94856}">
      <dgm:prSet/>
      <dgm:spPr/>
      <dgm:t>
        <a:bodyPr/>
        <a:lstStyle/>
        <a:p>
          <a:endParaRPr lang="en-US"/>
        </a:p>
      </dgm:t>
    </dgm:pt>
    <dgm:pt modelId="{ACA9350A-327A-214E-95C5-E7EAD98BDD08}" type="pres">
      <dgm:prSet presAssocID="{5EEFE160-EB8E-6D47-9298-30239B0C7B84}" presName="cycle" presStyleCnt="0">
        <dgm:presLayoutVars>
          <dgm:chMax val="1"/>
          <dgm:dir/>
          <dgm:animLvl val="ctr"/>
          <dgm:resizeHandles val="exact"/>
        </dgm:presLayoutVars>
      </dgm:prSet>
      <dgm:spPr/>
      <dgm:t>
        <a:bodyPr/>
        <a:lstStyle/>
        <a:p>
          <a:endParaRPr lang="en-US"/>
        </a:p>
      </dgm:t>
    </dgm:pt>
    <dgm:pt modelId="{49D8D452-B97D-DE4E-B22B-F9964BED5663}" type="pres">
      <dgm:prSet presAssocID="{24D752A4-31F3-4C42-AAB9-9A32E04E2135}" presName="centerShape" presStyleLbl="node0" presStyleIdx="0" presStyleCnt="1"/>
      <dgm:spPr/>
      <dgm:t>
        <a:bodyPr/>
        <a:lstStyle/>
        <a:p>
          <a:endParaRPr lang="en-US"/>
        </a:p>
      </dgm:t>
    </dgm:pt>
    <dgm:pt modelId="{07386615-000B-514F-9EB8-5F2CD0E2BDB4}" type="pres">
      <dgm:prSet presAssocID="{6F23BACD-74C2-8042-BF91-7A45ED81F4C7}" presName="parTrans" presStyleLbl="bgSibTrans2D1" presStyleIdx="0" presStyleCnt="4"/>
      <dgm:spPr/>
      <dgm:t>
        <a:bodyPr/>
        <a:lstStyle/>
        <a:p>
          <a:endParaRPr lang="en-US"/>
        </a:p>
      </dgm:t>
    </dgm:pt>
    <dgm:pt modelId="{8205E421-750C-5747-8F87-C492C1BC5183}" type="pres">
      <dgm:prSet presAssocID="{53225F1D-A039-3342-94B9-74A710DF9887}" presName="node" presStyleLbl="node1" presStyleIdx="0" presStyleCnt="4">
        <dgm:presLayoutVars>
          <dgm:bulletEnabled val="1"/>
        </dgm:presLayoutVars>
      </dgm:prSet>
      <dgm:spPr/>
      <dgm:t>
        <a:bodyPr/>
        <a:lstStyle/>
        <a:p>
          <a:endParaRPr lang="en-US"/>
        </a:p>
      </dgm:t>
    </dgm:pt>
    <dgm:pt modelId="{DDE580FB-328C-3949-BD27-0AA25F180837}" type="pres">
      <dgm:prSet presAssocID="{F29BFD8F-071C-C642-BA0F-E97AB5F4F099}" presName="parTrans" presStyleLbl="bgSibTrans2D1" presStyleIdx="1" presStyleCnt="4"/>
      <dgm:spPr/>
      <dgm:t>
        <a:bodyPr/>
        <a:lstStyle/>
        <a:p>
          <a:endParaRPr lang="en-US"/>
        </a:p>
      </dgm:t>
    </dgm:pt>
    <dgm:pt modelId="{93975BBC-DAAF-B647-BC3B-ADAEB375709E}" type="pres">
      <dgm:prSet presAssocID="{37A50FFF-0D95-784C-A9D1-2366EBA96248}" presName="node" presStyleLbl="node1" presStyleIdx="1" presStyleCnt="4">
        <dgm:presLayoutVars>
          <dgm:bulletEnabled val="1"/>
        </dgm:presLayoutVars>
      </dgm:prSet>
      <dgm:spPr/>
      <dgm:t>
        <a:bodyPr/>
        <a:lstStyle/>
        <a:p>
          <a:endParaRPr lang="en-US"/>
        </a:p>
      </dgm:t>
    </dgm:pt>
    <dgm:pt modelId="{F13C7B4E-6B62-AD4B-AF80-169791947A1A}" type="pres">
      <dgm:prSet presAssocID="{38836D46-21A1-D944-BC3D-8AF902F4B6D0}" presName="parTrans" presStyleLbl="bgSibTrans2D1" presStyleIdx="2" presStyleCnt="4"/>
      <dgm:spPr/>
      <dgm:t>
        <a:bodyPr/>
        <a:lstStyle/>
        <a:p>
          <a:endParaRPr lang="en-US"/>
        </a:p>
      </dgm:t>
    </dgm:pt>
    <dgm:pt modelId="{97510EE6-8822-3E4B-A8FC-C8850B93F7DB}" type="pres">
      <dgm:prSet presAssocID="{12D8EFA7-E9A3-FB48-B76D-54EB4C2B45ED}" presName="node" presStyleLbl="node1" presStyleIdx="2" presStyleCnt="4">
        <dgm:presLayoutVars>
          <dgm:bulletEnabled val="1"/>
        </dgm:presLayoutVars>
      </dgm:prSet>
      <dgm:spPr/>
      <dgm:t>
        <a:bodyPr/>
        <a:lstStyle/>
        <a:p>
          <a:endParaRPr lang="en-US"/>
        </a:p>
      </dgm:t>
    </dgm:pt>
    <dgm:pt modelId="{FC162DA7-C3F7-CD43-86ED-2C808D29851B}" type="pres">
      <dgm:prSet presAssocID="{DA4078EB-12DA-2245-9EB5-DC75401A888E}" presName="parTrans" presStyleLbl="bgSibTrans2D1" presStyleIdx="3" presStyleCnt="4"/>
      <dgm:spPr/>
      <dgm:t>
        <a:bodyPr/>
        <a:lstStyle/>
        <a:p>
          <a:endParaRPr lang="en-US"/>
        </a:p>
      </dgm:t>
    </dgm:pt>
    <dgm:pt modelId="{5111A9CA-C35E-A64B-9FD6-C1B0B89AD625}" type="pres">
      <dgm:prSet presAssocID="{26B51345-ADCF-C545-939A-83599E884239}" presName="node" presStyleLbl="node1" presStyleIdx="3" presStyleCnt="4">
        <dgm:presLayoutVars>
          <dgm:bulletEnabled val="1"/>
        </dgm:presLayoutVars>
      </dgm:prSet>
      <dgm:spPr/>
      <dgm:t>
        <a:bodyPr/>
        <a:lstStyle/>
        <a:p>
          <a:endParaRPr lang="en-US"/>
        </a:p>
      </dgm:t>
    </dgm:pt>
  </dgm:ptLst>
  <dgm:cxnLst>
    <dgm:cxn modelId="{7CF06946-B425-2440-9A4C-443689AA5AD6}" type="presOf" srcId="{DA4078EB-12DA-2245-9EB5-DC75401A888E}" destId="{FC162DA7-C3F7-CD43-86ED-2C808D29851B}" srcOrd="0" destOrd="0" presId="urn:microsoft.com/office/officeart/2005/8/layout/radial4"/>
    <dgm:cxn modelId="{D65CDF4F-0E5B-E145-A481-0E8AF0D19672}" type="presOf" srcId="{6F23BACD-74C2-8042-BF91-7A45ED81F4C7}" destId="{07386615-000B-514F-9EB8-5F2CD0E2BDB4}" srcOrd="0" destOrd="0" presId="urn:microsoft.com/office/officeart/2005/8/layout/radial4"/>
    <dgm:cxn modelId="{810CF9F8-B7AA-424E-81EC-DADE8BFCFC03}" type="presOf" srcId="{26B51345-ADCF-C545-939A-83599E884239}" destId="{5111A9CA-C35E-A64B-9FD6-C1B0B89AD625}" srcOrd="0" destOrd="0" presId="urn:microsoft.com/office/officeart/2005/8/layout/radial4"/>
    <dgm:cxn modelId="{C00EB737-1A11-FF45-84CF-0ED497819F22}" type="presOf" srcId="{53225F1D-A039-3342-94B9-74A710DF9887}" destId="{8205E421-750C-5747-8F87-C492C1BC5183}" srcOrd="0" destOrd="0" presId="urn:microsoft.com/office/officeart/2005/8/layout/radial4"/>
    <dgm:cxn modelId="{69515815-2037-5A40-BA71-EACFEDAE64B2}" type="presOf" srcId="{24D752A4-31F3-4C42-AAB9-9A32E04E2135}" destId="{49D8D452-B97D-DE4E-B22B-F9964BED5663}" srcOrd="0" destOrd="0" presId="urn:microsoft.com/office/officeart/2005/8/layout/radial4"/>
    <dgm:cxn modelId="{9FF58BCC-0924-3D48-9916-8804FE2F4D9D}" srcId="{24D752A4-31F3-4C42-AAB9-9A32E04E2135}" destId="{53225F1D-A039-3342-94B9-74A710DF9887}" srcOrd="0" destOrd="0" parTransId="{6F23BACD-74C2-8042-BF91-7A45ED81F4C7}" sibTransId="{0B7CF286-8EF9-0F4F-9401-C24EF492AAF5}"/>
    <dgm:cxn modelId="{07059333-C527-D248-A6E3-99D37BBE7502}" type="presOf" srcId="{F29BFD8F-071C-C642-BA0F-E97AB5F4F099}" destId="{DDE580FB-328C-3949-BD27-0AA25F180837}" srcOrd="0" destOrd="0" presId="urn:microsoft.com/office/officeart/2005/8/layout/radial4"/>
    <dgm:cxn modelId="{76ABE45D-3879-984B-B793-AF41457C11FB}" type="presOf" srcId="{37A50FFF-0D95-784C-A9D1-2366EBA96248}" destId="{93975BBC-DAAF-B647-BC3B-ADAEB375709E}" srcOrd="0" destOrd="0" presId="urn:microsoft.com/office/officeart/2005/8/layout/radial4"/>
    <dgm:cxn modelId="{34222B2E-E8CD-A74D-AA3A-3C859DF57CE3}" srcId="{24D752A4-31F3-4C42-AAB9-9A32E04E2135}" destId="{12D8EFA7-E9A3-FB48-B76D-54EB4C2B45ED}" srcOrd="2" destOrd="0" parTransId="{38836D46-21A1-D944-BC3D-8AF902F4B6D0}" sibTransId="{14256341-6DA8-3C44-A53B-5ECB9B8CD8F2}"/>
    <dgm:cxn modelId="{4B91B8C8-481F-2F4F-BDC7-18211CC618AD}" srcId="{5EEFE160-EB8E-6D47-9298-30239B0C7B84}" destId="{24D752A4-31F3-4C42-AAB9-9A32E04E2135}" srcOrd="0" destOrd="0" parTransId="{B77899CC-97A8-2B40-8CC3-FC61C53A6D7C}" sibTransId="{C7171F6E-DF1B-4C4C-89F1-BAC17F12582A}"/>
    <dgm:cxn modelId="{1E936FD0-897C-D449-9C18-5D17D23D24AD}" srcId="{24D752A4-31F3-4C42-AAB9-9A32E04E2135}" destId="{37A50FFF-0D95-784C-A9D1-2366EBA96248}" srcOrd="1" destOrd="0" parTransId="{F29BFD8F-071C-C642-BA0F-E97AB5F4F099}" sibTransId="{1187A2BB-B0BD-E94E-B424-C0A89D50314D}"/>
    <dgm:cxn modelId="{1CE9163B-CD6E-A549-A4F1-10651650BB0F}" type="presOf" srcId="{12D8EFA7-E9A3-FB48-B76D-54EB4C2B45ED}" destId="{97510EE6-8822-3E4B-A8FC-C8850B93F7DB}" srcOrd="0" destOrd="0" presId="urn:microsoft.com/office/officeart/2005/8/layout/radial4"/>
    <dgm:cxn modelId="{A7899A8E-8F15-B946-8266-5C9DDFC1D74C}" type="presOf" srcId="{38836D46-21A1-D944-BC3D-8AF902F4B6D0}" destId="{F13C7B4E-6B62-AD4B-AF80-169791947A1A}" srcOrd="0" destOrd="0" presId="urn:microsoft.com/office/officeart/2005/8/layout/radial4"/>
    <dgm:cxn modelId="{D32D6CD8-DAC8-6A42-8ECF-017E7AB94856}" srcId="{24D752A4-31F3-4C42-AAB9-9A32E04E2135}" destId="{26B51345-ADCF-C545-939A-83599E884239}" srcOrd="3" destOrd="0" parTransId="{DA4078EB-12DA-2245-9EB5-DC75401A888E}" sibTransId="{65CCDD21-1995-8B43-8A5D-5C6C6C6910FE}"/>
    <dgm:cxn modelId="{AF463163-D6E2-454C-96BA-1C78E8ACAF1C}" type="presOf" srcId="{5EEFE160-EB8E-6D47-9298-30239B0C7B84}" destId="{ACA9350A-327A-214E-95C5-E7EAD98BDD08}" srcOrd="0" destOrd="0" presId="urn:microsoft.com/office/officeart/2005/8/layout/radial4"/>
    <dgm:cxn modelId="{827C6B4C-605E-E345-A6E0-E3853CD69F61}" type="presParOf" srcId="{ACA9350A-327A-214E-95C5-E7EAD98BDD08}" destId="{49D8D452-B97D-DE4E-B22B-F9964BED5663}" srcOrd="0" destOrd="0" presId="urn:microsoft.com/office/officeart/2005/8/layout/radial4"/>
    <dgm:cxn modelId="{C051758F-F93C-DF42-9070-1FF43A76AD28}" type="presParOf" srcId="{ACA9350A-327A-214E-95C5-E7EAD98BDD08}" destId="{07386615-000B-514F-9EB8-5F2CD0E2BDB4}" srcOrd="1" destOrd="0" presId="urn:microsoft.com/office/officeart/2005/8/layout/radial4"/>
    <dgm:cxn modelId="{EA57660D-D4C4-374A-BDB7-07829F2C8B80}" type="presParOf" srcId="{ACA9350A-327A-214E-95C5-E7EAD98BDD08}" destId="{8205E421-750C-5747-8F87-C492C1BC5183}" srcOrd="2" destOrd="0" presId="urn:microsoft.com/office/officeart/2005/8/layout/radial4"/>
    <dgm:cxn modelId="{5CCBF5A8-B5A0-4D46-9946-51B380CC5881}" type="presParOf" srcId="{ACA9350A-327A-214E-95C5-E7EAD98BDD08}" destId="{DDE580FB-328C-3949-BD27-0AA25F180837}" srcOrd="3" destOrd="0" presId="urn:microsoft.com/office/officeart/2005/8/layout/radial4"/>
    <dgm:cxn modelId="{1F527E32-7B2D-6B42-A637-7CFD3A324752}" type="presParOf" srcId="{ACA9350A-327A-214E-95C5-E7EAD98BDD08}" destId="{93975BBC-DAAF-B647-BC3B-ADAEB375709E}" srcOrd="4" destOrd="0" presId="urn:microsoft.com/office/officeart/2005/8/layout/radial4"/>
    <dgm:cxn modelId="{405AA4CD-D029-6946-A7D8-7FBAD1D8D059}" type="presParOf" srcId="{ACA9350A-327A-214E-95C5-E7EAD98BDD08}" destId="{F13C7B4E-6B62-AD4B-AF80-169791947A1A}" srcOrd="5" destOrd="0" presId="urn:microsoft.com/office/officeart/2005/8/layout/radial4"/>
    <dgm:cxn modelId="{ACCE58EF-376E-7E45-85FC-AF811F748154}" type="presParOf" srcId="{ACA9350A-327A-214E-95C5-E7EAD98BDD08}" destId="{97510EE6-8822-3E4B-A8FC-C8850B93F7DB}" srcOrd="6" destOrd="0" presId="urn:microsoft.com/office/officeart/2005/8/layout/radial4"/>
    <dgm:cxn modelId="{1DE898FB-89FF-124F-98C6-C37A7B5CFF40}" type="presParOf" srcId="{ACA9350A-327A-214E-95C5-E7EAD98BDD08}" destId="{FC162DA7-C3F7-CD43-86ED-2C808D29851B}" srcOrd="7" destOrd="0" presId="urn:microsoft.com/office/officeart/2005/8/layout/radial4"/>
    <dgm:cxn modelId="{F4405E40-F58E-A040-8BBB-4488EF36AF86}" type="presParOf" srcId="{ACA9350A-327A-214E-95C5-E7EAD98BDD08}" destId="{5111A9CA-C35E-A64B-9FD6-C1B0B89AD625}"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8D452-B97D-DE4E-B22B-F9964BED5663}">
      <dsp:nvSpPr>
        <dsp:cNvPr id="0" name=""/>
        <dsp:cNvSpPr/>
      </dsp:nvSpPr>
      <dsp:spPr>
        <a:xfrm>
          <a:off x="2225040" y="2850296"/>
          <a:ext cx="1645920" cy="1645920"/>
        </a:xfrm>
        <a:prstGeom prst="ellipse">
          <a:avLst/>
        </a:prstGeom>
        <a:solidFill>
          <a:schemeClr val="accent1">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kern="1200" dirty="0" smtClean="0"/>
            <a:t>Mongo Instance</a:t>
          </a:r>
          <a:endParaRPr lang="en-US" sz="2200" kern="1200" dirty="0"/>
        </a:p>
      </dsp:txBody>
      <dsp:txXfrm>
        <a:off x="2466079" y="3091335"/>
        <a:ext cx="1163842" cy="1163842"/>
      </dsp:txXfrm>
    </dsp:sp>
    <dsp:sp modelId="{07386615-000B-514F-9EB8-5F2CD0E2BDB4}">
      <dsp:nvSpPr>
        <dsp:cNvPr id="0" name=""/>
        <dsp:cNvSpPr/>
      </dsp:nvSpPr>
      <dsp:spPr>
        <a:xfrm rot="11700000">
          <a:off x="758329" y="3017905"/>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8205E421-750C-5747-8F87-C492C1BC5183}">
      <dsp:nvSpPr>
        <dsp:cNvPr id="0" name=""/>
        <dsp:cNvSpPr/>
      </dsp:nvSpPr>
      <dsp:spPr>
        <a:xfrm>
          <a:off x="1023" y="2440857"/>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PCF Ops </a:t>
          </a:r>
          <a:r>
            <a:rPr lang="en-US" sz="1900" kern="1200" dirty="0" err="1" smtClean="0"/>
            <a:t>mgr</a:t>
          </a:r>
          <a:r>
            <a:rPr lang="en-US" sz="1900" kern="1200" dirty="0" smtClean="0"/>
            <a:t/>
          </a:r>
          <a:br>
            <a:rPr lang="en-US" sz="1900" kern="1200" dirty="0" smtClean="0"/>
          </a:br>
          <a:r>
            <a:rPr lang="en-US" sz="1400" kern="1200" dirty="0" smtClean="0"/>
            <a:t>provisions VM</a:t>
          </a:r>
          <a:endParaRPr lang="en-US" sz="1900" kern="1200" dirty="0"/>
        </a:p>
      </dsp:txBody>
      <dsp:txXfrm>
        <a:off x="37661" y="2477495"/>
        <a:ext cx="1490348" cy="1177623"/>
      </dsp:txXfrm>
    </dsp:sp>
    <dsp:sp modelId="{DDE580FB-328C-3949-BD27-0AA25F180837}">
      <dsp:nvSpPr>
        <dsp:cNvPr id="0" name=""/>
        <dsp:cNvSpPr/>
      </dsp:nvSpPr>
      <dsp:spPr>
        <a:xfrm rot="14700000">
          <a:off x="1641679" y="1965170"/>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3975BBC-DAAF-B647-BC3B-ADAEB375709E}">
      <dsp:nvSpPr>
        <dsp:cNvPr id="0" name=""/>
        <dsp:cNvSpPr/>
      </dsp:nvSpPr>
      <dsp:spPr>
        <a:xfrm>
          <a:off x="1275118" y="922450"/>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Mongo Ops </a:t>
          </a:r>
          <a:r>
            <a:rPr lang="en-US" sz="1900" kern="1200" dirty="0" err="1" smtClean="0"/>
            <a:t>Mgr</a:t>
          </a:r>
          <a:r>
            <a:rPr lang="en-US" sz="1900" kern="1200" dirty="0" smtClean="0"/>
            <a:t/>
          </a:r>
          <a:br>
            <a:rPr lang="en-US" sz="1900" kern="1200" dirty="0" smtClean="0"/>
          </a:br>
          <a:r>
            <a:rPr lang="en-US" sz="1400" kern="1200" dirty="0" smtClean="0"/>
            <a:t>provisions Instance</a:t>
          </a:r>
          <a:endParaRPr lang="en-US" sz="1400" kern="1200" dirty="0"/>
        </a:p>
      </dsp:txBody>
      <dsp:txXfrm>
        <a:off x="1311756" y="959088"/>
        <a:ext cx="1490348" cy="1177623"/>
      </dsp:txXfrm>
    </dsp:sp>
    <dsp:sp modelId="{F13C7B4E-6B62-AD4B-AF80-169791947A1A}">
      <dsp:nvSpPr>
        <dsp:cNvPr id="0" name=""/>
        <dsp:cNvSpPr/>
      </dsp:nvSpPr>
      <dsp:spPr>
        <a:xfrm rot="17700000">
          <a:off x="3015926" y="1965170"/>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7510EE6-8822-3E4B-A8FC-C8850B93F7DB}">
      <dsp:nvSpPr>
        <dsp:cNvPr id="0" name=""/>
        <dsp:cNvSpPr/>
      </dsp:nvSpPr>
      <dsp:spPr>
        <a:xfrm>
          <a:off x="3257257" y="922450"/>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Mongo Ops </a:t>
          </a:r>
          <a:r>
            <a:rPr lang="en-US" sz="1900" kern="1200" dirty="0" err="1" smtClean="0"/>
            <a:t>mgr</a:t>
          </a:r>
          <a:r>
            <a:rPr lang="en-US" sz="1900" kern="1200" dirty="0" smtClean="0"/>
            <a:t/>
          </a:r>
          <a:br>
            <a:rPr lang="en-US" sz="1900" kern="1200" dirty="0" smtClean="0"/>
          </a:br>
          <a:r>
            <a:rPr lang="en-US" sz="1400" kern="1200" dirty="0" smtClean="0"/>
            <a:t>manages Instances</a:t>
          </a:r>
          <a:endParaRPr lang="en-US" sz="1400" kern="1200" dirty="0"/>
        </a:p>
      </dsp:txBody>
      <dsp:txXfrm>
        <a:off x="3293895" y="959088"/>
        <a:ext cx="1490348" cy="1177623"/>
      </dsp:txXfrm>
    </dsp:sp>
    <dsp:sp modelId="{FC162DA7-C3F7-CD43-86ED-2C808D29851B}">
      <dsp:nvSpPr>
        <dsp:cNvPr id="0" name=""/>
        <dsp:cNvSpPr/>
      </dsp:nvSpPr>
      <dsp:spPr>
        <a:xfrm rot="20700000">
          <a:off x="3899275" y="3017905"/>
          <a:ext cx="1438394" cy="469087"/>
        </a:xfrm>
        <a:prstGeom prst="lef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111A9CA-C35E-A64B-9FD6-C1B0B89AD625}">
      <dsp:nvSpPr>
        <dsp:cNvPr id="0" name=""/>
        <dsp:cNvSpPr/>
      </dsp:nvSpPr>
      <dsp:spPr>
        <a:xfrm>
          <a:off x="4531352" y="2440857"/>
          <a:ext cx="1563624" cy="125089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lvl="0" algn="ctr" defTabSz="844550">
            <a:lnSpc>
              <a:spcPct val="90000"/>
            </a:lnSpc>
            <a:spcBef>
              <a:spcPct val="0"/>
            </a:spcBef>
            <a:spcAft>
              <a:spcPct val="35000"/>
            </a:spcAft>
          </a:pPr>
          <a:r>
            <a:rPr lang="en-US" sz="1900" kern="1200" dirty="0" smtClean="0"/>
            <a:t>Apps Manager</a:t>
          </a:r>
        </a:p>
        <a:p>
          <a:pPr lvl="0" algn="ctr" defTabSz="844550">
            <a:lnSpc>
              <a:spcPct val="90000"/>
            </a:lnSpc>
            <a:spcBef>
              <a:spcPct val="0"/>
            </a:spcBef>
            <a:spcAft>
              <a:spcPct val="35000"/>
            </a:spcAft>
          </a:pPr>
          <a:endParaRPr lang="en-US" sz="1900" kern="1200" dirty="0" smtClean="0"/>
        </a:p>
        <a:p>
          <a:pPr lvl="0" algn="ctr" defTabSz="844550">
            <a:lnSpc>
              <a:spcPct val="90000"/>
            </a:lnSpc>
            <a:spcBef>
              <a:spcPct val="0"/>
            </a:spcBef>
            <a:spcAft>
              <a:spcPct val="35000"/>
            </a:spcAft>
          </a:pPr>
          <a:endParaRPr lang="en-US" sz="1900" kern="1200" dirty="0"/>
        </a:p>
      </dsp:txBody>
      <dsp:txXfrm>
        <a:off x="4567990" y="2477495"/>
        <a:ext cx="1490348" cy="117762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460BC9-8B57-FC43-9D7B-8FAE7F5BA756}" type="datetimeFigureOut">
              <a:rPr lang="en-US" smtClean="0"/>
              <a:t>8/22/16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35FB6D-8308-1546-87BF-BF0871EDD01F}" type="slidenum">
              <a:rPr lang="en-US" smtClean="0"/>
              <a:t>‹#›</a:t>
            </a:fld>
            <a:endParaRPr lang="en-US"/>
          </a:p>
        </p:txBody>
      </p:sp>
    </p:spTree>
    <p:extLst>
      <p:ext uri="{BB962C8B-B14F-4D97-AF65-F5344CB8AC3E}">
        <p14:creationId xmlns:p14="http://schemas.microsoft.com/office/powerpoint/2010/main" val="29617077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1" y="4343400"/>
            <a:ext cx="5486399" cy="4114800"/>
          </a:xfrm>
          <a:prstGeom prst="rect">
            <a:avLst/>
          </a:prstGeom>
        </p:spPr>
        <p:txBody>
          <a:bodyPr lIns="91417" tIns="91417" rIns="91417" bIns="91417" anchor="t" anchorCtr="0">
            <a:noAutofit/>
          </a:bodyPr>
          <a:lstStyle/>
          <a:p>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800" b="0" i="0" u="none" strike="noStrike" cap="none" dirty="0" smtClean="0">
                <a:solidFill>
                  <a:schemeClr val="dk1"/>
                </a:solidFill>
                <a:latin typeface="Verdana"/>
                <a:ea typeface="Verdana"/>
                <a:cs typeface="Verdana"/>
                <a:sym typeface="Verdana"/>
              </a:rPr>
              <a:t>We keep the </a:t>
            </a:r>
            <a:r>
              <a:rPr lang="en-US" sz="1800" b="0" i="0" u="none" strike="noStrike" cap="none" dirty="0" err="1" smtClean="0">
                <a:solidFill>
                  <a:schemeClr val="dk1"/>
                </a:solidFill>
                <a:latin typeface="Verdana"/>
                <a:ea typeface="Verdana"/>
                <a:cs typeface="Verdana"/>
                <a:sym typeface="Verdana"/>
              </a:rPr>
              <a:t>cf</a:t>
            </a:r>
            <a:r>
              <a:rPr lang="en-US" sz="1800" b="0" i="0" u="none" strike="noStrike" cap="none" dirty="0" smtClean="0">
                <a:solidFill>
                  <a:schemeClr val="dk1"/>
                </a:solidFill>
                <a:latin typeface="Verdana"/>
                <a:ea typeface="Verdana"/>
                <a:cs typeface="Verdana"/>
                <a:sym typeface="Verdana"/>
              </a:rPr>
              <a:t> push workflow simple</a:t>
            </a:r>
            <a:r>
              <a:rPr lang="en-US" sz="1800" b="0" i="0" u="none" strike="noStrike" cap="none" baseline="0" dirty="0" smtClean="0">
                <a:solidFill>
                  <a:schemeClr val="dk1"/>
                </a:solidFill>
                <a:latin typeface="Verdana"/>
                <a:ea typeface="Verdana"/>
                <a:cs typeface="Verdana"/>
                <a:sym typeface="Verdana"/>
              </a:rPr>
              <a:t> and don’t get into the details of DIEGO. We only keep the BRAIN and Cell.</a:t>
            </a: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baseline="0" dirty="0" smtClean="0">
              <a:solidFill>
                <a:schemeClr val="dk1"/>
              </a:solidFill>
              <a:latin typeface="Verdana"/>
              <a:ea typeface="Verdana"/>
              <a:cs typeface="Verdana"/>
              <a:sym typeface="Verdana"/>
            </a:endParaRPr>
          </a:p>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endParaRPr lang="en-US" sz="18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endParaRPr lang="en-US" sz="1800" b="1"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800" b="1" i="0" u="none" strike="noStrike" cap="none" dirty="0" smtClean="0">
                <a:solidFill>
                  <a:schemeClr val="dk1"/>
                </a:solidFill>
                <a:latin typeface="Verdana"/>
                <a:ea typeface="Verdana"/>
                <a:cs typeface="Verdana"/>
                <a:sym typeface="Verdana"/>
              </a:rPr>
              <a:t>Cloud Foundry </a:t>
            </a:r>
            <a:r>
              <a:rPr lang="en-US" sz="1800" b="1" i="0" u="none" strike="noStrike" cap="none" dirty="0" err="1" smtClean="0">
                <a:solidFill>
                  <a:schemeClr val="dk1"/>
                </a:solidFill>
                <a:latin typeface="Verdana"/>
                <a:ea typeface="Verdana"/>
                <a:cs typeface="Verdana"/>
                <a:sym typeface="Verdana"/>
              </a:rPr>
              <a:t>PaaS</a:t>
            </a:r>
            <a:r>
              <a:rPr lang="en-US" sz="1800" b="1" i="0" u="none" strike="noStrike" cap="none" dirty="0" smtClean="0">
                <a:solidFill>
                  <a:schemeClr val="dk1"/>
                </a:solidFill>
                <a:latin typeface="Verdana"/>
                <a:ea typeface="Verdana"/>
                <a:cs typeface="Verdana"/>
                <a:sym typeface="Verdana"/>
              </a:rPr>
              <a:t> – Pushing an Application with 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 deployment: what has changed? </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1- Domain specific (notion of apps) -&gt; Abstractions (notions of LRPs and Tasks). App staging is a Task. App start is launching a LRP.</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2- Platform specific (</a:t>
            </a:r>
            <a:r>
              <a:rPr lang="en-US" sz="1400" b="0" i="0" u="none" strike="noStrike" cap="none" dirty="0" err="1" smtClean="0">
                <a:solidFill>
                  <a:schemeClr val="dk1"/>
                </a:solidFill>
                <a:latin typeface="Verdana"/>
                <a:ea typeface="Verdana"/>
                <a:cs typeface="Verdana"/>
                <a:sym typeface="Verdana"/>
              </a:rPr>
              <a:t>linux</a:t>
            </a:r>
            <a:r>
              <a:rPr lang="en-US" sz="1400" b="0" i="0" u="none" strike="noStrike" cap="none" dirty="0" smtClean="0">
                <a:solidFill>
                  <a:schemeClr val="dk1"/>
                </a:solidFill>
                <a:latin typeface="Verdana"/>
                <a:ea typeface="Verdana"/>
                <a:cs typeface="Verdana"/>
                <a:sym typeface="Verdana"/>
              </a:rPr>
              <a:t>) -&gt; Supporting multi platform (Windows &amp; Linux) enabling running also .NET apps, thanks to our new Container implementation: Garden</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What’s more, there is a 3</a:t>
            </a:r>
            <a:r>
              <a:rPr lang="en-US" sz="1400" b="0" i="0" u="none" strike="noStrike" cap="none" baseline="30000" dirty="0" smtClean="0">
                <a:solidFill>
                  <a:schemeClr val="dk1"/>
                </a:solidFill>
                <a:latin typeface="Verdana"/>
                <a:ea typeface="Verdana"/>
                <a:cs typeface="Verdana"/>
                <a:sym typeface="Verdana"/>
              </a:rPr>
              <a:t>rd</a:t>
            </a:r>
            <a:r>
              <a:rPr lang="en-US" sz="1400" b="0" i="0" u="none" strike="noStrike" cap="none" dirty="0" smtClean="0">
                <a:solidFill>
                  <a:schemeClr val="dk1"/>
                </a:solidFill>
                <a:latin typeface="Verdana"/>
                <a:ea typeface="Verdana"/>
                <a:cs typeface="Verdana"/>
                <a:sym typeface="Verdana"/>
              </a:rPr>
              <a:t> workflow supported: </a:t>
            </a:r>
            <a:r>
              <a:rPr lang="en-US" sz="1400" b="0" i="0" u="none" strike="noStrike" cap="none" dirty="0" err="1" smtClean="0">
                <a:solidFill>
                  <a:schemeClr val="dk1"/>
                </a:solidFill>
                <a:latin typeface="Verdana"/>
                <a:ea typeface="Verdana"/>
                <a:cs typeface="Verdana"/>
                <a:sym typeface="Verdana"/>
              </a:rPr>
              <a:t>Docker</a:t>
            </a:r>
            <a:r>
              <a:rPr lang="en-US" sz="1400" b="0" i="0" u="none" strike="noStrike" cap="none" dirty="0" smtClean="0">
                <a:solidFill>
                  <a:schemeClr val="dk1"/>
                </a:solidFill>
                <a:latin typeface="Verdana"/>
                <a:ea typeface="Verdana"/>
                <a:cs typeface="Verdana"/>
                <a:sym typeface="Verdana"/>
              </a:rPr>
              <a:t> on Linux</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	3- New Auction-based workload scheduler: Cloud Controller no longer in charge of deciding where AIs are spun up. Auctioneer manages the process running an auction, making it more optimized.</a:t>
            </a:r>
          </a:p>
          <a:p>
            <a:pPr marL="0" marR="0" lvl="0" indent="0" algn="l" rtl="0">
              <a:spcBef>
                <a:spcPts val="1200"/>
              </a:spcBef>
              <a:buClr>
                <a:schemeClr val="dk1"/>
              </a:buClr>
              <a:buSzPct val="25000"/>
              <a:buFont typeface="Arial"/>
              <a:buNone/>
            </a:pPr>
            <a:endParaRPr lang="en-US" sz="1400" b="0" i="0" u="none" strike="noStrike" cap="none" dirty="0" smtClean="0">
              <a:solidFill>
                <a:schemeClr val="dk1"/>
              </a:solidFill>
              <a:latin typeface="Verdana"/>
              <a:ea typeface="Verdana"/>
              <a:cs typeface="Verdana"/>
              <a:sym typeface="Verdana"/>
            </a:endParaRP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With </a:t>
            </a:r>
            <a:r>
              <a:rPr lang="en-US" sz="1400" b="1" i="0" u="none" strike="noStrike" cap="none" dirty="0" smtClean="0">
                <a:solidFill>
                  <a:schemeClr val="dk1"/>
                </a:solidFill>
                <a:latin typeface="Verdana"/>
                <a:ea typeface="Verdana"/>
                <a:cs typeface="Verdana"/>
                <a:sym typeface="Verdana"/>
              </a:rPr>
              <a:t>Diego</a:t>
            </a:r>
            <a:r>
              <a:rPr lang="en-US" sz="1400" b="0" i="0" u="none" strike="noStrike" cap="none" dirty="0" smtClean="0">
                <a:solidFill>
                  <a:schemeClr val="dk1"/>
                </a:solidFill>
                <a:latin typeface="Verdana"/>
                <a:ea typeface="Verdana"/>
                <a:cs typeface="Verdana"/>
                <a:sym typeface="Verdana"/>
              </a:rPr>
              <a:t> in place, more loosely-coupled components take part in the process, stripping down the Cloud Controller from too many previous responsibilities, making it easier to maintain and evolve the entire architecture.</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The</a:t>
            </a:r>
            <a:r>
              <a:rPr lang="en-US" sz="1400" b="1" i="0" u="none" strike="noStrike" cap="none" dirty="0" smtClean="0">
                <a:solidFill>
                  <a:schemeClr val="dk1"/>
                </a:solidFill>
                <a:latin typeface="Verdana"/>
                <a:ea typeface="Verdana"/>
                <a:cs typeface="Verdana"/>
                <a:sym typeface="Verdana"/>
              </a:rPr>
              <a:t> Cloud Controller </a:t>
            </a:r>
            <a:r>
              <a:rPr lang="en-US" sz="1400" b="0" i="0" u="none" strike="noStrike" cap="none" dirty="0" smtClean="0">
                <a:solidFill>
                  <a:schemeClr val="dk1"/>
                </a:solidFill>
                <a:latin typeface="Verdana"/>
                <a:ea typeface="Verdana"/>
                <a:cs typeface="Verdana"/>
                <a:sym typeface="Verdana"/>
              </a:rPr>
              <a:t>handles the routing of client requests internally through the </a:t>
            </a:r>
            <a:r>
              <a:rPr lang="en-US" sz="1400" b="1" i="0" u="none" strike="noStrike" cap="none" dirty="0" smtClean="0">
                <a:solidFill>
                  <a:schemeClr val="dk1"/>
                </a:solidFill>
                <a:latin typeface="Verdana"/>
                <a:ea typeface="Verdana"/>
                <a:cs typeface="Verdana"/>
                <a:sym typeface="Verdana"/>
              </a:rPr>
              <a:t>Cloud Controller Bridge</a:t>
            </a:r>
            <a:r>
              <a:rPr lang="en-US" sz="1400" b="0" i="0" u="none" strike="noStrike" cap="none" dirty="0" smtClean="0">
                <a:solidFill>
                  <a:schemeClr val="dk1"/>
                </a:solidFill>
                <a:latin typeface="Verdana"/>
                <a:ea typeface="Verdana"/>
                <a:cs typeface="Verdana"/>
                <a:sym typeface="Verdana"/>
              </a:rPr>
              <a:t>. It also manages the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to store packages and droplets and the DB to store App Metadata and Service credentials. </a:t>
            </a:r>
            <a:r>
              <a:rPr lang="en-US" sz="1400" b="0" i="0" u="none" strike="noStrike" cap="none" dirty="0" err="1" smtClean="0">
                <a:solidFill>
                  <a:schemeClr val="dk1"/>
                </a:solidFill>
                <a:latin typeface="Verdana"/>
                <a:ea typeface="Verdana"/>
                <a:cs typeface="Verdana"/>
                <a:sym typeface="Verdana"/>
              </a:rPr>
              <a:t>Blobstore</a:t>
            </a:r>
            <a:r>
              <a:rPr lang="en-US" sz="1400" b="0" i="0" u="none" strike="noStrike" cap="none" dirty="0" smtClean="0">
                <a:solidFill>
                  <a:schemeClr val="dk1"/>
                </a:solidFill>
                <a:latin typeface="Verdana"/>
                <a:ea typeface="Verdana"/>
                <a:cs typeface="Verdana"/>
                <a:sym typeface="Verdana"/>
              </a:rPr>
              <a:t> could be internal or external, depending on the setup.</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 </a:t>
            </a:r>
            <a:r>
              <a:rPr lang="en-US" sz="1400" b="1" i="0" u="none" strike="noStrike" cap="none" dirty="0" smtClean="0">
                <a:solidFill>
                  <a:schemeClr val="dk1"/>
                </a:solidFill>
                <a:latin typeface="Verdana"/>
                <a:ea typeface="Verdana"/>
                <a:cs typeface="Verdana"/>
                <a:sym typeface="Verdana"/>
              </a:rPr>
              <a:t>service</a:t>
            </a:r>
            <a:r>
              <a:rPr lang="en-US" sz="1400" b="0" i="0" u="none" strike="noStrike" cap="none" dirty="0" smtClean="0">
                <a:solidFill>
                  <a:schemeClr val="dk1"/>
                </a:solidFill>
                <a:latin typeface="Verdana"/>
                <a:ea typeface="Verdana"/>
                <a:cs typeface="Verdana"/>
                <a:sym typeface="Verdana"/>
              </a:rPr>
              <a:t> </a:t>
            </a:r>
            <a:r>
              <a:rPr lang="en-US" sz="1400" b="1" i="0" u="none" strike="noStrike" cap="none" dirty="0" smtClean="0">
                <a:solidFill>
                  <a:schemeClr val="dk1"/>
                </a:solidFill>
                <a:latin typeface="Verdana"/>
                <a:ea typeface="Verdana"/>
                <a:cs typeface="Verdana"/>
                <a:sym typeface="Verdana"/>
              </a:rPr>
              <a:t>gateway</a:t>
            </a:r>
            <a:r>
              <a:rPr lang="en-US" sz="1400" b="0" i="0" u="none" strike="noStrike" cap="none" dirty="0" smtClean="0">
                <a:solidFill>
                  <a:schemeClr val="dk1"/>
                </a:solidFill>
                <a:latin typeface="Verdana"/>
                <a:ea typeface="Verdana"/>
                <a:cs typeface="Verdana"/>
                <a:sym typeface="Verdana"/>
              </a:rPr>
              <a:t> provides an interface for services (native or external).</a:t>
            </a:r>
          </a:p>
          <a:p>
            <a:pPr marL="0" marR="0" lvl="0" indent="0" algn="l" rtl="0">
              <a:spcBef>
                <a:spcPts val="120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More in the next slide about the </a:t>
            </a:r>
            <a:r>
              <a:rPr lang="en-US" sz="1400" b="1" i="0" u="none" strike="noStrike" cap="none" dirty="0" smtClean="0">
                <a:solidFill>
                  <a:schemeClr val="dk1"/>
                </a:solidFill>
                <a:latin typeface="Verdana"/>
                <a:ea typeface="Verdana"/>
                <a:cs typeface="Verdana"/>
                <a:sym typeface="Verdana"/>
              </a:rPr>
              <a:t>Cloud Controller Bridge </a:t>
            </a:r>
            <a:r>
              <a:rPr lang="en-US" sz="1400" b="0" i="0" u="none" strike="noStrike" cap="none" dirty="0" smtClean="0">
                <a:solidFill>
                  <a:schemeClr val="dk1"/>
                </a:solidFill>
                <a:latin typeface="Verdana"/>
                <a:ea typeface="Verdana"/>
                <a:cs typeface="Verdana"/>
                <a:sym typeface="Verdana"/>
              </a:rPr>
              <a:t>(CC-Bridge), the </a:t>
            </a:r>
            <a:r>
              <a:rPr lang="en-US" sz="1400" b="1" i="0" u="none" strike="noStrike" cap="none" dirty="0" smtClean="0">
                <a:solidFill>
                  <a:schemeClr val="dk1"/>
                </a:solidFill>
                <a:latin typeface="Verdana"/>
                <a:ea typeface="Verdana"/>
                <a:cs typeface="Verdana"/>
                <a:sym typeface="Verdana"/>
              </a:rPr>
              <a:t>Bulletin Board System</a:t>
            </a:r>
            <a:r>
              <a:rPr lang="en-US" sz="1400" b="0" i="0" u="none" strike="noStrike" cap="none" dirty="0" smtClean="0">
                <a:solidFill>
                  <a:schemeClr val="dk1"/>
                </a:solidFill>
                <a:latin typeface="Verdana"/>
                <a:ea typeface="Verdana"/>
                <a:cs typeface="Verdana"/>
                <a:sym typeface="Verdana"/>
              </a:rPr>
              <a:t> (BBS) and the </a:t>
            </a:r>
            <a:r>
              <a:rPr lang="en-US" sz="1400" b="1" i="0" u="none" strike="noStrike" cap="none" dirty="0" smtClean="0">
                <a:solidFill>
                  <a:schemeClr val="dk1"/>
                </a:solidFill>
                <a:latin typeface="Verdana"/>
                <a:ea typeface="Verdana"/>
                <a:cs typeface="Verdana"/>
                <a:sym typeface="Verdana"/>
              </a:rPr>
              <a:t>Auctioneer</a:t>
            </a:r>
            <a:r>
              <a:rPr lang="en-US" sz="1400" b="0" i="0" u="none" strike="noStrike" cap="none" dirty="0" smtClean="0">
                <a:solidFill>
                  <a:schemeClr val="dk1"/>
                </a:solidFill>
                <a:latin typeface="Verdana"/>
                <a:ea typeface="Verdana"/>
                <a:cs typeface="Verdana"/>
                <a:sym typeface="Verdana"/>
              </a:rPr>
              <a:t>  in the next slide</a:t>
            </a:r>
          </a:p>
          <a:p>
            <a:pPr marL="0" marR="0" lvl="0" indent="0" algn="l" rtl="0">
              <a:spcBef>
                <a:spcPts val="0"/>
              </a:spcBef>
              <a:buClr>
                <a:schemeClr val="dk1"/>
              </a:buClr>
              <a:buSzPct val="25000"/>
              <a:buFont typeface="Arial"/>
              <a:buNone/>
            </a:pPr>
            <a:r>
              <a:rPr lang="en-US" sz="1400" b="0" i="0" u="none" strike="noStrike" cap="none" dirty="0" smtClean="0">
                <a:solidFill>
                  <a:schemeClr val="dk1"/>
                </a:solidFill>
                <a:latin typeface="Verdana"/>
                <a:ea typeface="Verdana"/>
                <a:cs typeface="Verdana"/>
                <a:sym typeface="Verdana"/>
              </a:rPr>
              <a:t>Apps run in a </a:t>
            </a:r>
            <a:r>
              <a:rPr lang="en-US" sz="1400" b="1" i="0" u="none" strike="noStrike" cap="none" dirty="0" smtClean="0">
                <a:solidFill>
                  <a:schemeClr val="dk1"/>
                </a:solidFill>
                <a:latin typeface="Verdana"/>
                <a:ea typeface="Verdana"/>
                <a:cs typeface="Verdana"/>
                <a:sym typeface="Verdana"/>
              </a:rPr>
              <a:t>CELL</a:t>
            </a:r>
            <a:r>
              <a:rPr lang="en-US" sz="1400" b="0" i="0" u="none" strike="noStrike" cap="none" dirty="0" smtClean="0">
                <a:solidFill>
                  <a:schemeClr val="dk1"/>
                </a:solidFill>
                <a:latin typeface="Verdana"/>
                <a:ea typeface="Verdana"/>
                <a:cs typeface="Verdana"/>
                <a:sym typeface="Verdana"/>
              </a:rPr>
              <a:t>, part of the new Cloud Foundry Runtime, called </a:t>
            </a:r>
            <a:r>
              <a:rPr lang="en-US" sz="1400" b="1" i="0" u="none" strike="noStrike" cap="none" dirty="0" smtClean="0">
                <a:solidFill>
                  <a:schemeClr val="dk1"/>
                </a:solidFill>
                <a:latin typeface="Verdana"/>
                <a:ea typeface="Verdana"/>
                <a:cs typeface="Verdana"/>
                <a:sym typeface="Verdana"/>
              </a:rPr>
              <a:t>Diego</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Routers</a:t>
            </a:r>
            <a:r>
              <a:rPr lang="en-US" sz="1400" b="0" i="0" u="none" strike="noStrike" cap="none" dirty="0" smtClean="0">
                <a:solidFill>
                  <a:schemeClr val="dk1"/>
                </a:solidFill>
                <a:latin typeface="Verdana"/>
                <a:ea typeface="Verdana"/>
                <a:cs typeface="Verdana"/>
                <a:sym typeface="Verdana"/>
              </a:rPr>
              <a:t> manage application traffic.</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Diego </a:t>
            </a:r>
            <a:r>
              <a:rPr lang="en-US" sz="1400" b="0" i="0" u="none" strike="noStrike" cap="none" dirty="0" smtClean="0">
                <a:solidFill>
                  <a:schemeClr val="dk1"/>
                </a:solidFill>
                <a:latin typeface="Verdana"/>
                <a:ea typeface="Verdana"/>
                <a:cs typeface="Verdana"/>
                <a:sym typeface="Verdana"/>
              </a:rPr>
              <a:t>handles all health management for apps (now LRPs), through a series of single-purpose components: </a:t>
            </a:r>
            <a:r>
              <a:rPr lang="en-US" sz="1400" b="0" i="0" u="none" strike="noStrike" cap="none" dirty="0" err="1" smtClean="0">
                <a:solidFill>
                  <a:schemeClr val="dk1"/>
                </a:solidFill>
                <a:latin typeface="Verdana"/>
                <a:ea typeface="Verdana"/>
                <a:cs typeface="Verdana"/>
                <a:sym typeface="Verdana"/>
              </a:rPr>
              <a:t>Nsync</a:t>
            </a:r>
            <a:r>
              <a:rPr lang="en-US" sz="1400" b="0" i="0" u="none" strike="noStrike" cap="none" dirty="0" smtClean="0">
                <a:solidFill>
                  <a:schemeClr val="dk1"/>
                </a:solidFill>
                <a:latin typeface="Verdana"/>
                <a:ea typeface="Verdana"/>
                <a:cs typeface="Verdana"/>
                <a:sym typeface="Verdana"/>
              </a:rPr>
              <a:t> (part of the CC-Bridge), BBS (part of Diego DB) and the </a:t>
            </a:r>
            <a:r>
              <a:rPr lang="en-US" sz="1400" b="0" i="0" u="none" strike="noStrike" cap="none" dirty="0" err="1" smtClean="0">
                <a:solidFill>
                  <a:schemeClr val="dk1"/>
                </a:solidFill>
                <a:latin typeface="Verdana"/>
                <a:ea typeface="Verdana"/>
                <a:cs typeface="Verdana"/>
                <a:sym typeface="Verdana"/>
              </a:rPr>
              <a:t>Converger</a:t>
            </a:r>
            <a:r>
              <a:rPr lang="en-US" sz="1400" b="0" i="0" u="none" strike="noStrike" cap="none" dirty="0" smtClean="0">
                <a:solidFill>
                  <a:schemeClr val="dk1"/>
                </a:solidFill>
                <a:latin typeface="Verdana"/>
                <a:ea typeface="Verdana"/>
                <a:cs typeface="Verdana"/>
                <a:sym typeface="Verdana"/>
              </a:rPr>
              <a:t> (part of the Diego Brain)</a:t>
            </a:r>
          </a:p>
          <a:p>
            <a:pPr marL="0" marR="0" lvl="0" indent="0" algn="l" rtl="0">
              <a:spcBef>
                <a:spcPts val="1200"/>
              </a:spcBef>
              <a:buClr>
                <a:schemeClr val="dk1"/>
              </a:buClr>
              <a:buSzPct val="25000"/>
              <a:buFont typeface="Arial"/>
              <a:buNone/>
            </a:pPr>
            <a:r>
              <a:rPr lang="en-US" sz="1400" b="1" i="0" u="none" strike="noStrike" cap="none" dirty="0" smtClean="0">
                <a:solidFill>
                  <a:schemeClr val="dk1"/>
                </a:solidFill>
                <a:latin typeface="Verdana"/>
                <a:ea typeface="Verdana"/>
                <a:cs typeface="Verdana"/>
                <a:sym typeface="Verdana"/>
              </a:rPr>
              <a:t>Apps</a:t>
            </a:r>
            <a:r>
              <a:rPr lang="en-US" sz="1400" b="0" i="0" u="none" strike="noStrike" cap="none" dirty="0" smtClean="0">
                <a:solidFill>
                  <a:schemeClr val="dk1"/>
                </a:solidFill>
                <a:latin typeface="Verdana"/>
                <a:ea typeface="Verdana"/>
                <a:cs typeface="Verdana"/>
                <a:sym typeface="Verdana"/>
              </a:rPr>
              <a:t> are accessed directly through the router while web and CLI clients (e.g., </a:t>
            </a:r>
            <a:r>
              <a:rPr lang="en-US" sz="1400" b="0" i="0" u="none" strike="noStrike" cap="none" dirty="0" err="1" smtClean="0">
                <a:solidFill>
                  <a:schemeClr val="dk1"/>
                </a:solidFill>
                <a:latin typeface="Verdana"/>
                <a:ea typeface="Verdana"/>
                <a:cs typeface="Verdana"/>
                <a:sym typeface="Verdana"/>
              </a:rPr>
              <a:t>vmc</a:t>
            </a:r>
            <a:r>
              <a:rPr lang="en-US" sz="1400" b="0" i="0" u="none" strike="noStrike" cap="none" dirty="0" smtClean="0">
                <a:solidFill>
                  <a:schemeClr val="dk1"/>
                </a:solidFill>
                <a:latin typeface="Verdana"/>
                <a:ea typeface="Verdana"/>
                <a:cs typeface="Verdana"/>
                <a:sym typeface="Verdana"/>
              </a:rPr>
              <a:t>, STS) access Cloud Controller via </a:t>
            </a:r>
            <a:r>
              <a:rPr lang="en-US" sz="1400" b="0" i="0" u="none" strike="noStrike" cap="none" dirty="0" err="1" smtClean="0">
                <a:solidFill>
                  <a:schemeClr val="dk1"/>
                </a:solidFill>
                <a:latin typeface="Verdana"/>
                <a:ea typeface="Verdana"/>
                <a:cs typeface="Verdana"/>
                <a:sym typeface="Verdana"/>
              </a:rPr>
              <a:t>RESTful</a:t>
            </a:r>
            <a:r>
              <a:rPr lang="en-US" sz="1400" b="0" i="0" u="none" strike="noStrike" cap="none" dirty="0" smtClean="0">
                <a:solidFill>
                  <a:schemeClr val="dk1"/>
                </a:solidFill>
                <a:latin typeface="Verdana"/>
                <a:ea typeface="Verdana"/>
                <a:cs typeface="Verdana"/>
                <a:sym typeface="Verdana"/>
              </a:rPr>
              <a:t> services.</a:t>
            </a:r>
          </a:p>
          <a:p>
            <a:pPr marL="0" marR="0" lvl="0" indent="0" algn="l" rtl="0">
              <a:spcBef>
                <a:spcPts val="1200"/>
              </a:spcBef>
              <a:buClr>
                <a:schemeClr val="dk1"/>
              </a:buClr>
              <a:buSzPct val="25000"/>
              <a:buFont typeface="Arial"/>
              <a:buNone/>
            </a:pPr>
            <a:endParaRPr lang="en-US" sz="1400" b="0" i="0" u="none" strike="noStrike" cap="none" dirty="0">
              <a:solidFill>
                <a:schemeClr val="dk1"/>
              </a:solidFill>
              <a:latin typeface="Verdana"/>
              <a:ea typeface="Verdana"/>
              <a:cs typeface="Verdana"/>
              <a:sym typeface="Verdana"/>
            </a:endParaRPr>
          </a:p>
        </p:txBody>
      </p:sp>
    </p:spTree>
    <p:extLst>
      <p:ext uri="{BB962C8B-B14F-4D97-AF65-F5344CB8AC3E}">
        <p14:creationId xmlns:p14="http://schemas.microsoft.com/office/powerpoint/2010/main" val="4112448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dirty="0" smtClean="0">
                <a:solidFill>
                  <a:schemeClr val="dk1"/>
                </a:solidFill>
                <a:latin typeface="Verdana"/>
                <a:ea typeface="Verdana"/>
                <a:cs typeface="Verdana"/>
                <a:sym typeface="Verdana"/>
              </a:rPr>
              <a:t>NOTE: THIS SLIDE IS THE SAME WE USE IN THE PCF Basic</a:t>
            </a:r>
            <a:r>
              <a:rPr lang="en-US" sz="1200" b="0" i="0" u="none" strike="noStrike" cap="none" baseline="0" dirty="0" smtClean="0">
                <a:solidFill>
                  <a:schemeClr val="dk1"/>
                </a:solidFill>
                <a:latin typeface="Verdana"/>
                <a:ea typeface="Verdana"/>
                <a:cs typeface="Verdana"/>
                <a:sym typeface="Verdana"/>
              </a:rPr>
              <a:t> and Arch 301 presentation – KEEP THEM IN SYNC</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195207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Shape 1246"/>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47" name="Shape 1247"/>
          <p:cNvSpPr txBox="1">
            <a:spLocks noGrp="1"/>
          </p:cNvSpPr>
          <p:nvPr>
            <p:ph type="body" idx="1"/>
          </p:nvPr>
        </p:nvSpPr>
        <p:spPr>
          <a:xfrm>
            <a:off x="295170" y="2972429"/>
            <a:ext cx="6267600" cy="5793600"/>
          </a:xfrm>
          <a:prstGeom prst="rect">
            <a:avLst/>
          </a:prstGeom>
          <a:noFill/>
          <a:ln>
            <a:noFill/>
          </a:ln>
        </p:spPr>
        <p:txBody>
          <a:bodyPr lIns="0" tIns="0" rIns="0" bIns="0" anchor="t" anchorCtr="0">
            <a:noAutofit/>
          </a:bodyPr>
          <a:lstStyle/>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The </a:t>
            </a:r>
            <a:r>
              <a:rPr lang="en-US" sz="1100" b="0" i="0" u="none" strike="noStrike" cap="none" dirty="0" err="1" smtClean="0">
                <a:solidFill>
                  <a:schemeClr val="dk1"/>
                </a:solidFill>
                <a:latin typeface="Verdana"/>
                <a:ea typeface="Verdana"/>
                <a:cs typeface="Verdana"/>
                <a:sym typeface="Verdana"/>
              </a:rPr>
              <a:t>purpse</a:t>
            </a:r>
            <a:r>
              <a:rPr lang="en-US" sz="1100" b="0" i="0" u="none" strike="noStrike" cap="none" dirty="0" smtClean="0">
                <a:solidFill>
                  <a:schemeClr val="dk1"/>
                </a:solidFill>
                <a:latin typeface="Verdana"/>
                <a:ea typeface="Verdana"/>
                <a:cs typeface="Verdana"/>
                <a:sym typeface="Verdana"/>
              </a:rPr>
              <a:t> is to simple explain our staging process and introduce </a:t>
            </a:r>
            <a:r>
              <a:rPr lang="en-US" sz="1100" b="0" i="0" u="none" strike="noStrike" cap="none" dirty="0" err="1" smtClean="0">
                <a:solidFill>
                  <a:schemeClr val="dk1"/>
                </a:solidFill>
                <a:latin typeface="Verdana"/>
                <a:ea typeface="Verdana"/>
                <a:cs typeface="Verdana"/>
                <a:sym typeface="Verdana"/>
              </a:rPr>
              <a:t>buildpacks</a:t>
            </a:r>
            <a:r>
              <a:rPr lang="en-US" sz="1100" b="0" i="0" u="none" strike="noStrike" cap="none" dirty="0" smtClean="0">
                <a:solidFill>
                  <a:schemeClr val="dk1"/>
                </a:solidFill>
                <a:latin typeface="Verdana"/>
                <a:ea typeface="Verdana"/>
                <a:cs typeface="Verdana"/>
                <a:sym typeface="Verdana"/>
              </a:rPr>
              <a:t>. We’re not getting into the details of DIEGO.</a:t>
            </a:r>
          </a:p>
          <a:p>
            <a:pPr marL="0" marR="0" lvl="0" indent="0" algn="l" rtl="0">
              <a:spcBef>
                <a:spcPts val="0"/>
              </a:spcBef>
              <a:buClr>
                <a:schemeClr val="dk1"/>
              </a:buClr>
              <a:buSzPct val="25000"/>
              <a:buFont typeface="Arial"/>
              <a:buNone/>
            </a:pPr>
            <a:endParaRPr lang="en-US" sz="1100" b="0" i="0" u="none" strike="noStrike" cap="none" dirty="0" smtClean="0">
              <a:solidFill>
                <a:schemeClr val="dk1"/>
              </a:solidFill>
              <a:latin typeface="Verdana"/>
              <a:ea typeface="Verdana"/>
              <a:cs typeface="Verdana"/>
              <a:sym typeface="Verdana"/>
            </a:endParaRPr>
          </a:p>
          <a:p>
            <a:pPr marL="0" marR="0" lvl="0" indent="0" algn="l" rtl="0">
              <a:spcBef>
                <a:spcPts val="0"/>
              </a:spcBef>
              <a:buClr>
                <a:schemeClr val="dk1"/>
              </a:buClr>
              <a:buSzPct val="25000"/>
              <a:buFont typeface="Arial"/>
              <a:buNone/>
            </a:pPr>
            <a:r>
              <a:rPr lang="en-US" sz="1100" b="0" i="0" u="none" strike="noStrike" cap="none" dirty="0" smtClean="0">
                <a:solidFill>
                  <a:schemeClr val="dk1"/>
                </a:solidFill>
                <a:latin typeface="Verdana"/>
                <a:ea typeface="Verdana"/>
                <a:cs typeface="Verdana"/>
                <a:sym typeface="Verdana"/>
              </a:rPr>
              <a:t>https://</a:t>
            </a:r>
            <a:r>
              <a:rPr lang="en-US" sz="1100" b="0" i="0" u="none" strike="noStrike" cap="none" dirty="0" err="1" smtClean="0">
                <a:solidFill>
                  <a:schemeClr val="dk1"/>
                </a:solidFill>
                <a:latin typeface="Verdana"/>
                <a:ea typeface="Verdana"/>
                <a:cs typeface="Verdana"/>
                <a:sym typeface="Verdana"/>
              </a:rPr>
              <a:t>github.com</a:t>
            </a:r>
            <a:r>
              <a:rPr lang="en-US" sz="1100" b="0" i="0" u="none" strike="noStrike" cap="none" dirty="0" smtClean="0">
                <a:solidFill>
                  <a:schemeClr val="dk1"/>
                </a:solidFill>
                <a:latin typeface="Verdana"/>
                <a:ea typeface="Verdana"/>
                <a:cs typeface="Verdana"/>
                <a:sym typeface="Verdana"/>
              </a:rPr>
              <a:t>/</a:t>
            </a:r>
            <a:r>
              <a:rPr lang="en-US" sz="1100" b="0" i="0" u="none" strike="noStrike" cap="none" dirty="0" err="1" smtClean="0">
                <a:solidFill>
                  <a:schemeClr val="dk1"/>
                </a:solidFill>
                <a:latin typeface="Verdana"/>
                <a:ea typeface="Verdana"/>
                <a:cs typeface="Verdana"/>
                <a:sym typeface="Verdana"/>
              </a:rPr>
              <a:t>cloudfoundry</a:t>
            </a:r>
            <a:r>
              <a:rPr lang="en-US" sz="1100" b="0" i="0" u="none" strike="noStrike" cap="none" dirty="0" smtClean="0">
                <a:solidFill>
                  <a:schemeClr val="dk1"/>
                </a:solidFill>
                <a:latin typeface="Verdana"/>
                <a:ea typeface="Verdana"/>
                <a:cs typeface="Verdana"/>
                <a:sym typeface="Verdana"/>
              </a:rPr>
              <a:t>-incubator/</a:t>
            </a:r>
            <a:r>
              <a:rPr lang="en-US" sz="1100" b="0" i="0" u="none" strike="noStrike" cap="none" dirty="0" err="1" smtClean="0">
                <a:solidFill>
                  <a:schemeClr val="dk1"/>
                </a:solidFill>
                <a:latin typeface="Verdana"/>
                <a:ea typeface="Verdana"/>
                <a:cs typeface="Verdana"/>
                <a:sym typeface="Verdana"/>
              </a:rPr>
              <a:t>diego-design-notes#app-lifecycles</a:t>
            </a:r>
            <a:endParaRPr sz="1100" b="0" i="0" u="none" strike="noStrike" cap="none" dirty="0">
              <a:solidFill>
                <a:schemeClr val="dk1"/>
              </a:solidFill>
              <a:latin typeface="Verdana"/>
              <a:ea typeface="Verdana"/>
              <a:cs typeface="Verdana"/>
              <a:sym typeface="Verdan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TDB: Update picture – what</a:t>
            </a:r>
            <a:r>
              <a:rPr lang="en-US" baseline="0" dirty="0" smtClean="0"/>
              <a:t> about slide showing visually</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19</a:t>
            </a:fld>
            <a:endParaRPr lang="en-US">
              <a:solidFill>
                <a:prstClr val="black"/>
              </a:solidFill>
              <a:latin typeface="Calibri"/>
            </a:endParaRPr>
          </a:p>
        </p:txBody>
      </p:sp>
    </p:spTree>
    <p:extLst>
      <p:ext uri="{BB962C8B-B14F-4D97-AF65-F5344CB8AC3E}">
        <p14:creationId xmlns:p14="http://schemas.microsoft.com/office/powerpoint/2010/main" val="16134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sz="2000" b="1" dirty="0" smtClean="0"/>
              <a:t>https://</a:t>
            </a:r>
            <a:r>
              <a:rPr lang="en-US" sz="2000" b="1" dirty="0" err="1" smtClean="0"/>
              <a:t>github.com</a:t>
            </a:r>
            <a:r>
              <a:rPr lang="en-US" sz="2000" b="1" dirty="0" smtClean="0"/>
              <a:t>/</a:t>
            </a:r>
            <a:r>
              <a:rPr lang="en-US" sz="2000" b="1" dirty="0" err="1" smtClean="0"/>
              <a:t>cloudfoundry</a:t>
            </a:r>
            <a:r>
              <a:rPr lang="en-US" sz="2000" b="1" dirty="0" smtClean="0"/>
              <a:t>-incubator/</a:t>
            </a:r>
            <a:r>
              <a:rPr lang="en-US" sz="2000" b="1" dirty="0" err="1" smtClean="0"/>
              <a:t>diego</a:t>
            </a:r>
            <a:r>
              <a:rPr lang="en-US" sz="2000" b="1" dirty="0" smtClean="0"/>
              <a:t>-design-notes</a:t>
            </a:r>
          </a:p>
          <a:p>
            <a:endParaRPr lang="en-US" sz="2000" b="1" dirty="0" smtClean="0"/>
          </a:p>
          <a:p>
            <a:r>
              <a:rPr lang="en-US" sz="2000" b="1" dirty="0" smtClean="0"/>
              <a:t>At the core of Diego</a:t>
            </a:r>
          </a:p>
          <a:p>
            <a:endParaRPr lang="en-US" sz="2000" dirty="0" smtClean="0"/>
          </a:p>
          <a:p>
            <a:pPr marL="342900" indent="-342900">
              <a:buFont typeface="Arial"/>
              <a:buChar char="•"/>
            </a:pPr>
            <a:r>
              <a:rPr lang="en-US" sz="2000" dirty="0" smtClean="0"/>
              <a:t>A distributed scheduling algorithm which </a:t>
            </a:r>
            <a:r>
              <a:rPr lang="en-US" sz="2000" b="1" i="1" dirty="0" smtClean="0"/>
              <a:t>orchestrates</a:t>
            </a:r>
            <a:r>
              <a:rPr lang="en-US" sz="2000" dirty="0" smtClean="0"/>
              <a:t> where containers go and hence where application instance processes are run</a:t>
            </a:r>
          </a:p>
          <a:p>
            <a:pPr marL="342900" indent="-342900">
              <a:buFont typeface="Arial"/>
              <a:buChar char="•"/>
            </a:pPr>
            <a:r>
              <a:rPr lang="en-US" sz="2000" dirty="0" smtClean="0"/>
              <a:t>Optimizing for </a:t>
            </a:r>
            <a:r>
              <a:rPr lang="en-US" sz="2000" i="1" dirty="0" smtClean="0"/>
              <a:t>application </a:t>
            </a:r>
            <a:r>
              <a:rPr lang="en-US" sz="2000" dirty="0" smtClean="0"/>
              <a:t>workloads</a:t>
            </a:r>
          </a:p>
          <a:p>
            <a:pPr marL="342900" indent="-342900">
              <a:buFont typeface="Arial"/>
              <a:buChar char="•"/>
            </a:pPr>
            <a:r>
              <a:rPr lang="en-US" sz="2000" dirty="0" smtClean="0"/>
              <a:t>Implements </a:t>
            </a:r>
            <a:r>
              <a:rPr lang="en-US" sz="2000" i="1" dirty="0" smtClean="0"/>
              <a:t>Demand Driven </a:t>
            </a:r>
            <a:r>
              <a:rPr lang="en-US" sz="2000" dirty="0" smtClean="0"/>
              <a:t>scheduling of workload</a:t>
            </a:r>
          </a:p>
          <a:p>
            <a:pPr marL="742950" lvl="1" indent="-285750">
              <a:buFont typeface="Arial"/>
              <a:buChar char="•"/>
            </a:pPr>
            <a:r>
              <a:rPr lang="en-US" sz="1800" i="1" dirty="0" smtClean="0"/>
              <a:t>Auctioneer</a:t>
            </a:r>
            <a:r>
              <a:rPr lang="en-US" sz="1800" dirty="0" smtClean="0"/>
              <a:t>  says "I have N pieces of work, who wants them?" </a:t>
            </a:r>
          </a:p>
          <a:p>
            <a:pPr marL="742950" lvl="1" indent="-285750">
              <a:buFont typeface="Arial"/>
              <a:buChar char="•"/>
            </a:pPr>
            <a:r>
              <a:rPr lang="en-US" sz="1800" dirty="0" smtClean="0"/>
              <a:t>Worker cells then join an </a:t>
            </a:r>
            <a:r>
              <a:rPr lang="en-US" sz="1800" i="1" dirty="0" smtClean="0"/>
              <a:t>auction</a:t>
            </a:r>
            <a:r>
              <a:rPr lang="en-US" sz="1800" dirty="0" smtClean="0"/>
              <a:t> and the winning cell of each auctioned-off piece of work gets that piece of work </a:t>
            </a:r>
          </a:p>
          <a:p>
            <a:pPr marL="0" lvl="0" indent="0">
              <a:buFont typeface="Arial"/>
              <a:buNone/>
            </a:pPr>
            <a:endParaRPr lang="en-US" sz="1800" b="1" dirty="0" smtClean="0"/>
          </a:p>
          <a:p>
            <a:pPr marL="0" lvl="0" indent="0">
              <a:buFont typeface="Arial"/>
              <a:buNone/>
            </a:pPr>
            <a:r>
              <a:rPr lang="en-US" sz="1800" b="1" dirty="0" smtClean="0"/>
              <a:t>Components of Diego</a:t>
            </a:r>
          </a:p>
          <a:p>
            <a:pPr lvl="1"/>
            <a:endParaRPr lang="en-US" sz="1800" dirty="0" smtClean="0"/>
          </a:p>
          <a:p>
            <a:pPr marL="342900" indent="-342900">
              <a:buFont typeface="Arial"/>
              <a:buChar char="•"/>
            </a:pPr>
            <a:r>
              <a:rPr lang="en-US" sz="2000" dirty="0" smtClean="0"/>
              <a:t>Tasks &amp; Long Running Processes (LRPs)</a:t>
            </a:r>
          </a:p>
          <a:p>
            <a:pPr marL="742950" lvl="1" indent="-285750">
              <a:buFont typeface="Arial"/>
              <a:buChar char="•"/>
            </a:pPr>
            <a:r>
              <a:rPr lang="en-US" sz="1800" dirty="0" smtClean="0"/>
              <a:t>Tasks: are processes that are run once and have a finite running time. This might be a script or job to process a piece of data </a:t>
            </a:r>
          </a:p>
          <a:p>
            <a:pPr marL="742950" lvl="1" indent="-285750">
              <a:buFont typeface="Arial"/>
              <a:buChar char="•"/>
            </a:pPr>
            <a:r>
              <a:rPr lang="en-US" sz="1800" dirty="0" smtClean="0"/>
              <a:t>LRP: This might be a web-server or some other service that continuously accepts input and processes </a:t>
            </a:r>
          </a:p>
          <a:p>
            <a:pPr marL="742950" lvl="1" indent="-285750">
              <a:buFont typeface="Arial"/>
              <a:buChar char="•"/>
            </a:pPr>
            <a:r>
              <a:rPr lang="en-US" sz="1800" dirty="0" smtClean="0"/>
              <a:t>Tasks are not included in Auction</a:t>
            </a:r>
          </a:p>
          <a:p>
            <a:pPr marL="342900" indent="-342900">
              <a:buFont typeface="Arial"/>
              <a:buChar char="•"/>
            </a:pPr>
            <a:r>
              <a:rPr lang="en-US" sz="2000" dirty="0" smtClean="0"/>
              <a:t>Cells </a:t>
            </a:r>
          </a:p>
          <a:p>
            <a:pPr marL="742950" lvl="1" indent="-285750">
              <a:buFont typeface="Arial"/>
              <a:buChar char="•"/>
            </a:pPr>
            <a:r>
              <a:rPr lang="en-US" sz="1800" dirty="0" smtClean="0"/>
              <a:t>Cells are where the Tasks and LRPs are run</a:t>
            </a:r>
          </a:p>
          <a:p>
            <a:pPr marL="742950" lvl="1" indent="-285750">
              <a:buFont typeface="Arial"/>
              <a:buChar char="•"/>
            </a:pPr>
            <a:r>
              <a:rPr lang="en-US" sz="1800" dirty="0" smtClean="0"/>
              <a:t>These are most analogous to DEAs in the current Cloud Foundry architecture. </a:t>
            </a:r>
          </a:p>
          <a:p>
            <a:pPr marL="742950" lvl="1" indent="-285750">
              <a:buFont typeface="Arial"/>
              <a:buChar char="•"/>
            </a:pPr>
            <a:r>
              <a:rPr lang="en-US" sz="1800" dirty="0" smtClean="0"/>
              <a:t>Generally one Cell per VM </a:t>
            </a:r>
          </a:p>
          <a:p>
            <a:pPr marL="342900" indent="-342900">
              <a:buFont typeface="Arial"/>
              <a:buChar char="•"/>
            </a:pPr>
            <a:r>
              <a:rPr lang="en-US" sz="2000" dirty="0" smtClean="0"/>
              <a:t>Brain – implements the core scheduling (auction algorithm) functionality of Diego</a:t>
            </a:r>
            <a:endParaRPr lang="en-US" sz="1600" dirty="0" smtClean="0"/>
          </a:p>
          <a:p>
            <a:pPr marL="342900" indent="-342900">
              <a:buFont typeface="Arial"/>
              <a:buChar char="•"/>
            </a:pPr>
            <a:r>
              <a:rPr lang="en-US" sz="2000" dirty="0" smtClean="0"/>
              <a:t>Bulletin Board System/Store (BBS)</a:t>
            </a:r>
          </a:p>
          <a:p>
            <a:pPr marL="742950" lvl="1" indent="-285750">
              <a:buFont typeface="Arial"/>
              <a:buChar char="•"/>
            </a:pPr>
            <a:r>
              <a:rPr lang="en-US" sz="1800" dirty="0" smtClean="0"/>
              <a:t>Where state of Diego cluster is stored</a:t>
            </a:r>
          </a:p>
          <a:p>
            <a:pPr marL="742950" lvl="1" indent="-285750">
              <a:buFont typeface="Arial"/>
              <a:buChar char="•"/>
            </a:pPr>
            <a:r>
              <a:rPr lang="en-US" sz="1800" dirty="0" smtClean="0"/>
              <a:t>Up to date cache of cluster state</a:t>
            </a:r>
          </a:p>
          <a:p>
            <a:pPr marL="742950" lvl="1" indent="-285750">
              <a:buFont typeface="Arial"/>
              <a:buChar char="•"/>
            </a:pPr>
            <a:r>
              <a:rPr lang="en-US" sz="1800" dirty="0" smtClean="0"/>
              <a:t>“Holds” CF </a:t>
            </a:r>
            <a:r>
              <a:rPr lang="en-US" sz="1800" i="1" dirty="0" smtClean="0"/>
              <a:t>actions</a:t>
            </a:r>
          </a:p>
          <a:p>
            <a:pPr marL="1200150" lvl="2" indent="-285750">
              <a:buFont typeface="Arial"/>
              <a:buChar char="•"/>
            </a:pPr>
            <a:r>
              <a:rPr lang="en-US" sz="1400" dirty="0" smtClean="0"/>
              <a:t>Start/Stop instances</a:t>
            </a:r>
          </a:p>
          <a:p>
            <a:pPr marL="1200150" lvl="2" indent="-285750">
              <a:buFont typeface="Arial"/>
              <a:buChar char="•"/>
            </a:pPr>
            <a:r>
              <a:rPr lang="en-US" sz="1400" dirty="0" smtClean="0"/>
              <a:t>Start one-off task processes</a:t>
            </a:r>
          </a:p>
          <a:p>
            <a:pPr marL="742950" lvl="1" indent="-285750">
              <a:buFont typeface="Arial"/>
              <a:buChar char="•"/>
            </a:pPr>
            <a:r>
              <a:rPr lang="en-US" sz="1800" dirty="0" smtClean="0"/>
              <a:t>Backed by ETCD which acts as consistent store</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Brain</a:t>
            </a:r>
          </a:p>
          <a:p>
            <a:pPr marL="742950" lvl="1" indent="-285750">
              <a:buFont typeface="Arial"/>
              <a:buChar char="•"/>
            </a:pPr>
            <a:endParaRPr lang="en-US" sz="1800" dirty="0" smtClean="0"/>
          </a:p>
          <a:p>
            <a:pPr marL="342900" indent="-342900">
              <a:buFont typeface="Arial"/>
              <a:buChar char="•"/>
            </a:pPr>
            <a:r>
              <a:rPr lang="en-US" sz="2000" dirty="0" smtClean="0"/>
              <a:t>Auctioneer – holds auctions for LRPs and Tasks</a:t>
            </a:r>
          </a:p>
          <a:p>
            <a:pPr marL="742950" lvl="1" indent="-285750">
              <a:buFont typeface="Arial"/>
              <a:buChar char="•"/>
            </a:pPr>
            <a:r>
              <a:rPr lang="en-US" sz="1800" dirty="0" smtClean="0"/>
              <a:t>Also determines which instances are removed when scaling down</a:t>
            </a:r>
          </a:p>
          <a:p>
            <a:pPr marL="342900" indent="-342900">
              <a:buFont typeface="Arial"/>
              <a:buChar char="•"/>
            </a:pPr>
            <a:r>
              <a:rPr lang="en-US" sz="2000" dirty="0" err="1" smtClean="0"/>
              <a:t>Converger</a:t>
            </a:r>
            <a:r>
              <a:rPr lang="en-US" sz="2000" dirty="0" smtClean="0"/>
              <a:t>  - Keeps cluster state consistent using eventually consistent model</a:t>
            </a:r>
          </a:p>
          <a:p>
            <a:pPr marL="742950" lvl="1" indent="-285750">
              <a:buFont typeface="Arial"/>
              <a:buChar char="•"/>
            </a:pPr>
            <a:r>
              <a:rPr lang="en-US" sz="1800" dirty="0" smtClean="0"/>
              <a:t>Ensures cluster state is consistent with the desired state, that is, performs convergence</a:t>
            </a:r>
          </a:p>
          <a:p>
            <a:pPr marL="742950" lvl="1" indent="-285750">
              <a:buFont typeface="Arial"/>
              <a:buChar char="•"/>
            </a:pPr>
            <a:r>
              <a:rPr lang="en-US" sz="1800" dirty="0" smtClean="0"/>
              <a:t>Provides fault tolerance for Tasks and LRPs</a:t>
            </a:r>
          </a:p>
          <a:p>
            <a:pPr marL="742950" lvl="1" indent="-285750">
              <a:buFont typeface="Arial"/>
              <a:buChar char="•"/>
            </a:pPr>
            <a:r>
              <a:rPr lang="en-US" sz="1800" dirty="0" smtClean="0"/>
              <a:t>Updates BBS with state of cluster</a:t>
            </a:r>
          </a:p>
          <a:p>
            <a:pPr marL="742950" lvl="1" indent="-285750">
              <a:buFont typeface="Arial"/>
              <a:buChar char="•"/>
            </a:pPr>
            <a:r>
              <a:rPr lang="en-US" sz="1800" dirty="0" smtClean="0"/>
              <a:t>Places requests on BBS</a:t>
            </a:r>
          </a:p>
          <a:p>
            <a:pPr marL="342900" indent="-342900">
              <a:buFont typeface="Arial"/>
              <a:buChar char="•"/>
            </a:pPr>
            <a:r>
              <a:rPr lang="en-US" sz="2000" dirty="0" smtClean="0"/>
              <a:t>Metric Server – Reads from </a:t>
            </a:r>
            <a:r>
              <a:rPr lang="en-US" sz="2000" dirty="0" err="1" smtClean="0"/>
              <a:t>Metron</a:t>
            </a:r>
            <a:r>
              <a:rPr lang="en-US" sz="2000" dirty="0" smtClean="0"/>
              <a:t> agents, publishes them to Doppler</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sz="1800" b="1" dirty="0" smtClean="0"/>
              <a:t>Components of Diego Cell</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342900" indent="-342900">
              <a:buFont typeface="Arial"/>
              <a:buChar char="•"/>
            </a:pPr>
            <a:r>
              <a:rPr lang="en-US" sz="2000" dirty="0" smtClean="0"/>
              <a:t>Rep - Represents Cell in Diego</a:t>
            </a:r>
          </a:p>
          <a:p>
            <a:pPr marL="742950" lvl="1" indent="-285750">
              <a:buFont typeface="Arial"/>
              <a:buChar char="•"/>
            </a:pPr>
            <a:r>
              <a:rPr lang="en-US" sz="1800" dirty="0" smtClean="0"/>
              <a:t>Mediates all communication with BBS where cluster state is maintained</a:t>
            </a:r>
          </a:p>
          <a:p>
            <a:pPr marL="742950" lvl="1" indent="-285750">
              <a:buFont typeface="Arial"/>
              <a:buChar char="•"/>
            </a:pPr>
            <a:r>
              <a:rPr lang="en-US" sz="1800" dirty="0" smtClean="0"/>
              <a:t>Participates in auction to accept Tasks/LRPs</a:t>
            </a:r>
          </a:p>
          <a:p>
            <a:pPr marL="742950" lvl="1" indent="-285750">
              <a:buFont typeface="Arial"/>
              <a:buChar char="•"/>
            </a:pPr>
            <a:r>
              <a:rPr lang="en-US" sz="1800" dirty="0" smtClean="0"/>
              <a:t>Runs Tasks &amp; LRPs by working with Executor</a:t>
            </a:r>
          </a:p>
          <a:p>
            <a:pPr marL="342900" indent="-342900">
              <a:buFont typeface="Arial"/>
              <a:buChar char="•"/>
            </a:pPr>
            <a:r>
              <a:rPr lang="en-US" sz="2200" dirty="0" smtClean="0"/>
              <a:t>Executor – </a:t>
            </a:r>
          </a:p>
          <a:p>
            <a:pPr marL="742950" lvl="1" indent="-285750">
              <a:buFont typeface="Arial"/>
              <a:buChar char="•"/>
            </a:pPr>
            <a:r>
              <a:rPr lang="en-US" sz="1800" dirty="0" smtClean="0"/>
              <a:t>Implements HTTP API to Create and Delete Containers</a:t>
            </a:r>
          </a:p>
          <a:p>
            <a:pPr marL="742950" lvl="1" indent="-285750">
              <a:buFont typeface="Arial"/>
              <a:buChar char="•"/>
            </a:pPr>
            <a:r>
              <a:rPr lang="en-US" sz="1800" dirty="0" smtClean="0"/>
              <a:t>Implements Executor Actions such as Run, Download, Upload, Parallel </a:t>
            </a:r>
            <a:r>
              <a:rPr lang="en-US" sz="1800" dirty="0" err="1" smtClean="0"/>
              <a:t>etc</a:t>
            </a:r>
            <a:endParaRPr lang="en-US" sz="1800" dirty="0" smtClean="0"/>
          </a:p>
          <a:p>
            <a:pPr marL="742950" lvl="1" indent="-285750">
              <a:buFont typeface="Arial"/>
              <a:buChar char="•"/>
            </a:pPr>
            <a:r>
              <a:rPr lang="en-US" sz="1800" dirty="0" smtClean="0"/>
              <a:t>Streams </a:t>
            </a:r>
            <a:r>
              <a:rPr lang="en-US" sz="1800" dirty="0" err="1" smtClean="0"/>
              <a:t>Stdout</a:t>
            </a:r>
            <a:r>
              <a:rPr lang="en-US" sz="1800" dirty="0" smtClean="0"/>
              <a:t> &amp; </a:t>
            </a:r>
            <a:r>
              <a:rPr lang="en-US" sz="1800" dirty="0" err="1" smtClean="0"/>
              <a:t>Stderr</a:t>
            </a:r>
            <a:r>
              <a:rPr lang="en-US" sz="1800" dirty="0" smtClean="0"/>
              <a:t> to </a:t>
            </a:r>
            <a:r>
              <a:rPr lang="en-US" sz="1800" dirty="0" err="1" smtClean="0"/>
              <a:t>Metron</a:t>
            </a:r>
            <a:r>
              <a:rPr lang="en-US" sz="1800" dirty="0" smtClean="0"/>
              <a:t> agent running in the Cell</a:t>
            </a:r>
          </a:p>
          <a:p>
            <a:pPr marL="342900" indent="-342900">
              <a:buFont typeface="Arial"/>
              <a:buChar char="•"/>
            </a:pPr>
            <a:r>
              <a:rPr lang="en-US" sz="2000" dirty="0" smtClean="0"/>
              <a:t>Garden – the Linux container for Diego</a:t>
            </a:r>
          </a:p>
          <a:p>
            <a:pPr marL="742950" lvl="1" indent="-285750">
              <a:buFont typeface="Arial"/>
              <a:buChar char="•"/>
            </a:pPr>
            <a:r>
              <a:rPr lang="en-US" sz="1600" dirty="0" smtClean="0"/>
              <a:t>Garden API – the Linux Garden API implementation</a:t>
            </a:r>
          </a:p>
          <a:p>
            <a:pPr marL="742950" lvl="1" indent="-285750">
              <a:buFont typeface="Arial"/>
              <a:buChar char="•"/>
            </a:pPr>
            <a:r>
              <a:rPr lang="en-US" sz="1600" dirty="0" smtClean="0"/>
              <a:t>Garden-Linux – the Linux container backend implementation</a:t>
            </a:r>
          </a:p>
          <a:p>
            <a:pPr marL="742950" lvl="1" indent="-285750">
              <a:buFont typeface="Arial"/>
              <a:buChar char="•"/>
            </a:pPr>
            <a:r>
              <a:rPr lang="en-US" sz="1600" dirty="0" smtClean="0"/>
              <a:t>Isolates network, disk, memory, CPU; performs resource management</a:t>
            </a:r>
          </a:p>
          <a:p>
            <a:pPr marL="742950" lvl="1" indent="-285750">
              <a:buFont typeface="Arial"/>
              <a:buChar char="•"/>
            </a:pPr>
            <a:r>
              <a:rPr lang="en-US" sz="1600" dirty="0" smtClean="0"/>
              <a:t>Runs droplets, tasks, </a:t>
            </a:r>
            <a:r>
              <a:rPr lang="en-US" sz="1600" b="1" dirty="0" smtClean="0"/>
              <a:t>other containers (</a:t>
            </a:r>
            <a:r>
              <a:rPr lang="en-US" sz="1600" b="1" dirty="0" err="1" smtClean="0"/>
              <a:t>Docker</a:t>
            </a:r>
            <a:r>
              <a:rPr lang="en-US" sz="1600" b="1" dirty="0" smtClean="0"/>
              <a:t>)</a:t>
            </a:r>
          </a:p>
          <a:p>
            <a:pPr marL="342900" indent="-342900">
              <a:buFont typeface="Arial"/>
              <a:buChar char="•"/>
            </a:pPr>
            <a:r>
              <a:rPr lang="en-US" sz="2000" dirty="0" err="1" smtClean="0"/>
              <a:t>Metron</a:t>
            </a:r>
            <a:r>
              <a:rPr lang="en-US" sz="2000" dirty="0" smtClean="0"/>
              <a:t> Agent - Forwards application logs and application/Diego metrics to </a:t>
            </a:r>
            <a:r>
              <a:rPr lang="en-US" sz="2000" dirty="0" err="1" smtClean="0"/>
              <a:t>doppler</a:t>
            </a:r>
            <a:r>
              <a:rPr lang="en-US" sz="2000" dirty="0" smtClean="0"/>
              <a:t> (</a:t>
            </a:r>
            <a:r>
              <a:rPr lang="en-US" sz="2000" dirty="0" err="1" smtClean="0"/>
              <a:t>loggregator</a:t>
            </a:r>
            <a:r>
              <a:rPr lang="en-US" sz="2000" dirty="0" smtClean="0"/>
              <a:t>)</a:t>
            </a:r>
          </a:p>
          <a:p>
            <a:pPr marL="742950" lvl="1" indent="-285750">
              <a:buFont typeface="Arial"/>
              <a:buChar char="•"/>
            </a:pPr>
            <a:endParaRPr lang="en-US" sz="1800"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US" sz="1800" b="1" dirty="0" smtClean="0"/>
          </a:p>
          <a:p>
            <a:pPr marL="742950" lvl="1" indent="-285750">
              <a:buFont typeface="Arial"/>
              <a:buChar char="•"/>
            </a:pPr>
            <a:endParaRPr lang="en-US" sz="1800" dirty="0" smtClean="0"/>
          </a:p>
          <a:p>
            <a:pPr lvl="1"/>
            <a:endParaRPr lang="en-US" sz="1800" dirty="0" smtClean="0"/>
          </a:p>
        </p:txBody>
      </p:sp>
    </p:spTree>
    <p:extLst>
      <p:ext uri="{BB962C8B-B14F-4D97-AF65-F5344CB8AC3E}">
        <p14:creationId xmlns:p14="http://schemas.microsoft.com/office/powerpoint/2010/main" val="30361830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a:t>
            </a:r>
            <a:r>
              <a:rPr lang="en-US" baseline="0" dirty="0" smtClean="0"/>
              <a:t> allows us to walk thru the basics of Apps Manager. PCF Elastic Runtime self-service UI. ERS is a multi-tenant platform that can be logically divided into Organization and further into spaces. Quotas ensure resources are managed and Spaces further divides organization to manage and control access to application and services. </a:t>
            </a: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r>
              <a:rPr lang="en-US" dirty="0" smtClean="0"/>
              <a:t>This picture allows us to show the space view that provides quick</a:t>
            </a:r>
            <a:r>
              <a:rPr lang="en-US" baseline="0" dirty="0" smtClean="0"/>
              <a:t> overview of all applications and services target to it. Further application detail can be obtain by drilling into specific application. Notice that services can be managed via the quick manage link. The number of bounds apps is </a:t>
            </a:r>
            <a:r>
              <a:rPr lang="en-US" baseline="0" smtClean="0"/>
              <a:t>also showed. </a:t>
            </a: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indent="0">
              <a:spcAft>
                <a:spcPts val="600"/>
              </a:spcAft>
              <a:buFont typeface="Arial" panose="020B0604020202020204" pitchFamily="34" charset="0"/>
              <a:buNone/>
            </a:pPr>
            <a:endParaRPr lang="en-US" sz="1200" dirty="0" smtClean="0">
              <a:solidFill>
                <a:schemeClr val="bg1"/>
              </a:solidFill>
            </a:endParaRPr>
          </a:p>
        </p:txBody>
      </p:sp>
      <p:sp>
        <p:nvSpPr>
          <p:cNvPr id="4" name="Slide Number Placeholder 3"/>
          <p:cNvSpPr>
            <a:spLocks noGrp="1"/>
          </p:cNvSpPr>
          <p:nvPr>
            <p:ph type="sldNum" sz="quarter" idx="10"/>
          </p:nvPr>
        </p:nvSpPr>
        <p:spPr/>
        <p:txBody>
          <a:bodyPr/>
          <a:lstStyle/>
          <a:p>
            <a:fld id="{9BEDBE90-FDBE-A44D-9062-5A5D1585D5B8}" type="slidenum">
              <a:rPr lang="en-US" smtClean="0">
                <a:solidFill>
                  <a:prstClr val="black"/>
                </a:solidFill>
                <a:latin typeface="Calibri"/>
              </a:rPr>
              <a:pPr/>
              <a:t>4</a:t>
            </a:fld>
            <a:endParaRPr lang="en-US">
              <a:solidFill>
                <a:prstClr val="black"/>
              </a:solidFill>
              <a:latin typeface="Calibri"/>
            </a:endParaRPr>
          </a:p>
        </p:txBody>
      </p:sp>
    </p:spTree>
    <p:extLst>
      <p:ext uri="{BB962C8B-B14F-4D97-AF65-F5344CB8AC3E}">
        <p14:creationId xmlns:p14="http://schemas.microsoft.com/office/powerpoint/2010/main" val="516865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a:t>
            </a:r>
            <a:r>
              <a:rPr lang="en-US" dirty="0" err="1" smtClean="0"/>
              <a:t>manifest.html</a:t>
            </a:r>
            <a:endParaRPr lang="en-US" dirty="0" smtClean="0"/>
          </a:p>
          <a:p>
            <a:pPr lvl="0" rtl="0">
              <a:spcBef>
                <a:spcPts val="0"/>
              </a:spcBef>
              <a:buNone/>
            </a:pPr>
            <a:endParaRPr lang="en-US" dirty="0" smtClean="0"/>
          </a:p>
          <a:p>
            <a:pPr lvl="0" rtl="0">
              <a:spcBef>
                <a:spcPts val="0"/>
              </a:spcBef>
              <a:buNone/>
            </a:pPr>
            <a:r>
              <a:rPr lang="en-US" smtClean="0"/>
              <a:t>YAML</a:t>
            </a:r>
            <a:r>
              <a:rPr lang="en-US" baseline="0" smtClean="0"/>
              <a:t> format - </a:t>
            </a:r>
            <a:r>
              <a:rPr lang="en-US" smtClean="0"/>
              <a:t>Default </a:t>
            </a:r>
            <a:r>
              <a:rPr lang="en-US" dirty="0" smtClean="0"/>
              <a:t>name is </a:t>
            </a:r>
            <a:r>
              <a:rPr lang="en-US" dirty="0" err="1" smtClean="0"/>
              <a:t>manifest.yml</a:t>
            </a:r>
            <a:endParaRPr lang="en-US" dirty="0" smtClean="0"/>
          </a:p>
          <a:p>
            <a:pPr lvl="0" rtl="0">
              <a:spcBef>
                <a:spcPts val="0"/>
              </a:spcBef>
              <a:buNone/>
            </a:pPr>
            <a:endParaRPr lang="en-US" dirty="0" smtClean="0"/>
          </a:p>
          <a:p>
            <a:pPr lvl="0" rtl="0">
              <a:spcBef>
                <a:spcPts val="0"/>
              </a:spcBef>
              <a:buNone/>
            </a:pPr>
            <a:endParaRPr dirty="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r>
              <a:rPr lang="en-US" dirty="0" smtClean="0"/>
              <a:t>http://</a:t>
            </a:r>
            <a:r>
              <a:rPr lang="en-US" dirty="0" err="1" smtClean="0"/>
              <a:t>docs.pivotal.io</a:t>
            </a:r>
            <a:r>
              <a:rPr lang="en-US" dirty="0" smtClean="0"/>
              <a:t>/</a:t>
            </a:r>
            <a:r>
              <a:rPr lang="en-US" dirty="0" err="1" smtClean="0"/>
              <a:t>pivotalcf</a:t>
            </a:r>
            <a:r>
              <a:rPr lang="en-US" dirty="0" smtClean="0"/>
              <a:t>/console/</a:t>
            </a:r>
            <a:r>
              <a:rPr lang="en-US" dirty="0" err="1" smtClean="0"/>
              <a:t>index.html</a:t>
            </a:r>
            <a:endParaRPr lang="en-US" dirty="0" smtClean="0"/>
          </a:p>
          <a:p>
            <a:pPr lvl="0" rtl="0">
              <a:spcBef>
                <a:spcPts val="0"/>
              </a:spcBef>
              <a:buNone/>
            </a:pPr>
            <a:endParaRPr lang="en-US" dirty="0" smtClean="0"/>
          </a:p>
          <a:p>
            <a:pPr lvl="0" rtl="0">
              <a:spcBef>
                <a:spcPts val="0"/>
              </a:spcBef>
              <a:buNone/>
            </a:pPr>
            <a:endParaRPr lang="en-US" dirty="0" smtClean="0"/>
          </a:p>
        </p:txBody>
      </p:sp>
      <p:sp>
        <p:nvSpPr>
          <p:cNvPr id="1100" name="Shape 1100"/>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Multi-tenant platform</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6"/>
        <p:cNvGrpSpPr/>
        <p:nvPr/>
      </p:nvGrpSpPr>
      <p:grpSpPr>
        <a:xfrm>
          <a:off x="0" y="0"/>
          <a:ext cx="0" cy="0"/>
          <a:chOff x="0" y="0"/>
          <a:chExt cx="0" cy="0"/>
        </a:xfrm>
      </p:grpSpPr>
      <p:sp>
        <p:nvSpPr>
          <p:cNvPr id="1507" name="Shape 150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/concepts/</a:t>
            </a:r>
            <a:r>
              <a:rPr lang="en-US" dirty="0" err="1" smtClean="0"/>
              <a:t>roles.html</a:t>
            </a:r>
            <a:endParaRPr lang="en-US" dirty="0" smtClean="0"/>
          </a:p>
          <a:p>
            <a:pPr lvl="0" rtl="0">
              <a:spcBef>
                <a:spcPts val="0"/>
              </a:spcBef>
              <a:buNone/>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Cloud Foundry</a:t>
            </a:r>
            <a:r>
              <a:rPr lang="en-US" baseline="0" dirty="0" smtClean="0"/>
              <a:t> uses role-based access control (RBAC), with each role </a:t>
            </a:r>
            <a:r>
              <a:rPr lang="en-US" baseline="0" dirty="0" err="1" smtClean="0"/>
              <a:t>graning</a:t>
            </a:r>
            <a:r>
              <a:rPr lang="en-US" baseline="0" dirty="0" smtClean="0"/>
              <a:t> permissions in either an org or a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Orgs:</a:t>
            </a:r>
            <a:r>
              <a:rPr lang="en-US" baseline="0" dirty="0" smtClean="0"/>
              <a:t> An org is a development account that an individual or multiple collaborators can own and use. All collaborators access an org with user accounts. Collaborators in a org share a resource quota plan, applications, services availability, and custom domains.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User Accounts: </a:t>
            </a:r>
            <a:r>
              <a:rPr lang="en-US" baseline="0" dirty="0" smtClean="0"/>
              <a:t>Represents an individual person within the context of a Cloud Foundry Installation. A user can have different roles in different spaces within an org, governing what level and type of access they have within the space.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Spaces: </a:t>
            </a:r>
            <a:r>
              <a:rPr lang="en-US" b="0" baseline="0" dirty="0" smtClean="0"/>
              <a:t>Every application and service is scoped to a space. Each org contains at least one space. A space provides users with access to a shared location for application development, deployment, and maintenance. Each space role applies only to a particular space.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smtClean="0"/>
              <a:t>Roles and Permissions (Maybe on its own slide): </a:t>
            </a:r>
            <a:r>
              <a:rPr lang="en-US" b="0" baseline="0" dirty="0" smtClean="0"/>
              <a:t>A user can have one or more roles. The combination of these roles defines the user’s overall permissions in the org and within specific spaces in that org.</a:t>
            </a:r>
            <a:endParaRPr b="1" dirty="0"/>
          </a:p>
        </p:txBody>
      </p:sp>
      <p:sp>
        <p:nvSpPr>
          <p:cNvPr id="1508" name="Shape 150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Shape 151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r>
              <a:rPr lang="en-US" dirty="0" smtClean="0"/>
              <a:t>TDB: layout</a:t>
            </a:r>
            <a:endParaRPr dirty="0"/>
          </a:p>
        </p:txBody>
      </p:sp>
      <p:sp>
        <p:nvSpPr>
          <p:cNvPr id="1516" name="Shape 15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6"/>
        <p:cNvGrpSpPr/>
        <p:nvPr/>
      </p:nvGrpSpPr>
      <p:grpSpPr>
        <a:xfrm>
          <a:off x="0" y="0"/>
          <a:ext cx="0" cy="0"/>
          <a:chOff x="0" y="0"/>
          <a:chExt cx="0" cy="0"/>
        </a:xfrm>
      </p:grpSpPr>
      <p:sp>
        <p:nvSpPr>
          <p:cNvPr id="1527" name="Shape 15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a:spcBef>
                <a:spcPts val="0"/>
              </a:spcBef>
              <a:buNone/>
            </a:pPr>
            <a:endParaRPr lang="en-US" dirty="0" smtClean="0"/>
          </a:p>
          <a:p>
            <a:pPr lvl="0">
              <a:spcBef>
                <a:spcPts val="0"/>
              </a:spcBef>
              <a:buNone/>
            </a:pPr>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opsguide</a:t>
            </a:r>
            <a:r>
              <a:rPr lang="en-US" dirty="0" smtClean="0"/>
              <a:t>/change-quota-</a:t>
            </a:r>
            <a:r>
              <a:rPr lang="en-US" dirty="0" err="1" smtClean="0"/>
              <a:t>plan.html</a:t>
            </a:r>
            <a:endParaRPr lang="en-US" dirty="0" smtClean="0"/>
          </a:p>
          <a:p>
            <a:pPr lvl="0">
              <a:spcBef>
                <a:spcPts val="0"/>
              </a:spcBef>
              <a:buNone/>
            </a:pPr>
            <a:endParaRPr lang="en-US" dirty="0" smtClean="0"/>
          </a:p>
          <a:p>
            <a:pPr lvl="0">
              <a:spcBef>
                <a:spcPts val="0"/>
              </a:spcBef>
              <a:buNone/>
            </a:pPr>
            <a:r>
              <a:rPr lang="en-US" b="1" dirty="0" smtClean="0"/>
              <a:t>Note:</a:t>
            </a:r>
            <a:r>
              <a:rPr lang="en-US" b="1" baseline="0" dirty="0" smtClean="0"/>
              <a:t> </a:t>
            </a:r>
            <a:r>
              <a:rPr lang="en-US" b="0" baseline="0" dirty="0" smtClean="0"/>
              <a:t>Documentation seems very outdated and thin on this subject. Do some research</a:t>
            </a:r>
            <a:endParaRPr lang="en-US" b="1" dirty="0" smtClean="0"/>
          </a:p>
          <a:p>
            <a:pPr lvl="0">
              <a:spcBef>
                <a:spcPts val="0"/>
              </a:spcBef>
              <a:buNone/>
            </a:pPr>
            <a:endParaRPr lang="en-US" dirty="0" smtClean="0"/>
          </a:p>
          <a:p>
            <a:pPr lvl="0">
              <a:spcBef>
                <a:spcPts val="0"/>
              </a:spcBef>
              <a:buNone/>
            </a:pPr>
            <a:r>
              <a:rPr lang="en-US" dirty="0" smtClean="0"/>
              <a:t>Quota plans are named sets of memory, service, and instance usage quotas. For example, one quota plan might allow up to 10 services, 10 routes, and 2 GB of RAM, while another might offer 100 services, 100 routes, and 10 GB of RAM. Quota plans have user-friendly names, but are identified by unique GUIDs.</a:t>
            </a:r>
          </a:p>
          <a:p>
            <a:pPr lvl="0">
              <a:spcBef>
                <a:spcPts val="0"/>
              </a:spcBef>
              <a:buNone/>
            </a:pPr>
            <a:endParaRPr lang="en-US" dirty="0" smtClean="0"/>
          </a:p>
          <a:p>
            <a:pPr lvl="0">
              <a:spcBef>
                <a:spcPts val="0"/>
              </a:spcBef>
              <a:buNone/>
            </a:pPr>
            <a:r>
              <a:rPr lang="en-US" dirty="0" smtClean="0"/>
              <a:t>Quota plans are not directly associated with user accounts. Instead, every organization has a list of available quota plans, and the account admin assigns a specific quota plan from the list to the organization. Everyone in the organization shares the quotas described by the plan.</a:t>
            </a:r>
          </a:p>
          <a:p>
            <a:pPr lvl="0">
              <a:spcBef>
                <a:spcPts val="0"/>
              </a:spcBef>
              <a:buNone/>
            </a:pPr>
            <a:endParaRPr dirty="0"/>
          </a:p>
        </p:txBody>
      </p:sp>
      <p:sp>
        <p:nvSpPr>
          <p:cNvPr id="1528" name="Shape 152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6"/>
        <p:cNvGrpSpPr/>
        <p:nvPr/>
      </p:nvGrpSpPr>
      <p:grpSpPr>
        <a:xfrm>
          <a:off x="0" y="0"/>
          <a:ext cx="0" cy="0"/>
          <a:chOff x="0" y="0"/>
          <a:chExt cx="0" cy="0"/>
        </a:xfrm>
      </p:grpSpPr>
      <p:sp>
        <p:nvSpPr>
          <p:cNvPr id="1537" name="Shape 153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TDB: layout</a:t>
            </a:r>
          </a:p>
          <a:p>
            <a:pPr lvl="0" rtl="0">
              <a:spcBef>
                <a:spcPts val="0"/>
              </a:spcBef>
              <a:buNone/>
            </a:pPr>
            <a:endParaRPr dirty="0"/>
          </a:p>
        </p:txBody>
      </p:sp>
      <p:sp>
        <p:nvSpPr>
          <p:cNvPr id="1538" name="Shape 15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Introduction to </a:t>
            </a:r>
            <a:r>
              <a:rPr lang="en-US" dirty="0" err="1" smtClean="0"/>
              <a:t>buildpacks</a:t>
            </a:r>
            <a:endParaRPr lang="en-US" dirty="0" smtClean="0"/>
          </a:p>
          <a:p>
            <a:endParaRPr lang="en-US" dirty="0" smtClean="0"/>
          </a:p>
          <a:p>
            <a:r>
              <a:rPr lang="en-US" dirty="0" smtClean="0"/>
              <a:t>Here</a:t>
            </a:r>
            <a:r>
              <a:rPr lang="en-US" baseline="0" dirty="0" smtClean="0"/>
              <a:t> we can compare and contrast with other container solutions like </a:t>
            </a:r>
            <a:r>
              <a:rPr lang="en-US" baseline="0" dirty="0" err="1" smtClean="0"/>
              <a:t>docker</a:t>
            </a:r>
            <a:r>
              <a:rPr lang="en-US" baseline="0" dirty="0" smtClean="0"/>
              <a:t>. We can bring up the advantages on the fact the container is built on the fly and that the </a:t>
            </a:r>
            <a:r>
              <a:rPr lang="en-US" baseline="0" dirty="0" err="1" smtClean="0"/>
              <a:t>buildpack</a:t>
            </a:r>
            <a:r>
              <a:rPr lang="en-US" baseline="0" dirty="0" smtClean="0"/>
              <a:t> provides consistency in building, updating and patching container images. Sometimes infrastructure people get’s concerned about the fact we bring our own OS images (</a:t>
            </a:r>
            <a:r>
              <a:rPr lang="en-US" baseline="0" dirty="0" err="1" smtClean="0"/>
              <a:t>stemcells</a:t>
            </a:r>
            <a:r>
              <a:rPr lang="en-US" baseline="0" dirty="0" smtClean="0"/>
              <a:t>) in regards to their “special” security and other needs. We need to find a subtle way to explain these “special” needs are often part of the problem. We should defer any detail security discussion as it can get hairy. </a:t>
            </a:r>
            <a:endParaRPr dirty="0"/>
          </a:p>
        </p:txBody>
      </p:sp>
      <p:sp>
        <p:nvSpPr>
          <p:cNvPr id="98" name="Shape 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Shape 96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66" name="Shape 966"/>
          <p:cNvSpPr txBox="1">
            <a:spLocks noGrp="1"/>
          </p:cNvSpPr>
          <p:nvPr>
            <p:ph type="body" idx="1"/>
          </p:nvPr>
        </p:nvSpPr>
        <p:spPr>
          <a:xfrm>
            <a:off x="295171" y="2972431"/>
            <a:ext cx="6267659" cy="5793719"/>
          </a:xfrm>
          <a:prstGeom prst="rect">
            <a:avLst/>
          </a:prstGeom>
          <a:noFill/>
          <a:ln>
            <a:noFill/>
          </a:ln>
        </p:spPr>
        <p:txBody>
          <a:bodyPr lIns="0" tIns="0" rIns="0" bIns="0" anchor="t" anchorCtr="0">
            <a:noAutofit/>
          </a:bodyPr>
          <a:lstStyle/>
          <a:p>
            <a:pPr>
              <a:buClr>
                <a:schemeClr val="dk1"/>
              </a:buClr>
              <a:buSzPct val="25000"/>
            </a:pPr>
            <a:r>
              <a:rPr lang="en-US" dirty="0">
                <a:solidFill>
                  <a:schemeClr val="dk1"/>
                </a:solidFill>
                <a:latin typeface="Verdana"/>
                <a:ea typeface="Verdana"/>
                <a:cs typeface="Verdana"/>
                <a:sym typeface="Verdana"/>
              </a:rPr>
              <a:t>Cloud native is not something that’s in the realm of cloud giants anymore.</a:t>
            </a:r>
          </a:p>
          <a:p>
            <a:pPr>
              <a:buClr>
                <a:schemeClr val="dk1"/>
              </a:buClr>
              <a:buSzPct val="25000"/>
            </a:pPr>
            <a:endParaRPr lang="en-US" dirty="0" smtClean="0">
              <a:solidFill>
                <a:schemeClr val="dk1"/>
              </a:solidFill>
              <a:latin typeface="Verdana"/>
              <a:ea typeface="Verdana"/>
              <a:cs typeface="Verdana"/>
              <a:sym typeface="Verdana"/>
            </a:endParaRPr>
          </a:p>
          <a:p>
            <a:pPr>
              <a:buClr>
                <a:schemeClr val="dk1"/>
              </a:buClr>
              <a:buSzPct val="25000"/>
            </a:pPr>
            <a:r>
              <a:rPr lang="en-US" dirty="0" smtClean="0">
                <a:solidFill>
                  <a:schemeClr val="dk1"/>
                </a:solidFill>
                <a:latin typeface="Verdana"/>
                <a:ea typeface="Verdana"/>
                <a:cs typeface="Verdana"/>
                <a:sym typeface="Verdana"/>
              </a:rPr>
              <a:t>Right </a:t>
            </a:r>
            <a:r>
              <a:rPr lang="en-US" dirty="0">
                <a:solidFill>
                  <a:schemeClr val="dk1"/>
                </a:solidFill>
                <a:latin typeface="Verdana"/>
                <a:ea typeface="Verdana"/>
                <a:cs typeface="Verdana"/>
                <a:sym typeface="Verdana"/>
              </a:rPr>
              <a:t>now, in Insurance the top 3 companies by net premiums-  Allstate, </a:t>
            </a:r>
            <a:r>
              <a:rPr lang="en-US" dirty="0" err="1">
                <a:solidFill>
                  <a:schemeClr val="dk1"/>
                </a:solidFill>
                <a:latin typeface="Verdana"/>
                <a:ea typeface="Verdana"/>
                <a:cs typeface="Verdana"/>
                <a:sym typeface="Verdana"/>
              </a:rPr>
              <a:t>Statefarm</a:t>
            </a:r>
            <a:r>
              <a:rPr lang="en-US" dirty="0">
                <a:solidFill>
                  <a:schemeClr val="dk1"/>
                </a:solidFill>
                <a:latin typeface="Verdana"/>
                <a:ea typeface="Verdana"/>
                <a:cs typeface="Verdana"/>
                <a:sym typeface="Verdana"/>
              </a:rPr>
              <a:t> and  Liberty Mutual – are our customers</a:t>
            </a:r>
          </a:p>
          <a:p>
            <a:pPr>
              <a:buClr>
                <a:schemeClr val="dk1"/>
              </a:buClr>
              <a:buSzPct val="25000"/>
            </a:pPr>
            <a:r>
              <a:rPr lang="en-US" dirty="0">
                <a:solidFill>
                  <a:schemeClr val="dk1"/>
                </a:solidFill>
                <a:latin typeface="Verdana"/>
                <a:ea typeface="Verdana"/>
                <a:cs typeface="Verdana"/>
                <a:sym typeface="Verdana"/>
              </a:rPr>
              <a:t>Top U.S </a:t>
            </a:r>
            <a:r>
              <a:rPr lang="en-US" dirty="0" err="1">
                <a:solidFill>
                  <a:schemeClr val="dk1"/>
                </a:solidFill>
                <a:latin typeface="Verdana"/>
                <a:ea typeface="Verdana"/>
                <a:cs typeface="Verdana"/>
                <a:sym typeface="Verdana"/>
              </a:rPr>
              <a:t>telcos</a:t>
            </a:r>
            <a:r>
              <a:rPr lang="en-US" dirty="0">
                <a:solidFill>
                  <a:schemeClr val="dk1"/>
                </a:solidFill>
                <a:latin typeface="Verdana"/>
                <a:ea typeface="Verdana"/>
                <a:cs typeface="Verdana"/>
                <a:sym typeface="Verdana"/>
              </a:rPr>
              <a:t>, ATT and Verizon are in the top 3 </a:t>
            </a:r>
            <a:r>
              <a:rPr lang="en-US" dirty="0" err="1">
                <a:solidFill>
                  <a:schemeClr val="dk1"/>
                </a:solidFill>
                <a:latin typeface="Verdana"/>
                <a:ea typeface="Verdana"/>
                <a:cs typeface="Verdana"/>
                <a:sym typeface="Verdana"/>
              </a:rPr>
              <a:t>Telcos</a:t>
            </a:r>
            <a:r>
              <a:rPr lang="en-US" dirty="0">
                <a:solidFill>
                  <a:schemeClr val="dk1"/>
                </a:solidFill>
                <a:latin typeface="Verdana"/>
                <a:ea typeface="Verdana"/>
                <a:cs typeface="Verdana"/>
                <a:sym typeface="Verdana"/>
              </a:rPr>
              <a:t>. </a:t>
            </a:r>
            <a:endParaRPr lang="en-US" dirty="0" smtClean="0">
              <a:solidFill>
                <a:schemeClr val="dk1"/>
              </a:solidFill>
              <a:latin typeface="Verdana"/>
              <a:ea typeface="Verdana"/>
              <a:cs typeface="Verdana"/>
              <a:sym typeface="Verdana"/>
            </a:endParaRPr>
          </a:p>
          <a:p>
            <a:pPr>
              <a:buClr>
                <a:schemeClr val="dk1"/>
              </a:buClr>
              <a:buSzPct val="25000"/>
            </a:pPr>
            <a:r>
              <a:rPr lang="en-US" dirty="0" smtClean="0">
                <a:solidFill>
                  <a:schemeClr val="dk1"/>
                </a:solidFill>
                <a:latin typeface="Verdana"/>
                <a:ea typeface="Verdana"/>
                <a:cs typeface="Verdana"/>
                <a:sym typeface="Verdana"/>
              </a:rPr>
              <a:t>The </a:t>
            </a:r>
            <a:r>
              <a:rPr lang="en-US" dirty="0">
                <a:solidFill>
                  <a:schemeClr val="dk1"/>
                </a:solidFill>
                <a:latin typeface="Verdana"/>
                <a:ea typeface="Verdana"/>
                <a:cs typeface="Verdana"/>
                <a:sym typeface="Verdana"/>
              </a:rPr>
              <a:t>number 1 bank in US, JPMC.</a:t>
            </a:r>
          </a:p>
          <a:p>
            <a:pPr>
              <a:buClr>
                <a:schemeClr val="dk1"/>
              </a:buClr>
            </a:pPr>
            <a:endParaRPr dirty="0">
              <a:solidFill>
                <a:schemeClr val="dk1"/>
              </a:solidFill>
              <a:latin typeface="Verdana"/>
              <a:ea typeface="Verdana"/>
              <a:cs typeface="Verdana"/>
              <a:sym typeface="Verdana"/>
            </a:endParaRPr>
          </a:p>
          <a:p>
            <a:pPr>
              <a:buClr>
                <a:schemeClr val="dk1"/>
              </a:buClr>
              <a:buSzPct val="25000"/>
            </a:pPr>
            <a:r>
              <a:rPr lang="en-US" dirty="0">
                <a:solidFill>
                  <a:schemeClr val="dk1"/>
                </a:solidFill>
                <a:latin typeface="Verdana"/>
                <a:ea typeface="Verdana"/>
                <a:cs typeface="Verdana"/>
                <a:sym typeface="Verdana"/>
              </a:rPr>
              <a:t>We have customers who are industry leaders in a variety of verticals and geographies. This is just sample. </a:t>
            </a:r>
          </a:p>
          <a:p>
            <a:pPr>
              <a:buClr>
                <a:schemeClr val="dk1"/>
              </a:buClr>
            </a:pPr>
            <a:endParaRPr dirty="0">
              <a:solidFill>
                <a:schemeClr val="dk1"/>
              </a:solidFill>
              <a:latin typeface="Verdana"/>
              <a:ea typeface="Verdana"/>
              <a:cs typeface="Verdana"/>
              <a:sym typeface="Verdana"/>
            </a:endParaRPr>
          </a:p>
        </p:txBody>
      </p:sp>
      <p:sp>
        <p:nvSpPr>
          <p:cNvPr id="967" name="Shape 967"/>
          <p:cNvSpPr txBox="1">
            <a:spLocks noGrp="1"/>
          </p:cNvSpPr>
          <p:nvPr>
            <p:ph type="sldNum" idx="12"/>
          </p:nvPr>
        </p:nvSpPr>
        <p:spPr>
          <a:xfrm>
            <a:off x="3884613" y="8685214"/>
            <a:ext cx="2971800" cy="457199"/>
          </a:xfrm>
          <a:prstGeom prst="rect">
            <a:avLst/>
          </a:prstGeom>
          <a:noFill/>
          <a:ln>
            <a:noFill/>
          </a:ln>
        </p:spPr>
        <p:txBody>
          <a:bodyPr lIns="91415" tIns="45708" rIns="91415" bIns="45708" anchor="t" anchorCtr="0">
            <a:noAutofit/>
          </a:bodyPr>
          <a:lstStyle/>
          <a:p>
            <a:pPr algn="l"/>
            <a:endParaRPr>
              <a:solidFill>
                <a:prstClr val="black"/>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Shape 1700"/>
          <p:cNvSpPr txBox="1">
            <a:spLocks noGrp="1"/>
          </p:cNvSpPr>
          <p:nvPr>
            <p:ph type="body" idx="1"/>
          </p:nvPr>
        </p:nvSpPr>
        <p:spPr>
          <a:xfrm>
            <a:off x="295170" y="2972429"/>
            <a:ext cx="6267600" cy="5793600"/>
          </a:xfrm>
          <a:prstGeom prst="rect">
            <a:avLst/>
          </a:prstGeom>
          <a:noFill/>
          <a:ln>
            <a:noFill/>
          </a:ln>
        </p:spPr>
        <p:txBody>
          <a:bodyPr lIns="90500" tIns="90500" rIns="90500" bIns="905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Arial"/>
              <a:buNone/>
              <a:tabLst/>
              <a:defRPr/>
            </a:pPr>
            <a:r>
              <a:rPr lang="en-US" sz="1100" dirty="0" smtClean="0">
                <a:solidFill>
                  <a:schemeClr val="lt2"/>
                </a:solidFill>
                <a:latin typeface="Arial"/>
                <a:ea typeface="Arial"/>
                <a:cs typeface="Arial"/>
                <a:sym typeface="Arial"/>
              </a:rPr>
              <a:t>https://</a:t>
            </a:r>
            <a:r>
              <a:rPr lang="en-US" sz="1100" dirty="0" err="1" smtClean="0">
                <a:solidFill>
                  <a:schemeClr val="lt2"/>
                </a:solidFill>
                <a:latin typeface="Arial"/>
                <a:ea typeface="Arial"/>
                <a:cs typeface="Arial"/>
                <a:sym typeface="Arial"/>
              </a:rPr>
              <a:t>github.com</a:t>
            </a:r>
            <a:r>
              <a:rPr lang="en-US" sz="1100" dirty="0" smtClean="0">
                <a:solidFill>
                  <a:schemeClr val="lt2"/>
                </a:solidFill>
                <a:latin typeface="Arial"/>
                <a:ea typeface="Arial"/>
                <a:cs typeface="Arial"/>
                <a:sym typeface="Arial"/>
              </a:rPr>
              <a:t>/</a:t>
            </a:r>
            <a:r>
              <a:rPr lang="en-US" sz="1100" dirty="0" err="1" smtClean="0">
                <a:solidFill>
                  <a:schemeClr val="lt2"/>
                </a:solidFill>
                <a:latin typeface="Arial"/>
                <a:ea typeface="Arial"/>
                <a:cs typeface="Arial"/>
                <a:sym typeface="Arial"/>
              </a:rPr>
              <a:t>cloudfoundry</a:t>
            </a:r>
            <a:r>
              <a:rPr lang="en-US" sz="1100" dirty="0" smtClean="0">
                <a:solidFill>
                  <a:schemeClr val="lt2"/>
                </a:solidFill>
                <a:latin typeface="Arial"/>
                <a:ea typeface="Arial"/>
                <a:cs typeface="Arial"/>
                <a:sym typeface="Arial"/>
              </a:rPr>
              <a:t>-community/</a:t>
            </a:r>
            <a:r>
              <a:rPr lang="en-US" sz="1100" dirty="0" err="1" smtClean="0">
                <a:solidFill>
                  <a:schemeClr val="lt2"/>
                </a:solidFill>
                <a:latin typeface="Arial"/>
                <a:ea typeface="Arial"/>
                <a:cs typeface="Arial"/>
                <a:sym typeface="Arial"/>
              </a:rPr>
              <a:t>cf</a:t>
            </a:r>
            <a:r>
              <a:rPr lang="en-US" sz="1100" dirty="0" smtClean="0">
                <a:solidFill>
                  <a:schemeClr val="lt2"/>
                </a:solidFill>
                <a:latin typeface="Arial"/>
                <a:ea typeface="Arial"/>
                <a:cs typeface="Arial"/>
                <a:sym typeface="Arial"/>
              </a:rPr>
              <a:t>-docs-</a:t>
            </a:r>
            <a:r>
              <a:rPr lang="en-US" sz="1100" dirty="0" err="1" smtClean="0">
                <a:solidFill>
                  <a:schemeClr val="lt2"/>
                </a:solidFill>
                <a:latin typeface="Arial"/>
                <a:ea typeface="Arial"/>
                <a:cs typeface="Arial"/>
                <a:sym typeface="Arial"/>
              </a:rPr>
              <a:t>contrib</a:t>
            </a:r>
            <a:r>
              <a:rPr lang="en-US" sz="1100" dirty="0" smtClean="0">
                <a:solidFill>
                  <a:schemeClr val="lt2"/>
                </a:solidFill>
                <a:latin typeface="Arial"/>
                <a:ea typeface="Arial"/>
                <a:cs typeface="Arial"/>
                <a:sym typeface="Arial"/>
              </a:rPr>
              <a:t>/wiki/</a:t>
            </a:r>
            <a:r>
              <a:rPr lang="en-US" sz="1100" dirty="0" err="1" smtClean="0">
                <a:solidFill>
                  <a:schemeClr val="lt2"/>
                </a:solidFill>
                <a:latin typeface="Arial"/>
                <a:ea typeface="Arial"/>
                <a:cs typeface="Arial"/>
                <a:sym typeface="Arial"/>
              </a:rPr>
              <a:t>Buildpacks</a:t>
            </a:r>
            <a:endParaRPr lang="en-US" sz="1100" b="0" i="0" u="none" strike="noStrike" cap="none" dirty="0" smtClean="0">
              <a:solidFill>
                <a:schemeClr val="lt2"/>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Verdana"/>
              <a:ea typeface="Verdana"/>
              <a:cs typeface="Verdana"/>
              <a:sym typeface="Verdana"/>
            </a:endParaRPr>
          </a:p>
        </p:txBody>
      </p:sp>
      <p:sp>
        <p:nvSpPr>
          <p:cNvPr id="1701" name="Shape 170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Shape 17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775" name="Shape 177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marR="0" lvl="0" indent="0" algn="l" rtl="0">
              <a:lnSpc>
                <a:spcPct val="113000"/>
              </a:lnSpc>
              <a:spcBef>
                <a:spcPts val="0"/>
              </a:spcBef>
              <a:spcAft>
                <a:spcPts val="0"/>
              </a:spcAft>
              <a:buClr>
                <a:srgbClr val="DBDBDB"/>
              </a:buClr>
              <a:buSzPct val="100000"/>
              <a:buNone/>
            </a:pPr>
            <a:r>
              <a:rPr lang="en-US" sz="1200" dirty="0" smtClean="0">
                <a:solidFill>
                  <a:srgbClr val="DBDBDB"/>
                </a:solidFill>
              </a:rPr>
              <a:t>https://</a:t>
            </a:r>
            <a:r>
              <a:rPr lang="en-US" sz="1200" dirty="0" err="1" smtClean="0">
                <a:solidFill>
                  <a:srgbClr val="DBDBDB"/>
                </a:solidFill>
              </a:rPr>
              <a:t>docs.pivotal.io</a:t>
            </a:r>
            <a:r>
              <a:rPr lang="en-US" sz="1200" dirty="0" smtClean="0">
                <a:solidFill>
                  <a:srgbClr val="DBDBDB"/>
                </a:solidFill>
              </a:rPr>
              <a:t>/</a:t>
            </a:r>
            <a:r>
              <a:rPr lang="en-US" sz="1200" dirty="0" err="1" smtClean="0">
                <a:solidFill>
                  <a:srgbClr val="DBDBDB"/>
                </a:solidFill>
              </a:rPr>
              <a:t>pivotalcf</a:t>
            </a: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/nozzle-</a:t>
            </a:r>
            <a:r>
              <a:rPr lang="en-US" sz="1200" dirty="0" err="1" smtClean="0">
                <a:solidFill>
                  <a:srgbClr val="DBDBDB"/>
                </a:solidFill>
              </a:rPr>
              <a:t>tutorial.html</a:t>
            </a:r>
            <a:endParaRPr lang="en-US" sz="1200" dirty="0" smtClean="0">
              <a:solidFill>
                <a:srgbClr val="DBDBDB"/>
              </a:solidFill>
            </a:endParaRPr>
          </a:p>
          <a:p>
            <a:pPr marL="114300" marR="0" lvl="0" indent="0" algn="l" rtl="0">
              <a:lnSpc>
                <a:spcPct val="113000"/>
              </a:lnSpc>
              <a:spcBef>
                <a:spcPts val="0"/>
              </a:spcBef>
              <a:spcAft>
                <a:spcPts val="0"/>
              </a:spcAft>
              <a:buClr>
                <a:srgbClr val="DBDBDB"/>
              </a:buClr>
              <a:buSzPct val="100000"/>
              <a:buNone/>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endParaRPr lang="en-US" sz="1200" dirty="0" smtClean="0">
              <a:solidFill>
                <a:srgbClr val="DBDBDB"/>
              </a:solidFill>
            </a:endParaRP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Avery Application instance starts streaming logs immediately</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a:t>
            </a:r>
            <a:r>
              <a:rPr lang="en-US" sz="1200" dirty="0" err="1" smtClean="0">
                <a:solidFill>
                  <a:srgbClr val="DBDBDB"/>
                </a:solidFill>
              </a:rPr>
              <a:t>Loggregator</a:t>
            </a:r>
            <a:r>
              <a:rPr lang="en-US" sz="1200" dirty="0" smtClean="0">
                <a:solidFill>
                  <a:srgbClr val="DBDBDB"/>
                </a:solidFill>
              </a:rPr>
              <a:t>” component aggregates logs and streams back to different outputs</a:t>
            </a:r>
          </a:p>
          <a:p>
            <a:pPr marL="457200" marR="0" lvl="0" indent="-342900" algn="l" rtl="0">
              <a:lnSpc>
                <a:spcPct val="113000"/>
              </a:lnSpc>
              <a:spcBef>
                <a:spcPts val="0"/>
              </a:spcBef>
              <a:spcAft>
                <a:spcPts val="0"/>
              </a:spcAft>
              <a:buClr>
                <a:srgbClr val="DBDBDB"/>
              </a:buClr>
              <a:buSzPct val="100000"/>
              <a:buChar char="●"/>
            </a:pPr>
            <a:r>
              <a:rPr lang="en-US" sz="1200" dirty="0" smtClean="0">
                <a:solidFill>
                  <a:srgbClr val="DBDBDB"/>
                </a:solidFill>
              </a:rPr>
              <a:t>Streaming can be send directly to </a:t>
            </a:r>
            <a:r>
              <a:rPr lang="en-US" sz="1200" dirty="0" err="1" smtClean="0">
                <a:solidFill>
                  <a:srgbClr val="DBDBDB"/>
                </a:solidFill>
              </a:rPr>
              <a:t>Splunk</a:t>
            </a:r>
            <a:r>
              <a:rPr lang="en-US" sz="1200" dirty="0" smtClean="0">
                <a:solidFill>
                  <a:srgbClr val="DBDBDB"/>
                </a:solidFill>
              </a:rPr>
              <a:t> or other log aggregation and analytics tools</a:t>
            </a:r>
          </a:p>
          <a:p>
            <a:pPr marR="0" lvl="0" algn="l" rtl="0">
              <a:lnSpc>
                <a:spcPct val="113000"/>
              </a:lnSpc>
              <a:spcBef>
                <a:spcPts val="0"/>
              </a:spcBef>
              <a:spcAft>
                <a:spcPts val="0"/>
              </a:spcAft>
              <a:buNone/>
            </a:pPr>
            <a:endParaRPr lang="en-US" dirty="0" smtClean="0">
              <a:solidFill>
                <a:srgbClr val="DBDBDB"/>
              </a:solidFill>
            </a:endParaRPr>
          </a:p>
          <a:p>
            <a:pPr marL="0" marR="0" lvl="0" indent="0" algn="l" rtl="0">
              <a:lnSpc>
                <a:spcPct val="113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marL="0" marR="0" lvl="0" indent="0" algn="l" rtl="0">
              <a:lnSpc>
                <a:spcPct val="90000"/>
              </a:lnSpc>
              <a:spcBef>
                <a:spcPts val="0"/>
              </a:spcBef>
              <a:spcAft>
                <a:spcPts val="0"/>
              </a:spcAft>
              <a:buClr>
                <a:srgbClr val="000000"/>
              </a:buClr>
              <a:buFont typeface="Arial"/>
              <a:buNone/>
            </a:pPr>
            <a:endParaRPr lang="en-US" b="0" i="0" u="none" strike="noStrike" cap="none" dirty="0" smtClean="0">
              <a:solidFill>
                <a:srgbClr val="DBDBDB"/>
              </a:solidFill>
              <a:latin typeface="Arial"/>
              <a:ea typeface="Arial"/>
              <a:cs typeface="Arial"/>
              <a:sym typeface="Arial"/>
            </a:endParaRPr>
          </a:p>
          <a:p>
            <a:pPr lvl="0" rtl="0">
              <a:spcBef>
                <a:spcPts val="0"/>
              </a:spcBef>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9"/>
        <p:cNvGrpSpPr/>
        <p:nvPr/>
      </p:nvGrpSpPr>
      <p:grpSpPr>
        <a:xfrm>
          <a:off x="0" y="0"/>
          <a:ext cx="0" cy="0"/>
          <a:chOff x="0" y="0"/>
          <a:chExt cx="0" cy="0"/>
        </a:xfrm>
      </p:grpSpPr>
      <p:sp>
        <p:nvSpPr>
          <p:cNvPr id="1780" name="Shape 17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1" name="Shape 17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dirty="0" smtClean="0">
                <a:solidFill>
                  <a:srgbClr val="000000"/>
                </a:solidFill>
                <a:latin typeface="Arial"/>
                <a:ea typeface="Arial"/>
                <a:cs typeface="Arial"/>
                <a:sym typeface="Arial"/>
              </a:rPr>
              <a:t>https://</a:t>
            </a:r>
            <a:r>
              <a:rPr lang="en-US" sz="1100" b="0" i="0" u="none" strike="noStrike" cap="none" dirty="0" err="1" smtClean="0">
                <a:solidFill>
                  <a:srgbClr val="000000"/>
                </a:solidFill>
                <a:latin typeface="Arial"/>
                <a:ea typeface="Arial"/>
                <a:cs typeface="Arial"/>
                <a:sym typeface="Arial"/>
              </a:rPr>
              <a:t>docs.pivotal.io</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pivotalcf</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loggregator</a:t>
            </a:r>
            <a:r>
              <a:rPr lang="en-US" sz="1100" b="0" i="0" u="none" strike="noStrike" cap="none" dirty="0" smtClean="0">
                <a:solidFill>
                  <a:srgbClr val="000000"/>
                </a:solidFill>
                <a:latin typeface="Arial"/>
                <a:ea typeface="Arial"/>
                <a:cs typeface="Arial"/>
                <a:sym typeface="Arial"/>
              </a:rPr>
              <a:t>/</a:t>
            </a:r>
            <a:r>
              <a:rPr lang="en-US" sz="1100" b="0" i="0" u="none" strike="noStrike" cap="none" dirty="0" err="1" smtClean="0">
                <a:solidFill>
                  <a:srgbClr val="000000"/>
                </a:solidFill>
                <a:latin typeface="Arial"/>
                <a:ea typeface="Arial"/>
                <a:cs typeface="Arial"/>
                <a:sym typeface="Arial"/>
              </a:rPr>
              <a:t>architecture.html</a:t>
            </a:r>
            <a:endParaRPr lang="en-US"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46</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Picture of PCF architecture </a:t>
            </a:r>
            <a:r>
              <a:rPr lang="en-US" dirty="0" err="1" smtClean="0"/>
              <a:t>HAProxy</a:t>
            </a:r>
            <a:r>
              <a:rPr lang="en-US" baseline="0" dirty="0" smtClean="0"/>
              <a:t> and Router using domain </a:t>
            </a:r>
            <a:r>
              <a:rPr lang="en-US" baseline="0" dirty="0" err="1" smtClean="0"/>
              <a:t>namesdns</a:t>
            </a:r>
            <a:r>
              <a:rPr lang="en-US" baseline="0" dirty="0" smtClean="0"/>
              <a:t>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47</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docs.pivotal.io</a:t>
            </a:r>
            <a:r>
              <a:rPr lang="en-US" dirty="0" smtClean="0"/>
              <a:t>/</a:t>
            </a:r>
            <a:r>
              <a:rPr lang="en-US" dirty="0" err="1" smtClean="0"/>
              <a:t>pivotalcf</a:t>
            </a:r>
            <a:r>
              <a:rPr lang="en-US" dirty="0" smtClean="0"/>
              <a:t>/</a:t>
            </a:r>
            <a:r>
              <a:rPr lang="en-US" dirty="0" err="1" smtClean="0"/>
              <a:t>devguide</a:t>
            </a:r>
            <a:r>
              <a:rPr lang="en-US" dirty="0" smtClean="0"/>
              <a:t>/deploy-apps/routes-</a:t>
            </a:r>
            <a:r>
              <a:rPr lang="en-US" dirty="0" err="1" smtClean="0"/>
              <a:t>domains.html</a:t>
            </a:r>
            <a:endParaRPr lang="en-US" dirty="0" smtClean="0"/>
          </a:p>
          <a:p>
            <a:endParaRPr lang="en-US" dirty="0" smtClean="0"/>
          </a:p>
          <a:p>
            <a:r>
              <a:rPr lang="en-US" dirty="0" smtClean="0"/>
              <a:t>TDB: Consider</a:t>
            </a:r>
            <a:r>
              <a:rPr lang="en-US" baseline="0" dirty="0" smtClean="0"/>
              <a:t> adding a picture instead of just showing Apps Manager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48</a:t>
            </a:fld>
            <a:endParaRPr lang="en-US">
              <a:solidFill>
                <a:prstClr val="black"/>
              </a:solidFill>
              <a:latin typeface="Calibri"/>
            </a:endParaRPr>
          </a:p>
        </p:txBody>
      </p:sp>
    </p:spTree>
    <p:extLst>
      <p:ext uri="{BB962C8B-B14F-4D97-AF65-F5344CB8AC3E}">
        <p14:creationId xmlns:p14="http://schemas.microsoft.com/office/powerpoint/2010/main" val="1375042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https://</a:t>
            </a:r>
            <a:r>
              <a:rPr lang="en-US" dirty="0" err="1" smtClean="0"/>
              <a:t>www.ge.com</a:t>
            </a:r>
            <a:r>
              <a:rPr lang="en-US" dirty="0" smtClean="0"/>
              <a:t>/digital/blog/</a:t>
            </a:r>
            <a:r>
              <a:rPr lang="en-US" dirty="0" err="1" smtClean="0"/>
              <a:t>ge</a:t>
            </a:r>
            <a:r>
              <a:rPr lang="en-US" dirty="0" smtClean="0"/>
              <a:t>-cloud-foundry-summit</a:t>
            </a:r>
          </a:p>
          <a:p>
            <a:r>
              <a:rPr lang="en-US" dirty="0" smtClean="0"/>
              <a:t>https://</a:t>
            </a:r>
            <a:r>
              <a:rPr lang="en-US" dirty="0" err="1" smtClean="0"/>
              <a:t>media.ford.com</a:t>
            </a:r>
            <a:r>
              <a:rPr lang="en-US" dirty="0" smtClean="0"/>
              <a:t>/content/</a:t>
            </a:r>
            <a:r>
              <a:rPr lang="en-US" dirty="0" err="1" smtClean="0"/>
              <a:t>fordmedia</a:t>
            </a:r>
            <a:r>
              <a:rPr lang="en-US" dirty="0" smtClean="0"/>
              <a:t>/</a:t>
            </a:r>
            <a:r>
              <a:rPr lang="en-US" dirty="0" err="1" smtClean="0"/>
              <a:t>fna</a:t>
            </a:r>
            <a:r>
              <a:rPr lang="en-US" dirty="0" smtClean="0"/>
              <a:t>/us/en/news/2015/12/15/ford-teams-with-pivotal-to-speed-development-of-connected-car.html</a:t>
            </a:r>
          </a:p>
          <a:p>
            <a:r>
              <a:rPr lang="en-US" dirty="0" smtClean="0"/>
              <a:t>See details slide</a:t>
            </a:r>
            <a:r>
              <a:rPr lang="en-US" baseline="0" dirty="0" smtClean="0"/>
              <a:t> for Allstate</a:t>
            </a:r>
          </a:p>
          <a:p>
            <a:endParaRPr lang="en-US" baseline="0" dirty="0" smtClean="0"/>
          </a:p>
          <a:p>
            <a:r>
              <a:rPr lang="en-US" baseline="0" dirty="0" err="1" smtClean="0"/>
              <a:t>Bny</a:t>
            </a:r>
            <a:r>
              <a:rPr lang="en-US" baseline="0" dirty="0" smtClean="0"/>
              <a:t> </a:t>
            </a:r>
            <a:r>
              <a:rPr lang="en-US" baseline="0" dirty="0" err="1" smtClean="0"/>
              <a:t>mellon</a:t>
            </a:r>
            <a:r>
              <a:rPr lang="en-US" baseline="0" dirty="0" smtClean="0"/>
              <a:t>: https://</a:t>
            </a:r>
            <a:r>
              <a:rPr lang="en-US" baseline="0" dirty="0" err="1" smtClean="0"/>
              <a:t>www.youtube.com</a:t>
            </a:r>
            <a:r>
              <a:rPr lang="en-US" baseline="0" dirty="0" smtClean="0"/>
              <a:t>/</a:t>
            </a:r>
            <a:r>
              <a:rPr lang="en-US" baseline="0" dirty="0" err="1" smtClean="0"/>
              <a:t>watch?v</a:t>
            </a:r>
            <a:r>
              <a:rPr lang="en-US" baseline="0" dirty="0" smtClean="0"/>
              <a:t>=HXp9_Y2rWCo&amp;index=31&amp;list=PLhuMOCWn4P9gGrKEtCBKYpEl5BXGBCsQZ</a:t>
            </a:r>
            <a:endParaRPr lang="en-US" dirty="0" smtClean="0"/>
          </a:p>
          <a:p>
            <a:endParaRPr lang="en-US" dirty="0" smtClean="0"/>
          </a:p>
          <a:p>
            <a:r>
              <a:rPr lang="en-US" dirty="0" smtClean="0"/>
              <a:t>TD</a:t>
            </a:r>
            <a:r>
              <a:rPr lang="en-US" baseline="0" dirty="0" smtClean="0"/>
              <a:t> Ameritrade ad: https://</a:t>
            </a:r>
            <a:r>
              <a:rPr lang="en-US" baseline="0" dirty="0" err="1" smtClean="0"/>
              <a:t>www.ispot.tv</a:t>
            </a:r>
            <a:r>
              <a:rPr lang="en-US" baseline="0" dirty="0" smtClean="0"/>
              <a:t>/ad/7QVs/td-</a:t>
            </a:r>
            <a:r>
              <a:rPr lang="en-US" baseline="0" dirty="0" err="1" smtClean="0"/>
              <a:t>ameritrade</a:t>
            </a:r>
            <a:r>
              <a:rPr lang="en-US" baseline="0" dirty="0" smtClean="0"/>
              <a:t>-stickers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AA35FB6D-8308-1546-87BF-BF0871EDD01F}" type="slidenum">
              <a:rPr lang="en-US" smtClean="0"/>
              <a:t>6</a:t>
            </a:fld>
            <a:endParaRPr lang="en-US"/>
          </a:p>
        </p:txBody>
      </p:sp>
    </p:spTree>
    <p:extLst>
      <p:ext uri="{BB962C8B-B14F-4D97-AF65-F5344CB8AC3E}">
        <p14:creationId xmlns:p14="http://schemas.microsoft.com/office/powerpoint/2010/main" val="17490914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Shape 1990"/>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1" name="Shape 199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6"/>
        <p:cNvGrpSpPr/>
        <p:nvPr/>
      </p:nvGrpSpPr>
      <p:grpSpPr>
        <a:xfrm>
          <a:off x="0" y="0"/>
          <a:ext cx="0" cy="0"/>
          <a:chOff x="0" y="0"/>
          <a:chExt cx="0" cy="0"/>
        </a:xfrm>
      </p:grpSpPr>
      <p:sp>
        <p:nvSpPr>
          <p:cNvPr id="1997" name="Shape 1997"/>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1998" name="Shape 19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3"/>
        <p:cNvGrpSpPr/>
        <p:nvPr/>
      </p:nvGrpSpPr>
      <p:grpSpPr>
        <a:xfrm>
          <a:off x="0" y="0"/>
          <a:ext cx="0" cy="0"/>
          <a:chOff x="0" y="0"/>
          <a:chExt cx="0" cy="0"/>
        </a:xfrm>
      </p:grpSpPr>
      <p:sp>
        <p:nvSpPr>
          <p:cNvPr id="2004" name="Shape 2004"/>
          <p:cNvSpPr txBox="1">
            <a:spLocks noGrp="1"/>
          </p:cNvSpPr>
          <p:nvPr>
            <p:ph type="body" idx="1"/>
          </p:nvPr>
        </p:nvSpPr>
        <p:spPr>
          <a:xfrm>
            <a:off x="295170" y="2972429"/>
            <a:ext cx="6267600" cy="5793600"/>
          </a:xfrm>
          <a:prstGeom prst="rect">
            <a:avLst/>
          </a:prstGeom>
        </p:spPr>
        <p:txBody>
          <a:bodyPr lIns="91425" tIns="91425" rIns="91425" bIns="91425" anchor="t" anchorCtr="0">
            <a:noAutofit/>
          </a:bodyPr>
          <a:lstStyle/>
          <a:p>
            <a:pPr lvl="0" rtl="0">
              <a:spcBef>
                <a:spcPts val="0"/>
              </a:spcBef>
              <a:buNone/>
            </a:pPr>
            <a:endParaRPr/>
          </a:p>
        </p:txBody>
      </p:sp>
      <p:sp>
        <p:nvSpPr>
          <p:cNvPr id="2005" name="Shape 2005"/>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dk1"/>
              </a:buClr>
              <a:buSzPct val="25000"/>
            </a:pPr>
            <a:r>
              <a:rPr lang="en-US" sz="1200" baseline="0" dirty="0" smtClean="0">
                <a:solidFill>
                  <a:schemeClr val="dk1"/>
                </a:solidFill>
                <a:latin typeface="Verdana"/>
                <a:ea typeface="Verdana"/>
                <a:cs typeface="Verdana"/>
                <a:sym typeface="Verdana"/>
              </a:rPr>
              <a:t>Traditional CI/CD deployments setup with custom servers means that each app instance requires individual configuration and secured. This kicks off a whole set of checks and balances from your ops team. You have ticket-based manual provisioning. When you go to push an update, it’s too complex to automate and test automatically, so every update requires a sequence of manual steps and checks. You </a:t>
            </a:r>
          </a:p>
          <a:p>
            <a:pPr>
              <a:buClr>
                <a:schemeClr val="dk1"/>
              </a:buClr>
              <a:buSzPct val="25000"/>
            </a:pPr>
            <a:r>
              <a:rPr lang="en-US" sz="1200" baseline="0" dirty="0" smtClean="0">
                <a:solidFill>
                  <a:schemeClr val="dk1"/>
                </a:solidFill>
                <a:latin typeface="Verdana"/>
                <a:ea typeface="Verdana"/>
                <a:cs typeface="Verdana"/>
                <a:sym typeface="Verdana"/>
              </a:rPr>
              <a:t>As you can see in this survey of over a thousand developers, </a:t>
            </a:r>
            <a:r>
              <a:rPr lang="en-US" sz="1200" baseline="0" dirty="0" err="1" smtClean="0">
                <a:solidFill>
                  <a:schemeClr val="dk1"/>
                </a:solidFill>
                <a:latin typeface="Verdana"/>
                <a:ea typeface="Verdana"/>
                <a:cs typeface="Verdana"/>
                <a:sym typeface="Verdana"/>
              </a:rPr>
              <a:t>devs</a:t>
            </a:r>
            <a:r>
              <a:rPr lang="en-US" sz="1200" baseline="0" dirty="0" smtClean="0">
                <a:solidFill>
                  <a:schemeClr val="dk1"/>
                </a:solidFill>
                <a:latin typeface="Verdana"/>
                <a:ea typeface="Verdana"/>
                <a:cs typeface="Verdana"/>
                <a:sym typeface="Verdana"/>
              </a:rPr>
              <a:t> estimate that they spend a huge amount of time on administration and environment managing their environment, including 20% of their time waiting. So there are some obvious issues with </a:t>
            </a:r>
          </a:p>
          <a:p>
            <a:pPr>
              <a:buClr>
                <a:schemeClr val="dk1"/>
              </a:buClr>
              <a:buSzPct val="25000"/>
            </a:pPr>
            <a:endParaRPr lang="en-US" sz="1200" baseline="0" dirty="0" smtClean="0">
              <a:solidFill>
                <a:schemeClr val="dk1"/>
              </a:solidFill>
              <a:latin typeface="Verdana"/>
              <a:ea typeface="Verdana"/>
              <a:cs typeface="Verdana"/>
              <a:sym typeface="Verdana"/>
            </a:endParaRPr>
          </a:p>
          <a:p>
            <a:pPr>
              <a:buClr>
                <a:schemeClr val="dk1"/>
              </a:buClr>
              <a:buSzPct val="25000"/>
            </a:pPr>
            <a:endParaRPr lang="en-US" sz="1200" dirty="0" smtClean="0">
              <a:solidFill>
                <a:schemeClr val="dk1"/>
              </a:solidFill>
              <a:latin typeface="Verdana"/>
              <a:ea typeface="Verdana"/>
              <a:cs typeface="Verdana"/>
              <a:sym typeface="Verdana"/>
            </a:endParaRPr>
          </a:p>
          <a:p>
            <a:pPr>
              <a:buClr>
                <a:schemeClr val="dk1"/>
              </a:buClr>
              <a:buSzPct val="25000"/>
            </a:pPr>
            <a:r>
              <a:rPr lang="en-US" sz="1200" dirty="0" smtClean="0">
                <a:solidFill>
                  <a:schemeClr val="dk1"/>
                </a:solidFill>
                <a:latin typeface="Verdana"/>
                <a:ea typeface="Verdana"/>
                <a:cs typeface="Verdana"/>
                <a:sym typeface="Verdana"/>
              </a:rPr>
              <a:t>http://</a:t>
            </a:r>
            <a:r>
              <a:rPr lang="en-US" sz="1200" dirty="0" err="1" smtClean="0">
                <a:solidFill>
                  <a:schemeClr val="dk1"/>
                </a:solidFill>
                <a:latin typeface="Verdana"/>
                <a:ea typeface="Verdana"/>
                <a:cs typeface="Verdana"/>
                <a:sym typeface="Verdana"/>
              </a:rPr>
              <a:t>readwrite.com</a:t>
            </a:r>
            <a:r>
              <a:rPr lang="en-US" sz="1200" dirty="0" smtClean="0">
                <a:solidFill>
                  <a:schemeClr val="dk1"/>
                </a:solidFill>
                <a:latin typeface="Verdana"/>
                <a:ea typeface="Verdana"/>
                <a:cs typeface="Verdana"/>
                <a:sym typeface="Verdana"/>
              </a:rPr>
              <a:t>/2013/04/25/how-software-developers-really-spend-their-time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56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57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58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25000" lnSpcReduction="20000"/>
          </a:bodyPr>
          <a:lstStyle/>
          <a:p>
            <a:r>
              <a:rPr lang="en-US" sz="800" dirty="0"/>
              <a:t>Now let’s spend a more time going a little deeper on the Application Framework.</a:t>
            </a:r>
          </a:p>
          <a:p>
            <a:r>
              <a:rPr lang="en-US" sz="800" dirty="0"/>
              <a:t>These are the tools that provide all the functionality architects and developers need to design and deliver cloud native applications.</a:t>
            </a:r>
          </a:p>
          <a:p>
            <a:r>
              <a:rPr lang="en-US" sz="800" dirty="0"/>
              <a:t>In particular these tools should enable creating microservices and 12 factor apps with minimal friction.</a:t>
            </a:r>
          </a:p>
          <a:p>
            <a:r>
              <a:rPr lang="en-US" sz="800" dirty="0"/>
              <a:t>Organizations using these tools, and the supporting platform capabilities, create scalable secure applications while releasing new features every week, if not daily or hourly.</a:t>
            </a:r>
          </a:p>
          <a:p>
            <a:pPr>
              <a:buNone/>
            </a:pPr>
            <a:endParaRPr lang="en-US" sz="800" dirty="0">
              <a:latin typeface="Verdana" pitchFamily="34" charset="0"/>
              <a:cs typeface="Arial" pitchFamily="34" charset="0"/>
            </a:endParaRPr>
          </a:p>
          <a:p>
            <a:pPr>
              <a:buNone/>
            </a:pPr>
            <a:r>
              <a:rPr lang="en-US" sz="800" dirty="0">
                <a:latin typeface="Verdana" pitchFamily="34" charset="0"/>
                <a:cs typeface="Arial" pitchFamily="34" charset="0"/>
              </a:rPr>
              <a:t>Cloud Native apps are designed for microservices at multiple levels for success – they must be directly supported in the app framework, the runtime, and at the infrastructure automation level to account for and offset the added complexity that microservices and distributed computing incur.  </a:t>
            </a:r>
          </a:p>
          <a:p>
            <a:pPr>
              <a:buNone/>
            </a:pPr>
            <a:endParaRPr lang="en-US" sz="800" dirty="0">
              <a:latin typeface="Verdana" pitchFamily="34" charset="0"/>
              <a:cs typeface="Arial" pitchFamily="34" charset="0"/>
            </a:endParaRPr>
          </a:p>
          <a:p>
            <a:pPr>
              <a:buNone/>
            </a:pPr>
            <a:r>
              <a:rPr lang="en-US" sz="800" dirty="0">
                <a:latin typeface="Verdana" pitchFamily="34" charset="0"/>
                <a:cs typeface="Arial" pitchFamily="34" charset="0"/>
              </a:rPr>
              <a:t>Each layer represents an important contract (integration) with the framework.  For example – an app and the platform agree to to adhere to 12 factor design (12factor.net) principles to allow the infrastructure automation to do it’s job.  With an application framework and infrastructure automation that adheres to these contracts, the platform can keep a substantial range of extremely powerful promises.  So what is a cloud-native application?  Let’s examine each piece in turn:</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Application Framework</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leverage existing skillsets with the most popular Cloud Native Java framework</a:t>
            </a:r>
          </a:p>
          <a:p>
            <a:pPr marL="169821" indent="-169821" fontAlgn="base">
              <a:buFont typeface="Arial"/>
              <a:buChar char="•"/>
            </a:pPr>
            <a:r>
              <a:rPr lang="en-US" sz="1100" dirty="0">
                <a:latin typeface="Verdana" pitchFamily="34" charset="0"/>
                <a:cs typeface="Arial" pitchFamily="34" charset="0"/>
              </a:rPr>
              <a:t>utilize service discovery, client load balancing, and circuit breakers with ease</a:t>
            </a:r>
          </a:p>
          <a:p>
            <a:pPr marL="169821" indent="-169821" fontAlgn="base">
              <a:buFont typeface="Arial"/>
              <a:buChar char="•"/>
            </a:pPr>
            <a:r>
              <a:rPr lang="en-US" sz="1100" dirty="0">
                <a:latin typeface="Verdana" pitchFamily="34" charset="0"/>
                <a:cs typeface="Arial" pitchFamily="34" charset="0"/>
              </a:rPr>
              <a:t>enables a modern, secure </a:t>
            </a:r>
            <a:r>
              <a:rPr lang="en-US" sz="1100" dirty="0" err="1">
                <a:latin typeface="Verdana" pitchFamily="34" charset="0"/>
                <a:cs typeface="Arial" pitchFamily="34" charset="0"/>
              </a:rPr>
              <a:t>microservice</a:t>
            </a:r>
            <a:r>
              <a:rPr lang="en-US" sz="1100" dirty="0">
                <a:latin typeface="Verdana" pitchFamily="34" charset="0"/>
                <a:cs typeface="Arial" pitchFamily="34" charset="0"/>
              </a:rPr>
              <a:t> architecture with reusable patterns</a:t>
            </a:r>
          </a:p>
          <a:p>
            <a:pPr marL="169821" indent="-169821" fontAlgn="base">
              <a:buFont typeface="Arial"/>
              <a:buChar char="•"/>
            </a:pPr>
            <a:r>
              <a:rPr lang="en-US" sz="1100" dirty="0">
                <a:latin typeface="Verdana" pitchFamily="34" charset="0"/>
                <a:cs typeface="Arial" pitchFamily="34" charset="0"/>
              </a:rPr>
              <a:t>the same code Pivotal and Netflix use to deliver world class applications</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Runtime Platform</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easily deploy to an enterprise class application centric container scheduler</a:t>
            </a:r>
          </a:p>
          <a:p>
            <a:pPr marL="169821" indent="-169821" fontAlgn="base">
              <a:buFont typeface="Arial"/>
              <a:buChar char="•"/>
            </a:pPr>
            <a:r>
              <a:rPr lang="en-US" sz="1100" dirty="0">
                <a:latin typeface="Verdana" pitchFamily="34" charset="0"/>
                <a:cs typeface="Arial" pitchFamily="34" charset="0"/>
              </a:rPr>
              <a:t>developer enabling self-service workflows</a:t>
            </a:r>
          </a:p>
          <a:p>
            <a:pPr marL="169821" indent="-169821" fontAlgn="base">
              <a:buFont typeface="Arial"/>
              <a:buChar char="•"/>
            </a:pPr>
            <a:r>
              <a:rPr lang="en-US" sz="1100" dirty="0">
                <a:latin typeface="Verdana" pitchFamily="34" charset="0"/>
                <a:cs typeface="Arial" pitchFamily="34" charset="0"/>
              </a:rPr>
              <a:t>policy enforced role based access</a:t>
            </a:r>
          </a:p>
          <a:p>
            <a:pPr marL="169821" indent="-169821" fontAlgn="base">
              <a:buFont typeface="Arial"/>
              <a:buChar char="•"/>
            </a:pPr>
            <a:r>
              <a:rPr lang="en-US" sz="1100" dirty="0">
                <a:latin typeface="Verdana" pitchFamily="34" charset="0"/>
                <a:cs typeface="Arial" pitchFamily="34" charset="0"/>
              </a:rPr>
              <a:t>the same platform Pivotal uses to deploy applications for our clients</a:t>
            </a:r>
          </a:p>
          <a:p>
            <a:pPr rtl="0"/>
            <a:endParaRPr lang="en-US" sz="1100" b="1" dirty="0">
              <a:latin typeface="Verdana" pitchFamily="34" charset="0"/>
              <a:cs typeface="Arial" pitchFamily="34" charset="0"/>
            </a:endParaRPr>
          </a:p>
          <a:p>
            <a:pPr rtl="0"/>
            <a:r>
              <a:rPr lang="en-US" sz="1100" b="1" dirty="0">
                <a:latin typeface="Verdana" pitchFamily="34" charset="0"/>
                <a:cs typeface="Arial" pitchFamily="34" charset="0"/>
              </a:rPr>
              <a:t>Cloud Native Infrastructure Automation</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manage services, not servers</a:t>
            </a:r>
          </a:p>
          <a:p>
            <a:pPr marL="169821" indent="-169821" fontAlgn="base">
              <a:buFont typeface="Arial"/>
              <a:buChar char="•"/>
            </a:pPr>
            <a:r>
              <a:rPr lang="en-US" sz="1100" dirty="0">
                <a:latin typeface="Verdana" pitchFamily="34" charset="0"/>
                <a:cs typeface="Arial" pitchFamily="34" charset="0"/>
              </a:rPr>
              <a:t>on demand API driven provisioning</a:t>
            </a:r>
          </a:p>
          <a:p>
            <a:pPr marL="169821" indent="-169821" fontAlgn="base">
              <a:buFont typeface="Arial"/>
              <a:buChar char="•"/>
            </a:pPr>
            <a:r>
              <a:rPr lang="en-US" sz="1100" dirty="0">
                <a:latin typeface="Verdana" pitchFamily="34" charset="0"/>
                <a:cs typeface="Arial" pitchFamily="34" charset="0"/>
              </a:rPr>
              <a:t>bit for bit consistent deployments with canaries and rolling upgrades</a:t>
            </a:r>
          </a:p>
          <a:p>
            <a:pPr marL="169821" indent="-169821" fontAlgn="base">
              <a:buFont typeface="Arial"/>
              <a:buChar char="•"/>
            </a:pPr>
            <a:r>
              <a:rPr lang="en-US" sz="1100" dirty="0">
                <a:latin typeface="Verdana" pitchFamily="34" charset="0"/>
                <a:cs typeface="Arial" pitchFamily="34" charset="0"/>
              </a:rPr>
              <a:t>the same automation Pivotal uses to manage Pivotal Web Services</a:t>
            </a:r>
          </a:p>
          <a:p>
            <a:pPr rtl="0"/>
            <a:r>
              <a:rPr lang="en-US" b="0" dirty="0" smtClean="0">
                <a:effectLst/>
              </a:rPr>
              <a:t/>
            </a:r>
            <a:br>
              <a:rPr lang="en-US" b="0" dirty="0" smtClean="0">
                <a:effectLst/>
              </a:rPr>
            </a:br>
            <a:r>
              <a:rPr lang="en-US" sz="1100" b="1" dirty="0">
                <a:latin typeface="Verdana" pitchFamily="34" charset="0"/>
                <a:cs typeface="Arial" pitchFamily="34" charset="0"/>
              </a:rPr>
              <a:t>Cloud Native Empowered Culture</a:t>
            </a:r>
            <a:endParaRPr lang="en-US" b="1" dirty="0" smtClean="0">
              <a:effectLst/>
            </a:endParaRPr>
          </a:p>
          <a:p>
            <a:pPr marL="169821" indent="-169821" fontAlgn="base">
              <a:buFont typeface="Arial"/>
              <a:buChar char="•"/>
            </a:pPr>
            <a:r>
              <a:rPr lang="en-US" sz="1100" dirty="0">
                <a:latin typeface="Verdana" pitchFamily="34" charset="0"/>
                <a:cs typeface="Arial" pitchFamily="34" charset="0"/>
              </a:rPr>
              <a:t>high trust low friction processes enables speed and safety</a:t>
            </a:r>
          </a:p>
          <a:p>
            <a:pPr marL="169821" indent="-169821" fontAlgn="base">
              <a:buFont typeface="Arial"/>
              <a:buChar char="•"/>
            </a:pPr>
            <a:r>
              <a:rPr lang="en-US" sz="1100" dirty="0">
                <a:latin typeface="Verdana" pitchFamily="34" charset="0"/>
                <a:cs typeface="Arial" pitchFamily="34" charset="0"/>
              </a:rPr>
              <a:t>policy driven automation makes doing the right thing easy</a:t>
            </a:r>
          </a:p>
          <a:p>
            <a:pPr marL="169821" indent="-169821" fontAlgn="base">
              <a:buFont typeface="Arial"/>
              <a:buChar char="•"/>
            </a:pPr>
            <a:r>
              <a:rPr lang="en-US" sz="1100" dirty="0">
                <a:latin typeface="Verdana" pitchFamily="34" charset="0"/>
                <a:cs typeface="Arial" pitchFamily="34" charset="0"/>
              </a:rPr>
              <a:t>confidence and competence supported by continuous integration and learning</a:t>
            </a:r>
          </a:p>
          <a:p>
            <a:pPr marL="169821" indent="-169821" fontAlgn="base">
              <a:buFont typeface="Arial"/>
              <a:buChar char="•"/>
            </a:pPr>
            <a:r>
              <a:rPr lang="en-US" sz="1100" dirty="0">
                <a:latin typeface="Verdana" pitchFamily="34" charset="0"/>
                <a:cs typeface="Arial" pitchFamily="34" charset="0"/>
              </a:rPr>
              <a:t>transparency, communication and alignment across </a:t>
            </a:r>
            <a:r>
              <a:rPr lang="en-US" sz="1100" dirty="0" err="1">
                <a:latin typeface="Verdana" pitchFamily="34" charset="0"/>
                <a:cs typeface="Arial" pitchFamily="34" charset="0"/>
              </a:rPr>
              <a:t>dev</a:t>
            </a:r>
            <a:r>
              <a:rPr lang="en-US" sz="1100" dirty="0">
                <a:latin typeface="Verdana" pitchFamily="34" charset="0"/>
                <a:cs typeface="Arial" pitchFamily="34" charset="0"/>
              </a:rPr>
              <a:t>, ops and the business</a:t>
            </a:r>
          </a:p>
          <a:p>
            <a:pPr marL="169821" indent="-169821" fontAlgn="base">
              <a:buFont typeface="Arial"/>
              <a:buChar char="•"/>
            </a:pPr>
            <a:r>
              <a:rPr lang="en-US" sz="1100" dirty="0" err="1">
                <a:latin typeface="Verdana" pitchFamily="34" charset="0"/>
                <a:cs typeface="Arial" pitchFamily="34" charset="0"/>
              </a:rPr>
              <a:t>Devops</a:t>
            </a:r>
            <a:r>
              <a:rPr lang="en-US" sz="1100" dirty="0">
                <a:latin typeface="Verdana" pitchFamily="34" charset="0"/>
                <a:cs typeface="Arial" pitchFamily="34" charset="0"/>
              </a:rPr>
              <a:t> </a:t>
            </a:r>
          </a:p>
          <a:p>
            <a:pPr>
              <a:buNone/>
            </a:pPr>
            <a:endParaRPr lang="en-US" sz="1100" dirty="0">
              <a:solidFill>
                <a:schemeClr val="bg2"/>
              </a:solidFill>
            </a:endParaRPr>
          </a:p>
          <a:p>
            <a:pPr>
              <a:buNone/>
            </a:pPr>
            <a:r>
              <a:rPr lang="en-US" sz="1100" dirty="0">
                <a:solidFill>
                  <a:schemeClr val="bg2"/>
                </a:solidFill>
              </a:rPr>
              <a:t>What’s the outcome of going cloud native?  Consistency and cost saving, project over project.  No undifferentiated heavy lifting.   Less “Day 2” adoption issues from un-integrated point solutions. </a:t>
            </a:r>
          </a:p>
          <a:p>
            <a:pPr>
              <a:buNone/>
            </a:pPr>
            <a:r>
              <a:rPr lang="en-US" sz="1100" dirty="0">
                <a:solidFill>
                  <a:schemeClr val="bg2"/>
                </a:solidFill>
              </a:rPr>
              <a:t>Now, lets really start to focus on the Application Framework and see where Spring Cloud plays an important role.</a:t>
            </a:r>
          </a:p>
          <a:p>
            <a:pPr>
              <a:buNone/>
            </a:pPr>
            <a:endParaRPr lang="en-US" sz="1100" dirty="0">
              <a:solidFill>
                <a:schemeClr val="bg2"/>
              </a:solidFill>
            </a:endParaRPr>
          </a:p>
        </p:txBody>
      </p:sp>
    </p:spTree>
    <p:extLst>
      <p:ext uri="{BB962C8B-B14F-4D97-AF65-F5344CB8AC3E}">
        <p14:creationId xmlns:p14="http://schemas.microsoft.com/office/powerpoint/2010/main" val="1078694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59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BEDBE90-FDBE-A44D-9062-5A5D1585D5B8}" type="slidenum">
              <a:rPr lang="en-US" smtClean="0"/>
              <a:t>67</a:t>
            </a:fld>
            <a:endParaRPr lang="en-US"/>
          </a:p>
        </p:txBody>
      </p:sp>
    </p:spTree>
    <p:extLst>
      <p:ext uri="{BB962C8B-B14F-4D97-AF65-F5344CB8AC3E}">
        <p14:creationId xmlns:p14="http://schemas.microsoft.com/office/powerpoint/2010/main" val="21387014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40000" lnSpcReduction="20000"/>
          </a:bodyPr>
          <a:lstStyle/>
          <a:p>
            <a:pPr>
              <a:buNone/>
            </a:pPr>
            <a:r>
              <a:rPr lang="en-US" sz="2400" dirty="0">
                <a:solidFill>
                  <a:schemeClr val="bg2"/>
                </a:solidFill>
              </a:rPr>
              <a:t>What’s the alternative to an integrated cloud native solution?</a:t>
            </a:r>
          </a:p>
          <a:p>
            <a:pPr>
              <a:buNone/>
            </a:pPr>
            <a:endParaRPr lang="en-US" sz="2400" dirty="0">
              <a:solidFill>
                <a:schemeClr val="bg2"/>
              </a:solidFill>
            </a:endParaRPr>
          </a:p>
          <a:p>
            <a:pPr>
              <a:buNone/>
            </a:pPr>
            <a:r>
              <a:rPr lang="en-US" sz="2400" dirty="0">
                <a:solidFill>
                  <a:schemeClr val="bg2"/>
                </a:solidFill>
              </a:rPr>
              <a:t>It’s what some enterprises are doing today: adopting cloud  a-la-carte today, using a combination of individual cloud services or technologies:  Just EC2 + services. Just </a:t>
            </a:r>
            <a:r>
              <a:rPr lang="en-US" sz="2400" dirty="0" err="1">
                <a:solidFill>
                  <a:schemeClr val="bg2"/>
                </a:solidFill>
              </a:rPr>
              <a:t>Docker</a:t>
            </a:r>
            <a:r>
              <a:rPr lang="en-US" sz="2400" dirty="0">
                <a:solidFill>
                  <a:schemeClr val="bg2"/>
                </a:solidFill>
              </a:rPr>
              <a:t>.  </a:t>
            </a:r>
            <a:r>
              <a:rPr lang="en-US" sz="2400" dirty="0" err="1">
                <a:solidFill>
                  <a:schemeClr val="bg2"/>
                </a:solidFill>
              </a:rPr>
              <a:t>Docker</a:t>
            </a:r>
            <a:r>
              <a:rPr lang="en-US" sz="2400" dirty="0">
                <a:solidFill>
                  <a:schemeClr val="bg2"/>
                </a:solidFill>
              </a:rPr>
              <a:t> with Puppet/Chef/</a:t>
            </a:r>
            <a:r>
              <a:rPr lang="en-US" sz="2400" dirty="0" err="1">
                <a:solidFill>
                  <a:schemeClr val="bg2"/>
                </a:solidFill>
              </a:rPr>
              <a:t>Ansible</a:t>
            </a:r>
            <a:r>
              <a:rPr lang="en-US" sz="2400" dirty="0">
                <a:solidFill>
                  <a:schemeClr val="bg2"/>
                </a:solidFill>
              </a:rPr>
              <a:t>/SALT.   </a:t>
            </a:r>
            <a:r>
              <a:rPr lang="en-US" sz="2400" dirty="0" err="1">
                <a:solidFill>
                  <a:schemeClr val="bg2"/>
                </a:solidFill>
              </a:rPr>
              <a:t>MesosSphere</a:t>
            </a:r>
            <a:r>
              <a:rPr lang="en-US" sz="2400" dirty="0">
                <a:solidFill>
                  <a:schemeClr val="bg2"/>
                </a:solidFill>
              </a:rPr>
              <a:t> or </a:t>
            </a:r>
            <a:r>
              <a:rPr lang="en-US" sz="2400" dirty="0" err="1">
                <a:solidFill>
                  <a:schemeClr val="bg2"/>
                </a:solidFill>
              </a:rPr>
              <a:t>Kubernetes</a:t>
            </a:r>
            <a:r>
              <a:rPr lang="en-US" sz="2400" dirty="0">
                <a:solidFill>
                  <a:schemeClr val="bg2"/>
                </a:solidFill>
              </a:rPr>
              <a:t> with </a:t>
            </a:r>
            <a:r>
              <a:rPr lang="en-US" sz="2400" dirty="0" err="1">
                <a:solidFill>
                  <a:schemeClr val="bg2"/>
                </a:solidFill>
              </a:rPr>
              <a:t>Docker</a:t>
            </a:r>
            <a:r>
              <a:rPr lang="en-US" sz="2400" dirty="0">
                <a:solidFill>
                  <a:schemeClr val="bg2"/>
                </a:solidFill>
              </a:rPr>
              <a:t> on EC2.  </a:t>
            </a:r>
            <a:r>
              <a:rPr lang="en-US" sz="2400" dirty="0" err="1">
                <a:solidFill>
                  <a:schemeClr val="bg2"/>
                </a:solidFill>
              </a:rPr>
              <a:t>etc</a:t>
            </a:r>
            <a:r>
              <a:rPr lang="en-US" sz="2400" dirty="0">
                <a:solidFill>
                  <a:schemeClr val="bg2"/>
                </a:solidFill>
              </a:rPr>
              <a:t> etc.</a:t>
            </a:r>
          </a:p>
          <a:p>
            <a:pPr>
              <a:buNone/>
            </a:pPr>
            <a:endParaRPr lang="en-US" sz="2400" dirty="0">
              <a:solidFill>
                <a:schemeClr val="bg2"/>
              </a:solidFill>
            </a:endParaRPr>
          </a:p>
          <a:p>
            <a:pPr defTabSz="905713">
              <a:spcBef>
                <a:spcPts val="1189"/>
              </a:spcBef>
              <a:defRPr/>
            </a:pPr>
            <a:r>
              <a:rPr lang="en-US" sz="2400" dirty="0">
                <a:solidFill>
                  <a:schemeClr val="bg2"/>
                </a:solidFill>
              </a:rPr>
              <a:t>Non-native, unintegrated approaches don’t offer the economy of scale inherent in a cloud native approach  – partial approaches miss the mark.  Most enterprises are considering to deploy multiple cloud applications, and would save $$$ if the process was repeatable – which you don’t get from using point solutions.</a:t>
            </a:r>
          </a:p>
          <a:p>
            <a:pPr defTabSz="905713">
              <a:spcBef>
                <a:spcPts val="1189"/>
              </a:spcBef>
              <a:defRPr/>
            </a:pPr>
            <a:endParaRPr lang="en-US" sz="2400" dirty="0">
              <a:solidFill>
                <a:schemeClr val="bg2"/>
              </a:solidFill>
            </a:endParaRPr>
          </a:p>
          <a:p>
            <a:pPr defTabSz="905713">
              <a:spcBef>
                <a:spcPts val="1189"/>
              </a:spcBef>
              <a:defRPr/>
            </a:pPr>
            <a:r>
              <a:rPr lang="en-US" sz="2400" dirty="0">
                <a:solidFill>
                  <a:schemeClr val="bg2"/>
                </a:solidFill>
              </a:rPr>
              <a:t>Partial adoption places your efforts at the mercy of “Day 2” adoption issues – rife throughout the various, unintegrated layers of a cloud native solution.  The next app is almost certain to require a different set of choices and trade-offs,  so any economy of scale from the last effort goes out the window.</a:t>
            </a:r>
          </a:p>
          <a:p>
            <a:pPr defTabSz="905713">
              <a:spcBef>
                <a:spcPts val="1189"/>
              </a:spcBef>
              <a:defRPr/>
            </a:pPr>
            <a:r>
              <a:rPr lang="en-US" sz="2400" dirty="0">
                <a:solidFill>
                  <a:schemeClr val="bg2"/>
                </a:solidFill>
              </a:rPr>
              <a:t> </a:t>
            </a:r>
          </a:p>
          <a:p>
            <a:pPr defTabSz="905713">
              <a:spcBef>
                <a:spcPts val="1189"/>
              </a:spcBef>
              <a:defRPr/>
            </a:pPr>
            <a:r>
              <a:rPr lang="en-US" sz="2400" dirty="0">
                <a:solidFill>
                  <a:schemeClr val="bg2"/>
                </a:solidFill>
              </a:rPr>
              <a:t>Cloud native apps build on a repeatable, structured approach to the app framework, the platform runtime and the infrastructure automation.  Why reinvent things for every project?</a:t>
            </a:r>
          </a:p>
          <a:p>
            <a:pPr marL="339642" indent="-339642">
              <a:buFontTx/>
              <a:buChar char="-"/>
            </a:pPr>
            <a:r>
              <a:rPr lang="en-US" sz="2400" dirty="0">
                <a:solidFill>
                  <a:schemeClr val="bg2"/>
                </a:solidFill>
              </a:rPr>
              <a:t>12 factor app development  and architecture, cloud resource connectivity</a:t>
            </a:r>
          </a:p>
          <a:p>
            <a:pPr marL="339642" indent="-339642">
              <a:buFontTx/>
              <a:buChar char="-"/>
            </a:pPr>
            <a:r>
              <a:rPr lang="en-US" sz="2400" dirty="0">
                <a:solidFill>
                  <a:schemeClr val="bg2"/>
                </a:solidFill>
              </a:rPr>
              <a:t>Security</a:t>
            </a:r>
          </a:p>
          <a:p>
            <a:pPr marL="339642" indent="-339642">
              <a:buFontTx/>
              <a:buChar char="-"/>
            </a:pPr>
            <a:r>
              <a:rPr lang="en-US" sz="2400" dirty="0">
                <a:solidFill>
                  <a:schemeClr val="bg2"/>
                </a:solidFill>
              </a:rPr>
              <a:t>Container Automation  (create/scale more containers)</a:t>
            </a:r>
          </a:p>
          <a:p>
            <a:pPr marL="339642" indent="-339642">
              <a:buFontTx/>
              <a:buChar char="-"/>
            </a:pPr>
            <a:r>
              <a:rPr lang="en-US" sz="2400" dirty="0">
                <a:solidFill>
                  <a:schemeClr val="bg2"/>
                </a:solidFill>
              </a:rPr>
              <a:t>IDM</a:t>
            </a:r>
          </a:p>
          <a:p>
            <a:pPr marL="339642" indent="-339642">
              <a:buFontTx/>
              <a:buChar char="-"/>
            </a:pPr>
            <a:r>
              <a:rPr lang="en-US" sz="2400" dirty="0">
                <a:solidFill>
                  <a:schemeClr val="bg2"/>
                </a:solidFill>
              </a:rPr>
              <a:t>Log and metrics aggregation</a:t>
            </a:r>
          </a:p>
          <a:p>
            <a:pPr marL="339642" indent="-339642">
              <a:buFontTx/>
              <a:buChar char="-"/>
            </a:pPr>
            <a:r>
              <a:rPr lang="en-US" sz="2400" dirty="0">
                <a:solidFill>
                  <a:schemeClr val="bg2"/>
                </a:solidFill>
              </a:rPr>
              <a:t>APM</a:t>
            </a:r>
          </a:p>
          <a:p>
            <a:pPr marL="339642" indent="-339642">
              <a:buFontTx/>
              <a:buChar char="-"/>
            </a:pPr>
            <a:r>
              <a:rPr lang="en-US" sz="2400" dirty="0" err="1">
                <a:solidFill>
                  <a:schemeClr val="bg2"/>
                </a:solidFill>
              </a:rPr>
              <a:t>Etc</a:t>
            </a:r>
            <a:r>
              <a:rPr lang="en-US" sz="2400" dirty="0">
                <a:solidFill>
                  <a:schemeClr val="bg2"/>
                </a:solidFill>
              </a:rPr>
              <a:t> </a:t>
            </a:r>
            <a:r>
              <a:rPr lang="en-US" sz="2400" dirty="0" err="1">
                <a:solidFill>
                  <a:schemeClr val="bg2"/>
                </a:solidFill>
              </a:rPr>
              <a:t>etc</a:t>
            </a:r>
            <a:r>
              <a:rPr lang="en-US" sz="2400" dirty="0">
                <a:solidFill>
                  <a:schemeClr val="bg2"/>
                </a:solidFill>
              </a:rPr>
              <a:t> </a:t>
            </a:r>
          </a:p>
          <a:p>
            <a:pPr defTabSz="905713">
              <a:spcBef>
                <a:spcPts val="1189"/>
              </a:spcBef>
              <a:defRPr/>
            </a:pPr>
            <a:endParaRPr lang="en-US" sz="1100" dirty="0">
              <a:solidFill>
                <a:schemeClr val="bg2"/>
              </a:solidFill>
            </a:endParaRPr>
          </a:p>
          <a:p>
            <a:pPr>
              <a:buNone/>
            </a:pPr>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33356669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69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71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lIns="90571" tIns="45286" rIns="90571" bIns="45286">
            <a:normAutofit/>
          </a:bodyPr>
          <a:lstStyle/>
          <a:p>
            <a:r>
              <a:rPr lang="en-US" dirty="0" smtClean="0"/>
              <a:t>THIS</a:t>
            </a:r>
            <a:r>
              <a:rPr lang="en-US" baseline="0" dirty="0" smtClean="0"/>
              <a:t> SECTION INCORPORATES SLIDES FROM “PCF Basics and Arch 301” Deck</a:t>
            </a:r>
            <a:endParaRPr lang="en-US" dirty="0"/>
          </a:p>
        </p:txBody>
      </p:sp>
    </p:spTree>
    <p:extLst>
      <p:ext uri="{BB962C8B-B14F-4D97-AF65-F5344CB8AC3E}">
        <p14:creationId xmlns:p14="http://schemas.microsoft.com/office/powerpoint/2010/main" val="23180693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a:t>
            </a:r>
            <a:r>
              <a:rPr lang="en-US" baseline="0" smtClean="0"/>
              <a:t>check </a:t>
            </a:r>
            <a:endParaRPr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4"/>
        <p:cNvGrpSpPr/>
        <p:nvPr/>
      </p:nvGrpSpPr>
      <p:grpSpPr>
        <a:xfrm>
          <a:off x="0" y="0"/>
          <a:ext cx="0" cy="0"/>
          <a:chOff x="0" y="0"/>
          <a:chExt cx="0" cy="0"/>
        </a:xfrm>
      </p:grpSpPr>
      <p:sp>
        <p:nvSpPr>
          <p:cNvPr id="2185" name="Shape 21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86" name="Shape 21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u="sng" dirty="0" smtClean="0">
                <a:solidFill>
                  <a:schemeClr val="hlink"/>
                </a:solidFill>
                <a:hlinkClick r:id=""/>
              </a:rPr>
              <a:t>https://docs.pivotal.io/pivotalcf/devguide/services/migrate-db.html</a:t>
            </a:r>
          </a:p>
          <a:p>
            <a:pPr marL="0" marR="0" lvl="0" indent="0" algn="l" rtl="0">
              <a:spcBef>
                <a:spcPts val="0"/>
              </a:spcBef>
              <a:buClr>
                <a:schemeClr val="dk1"/>
              </a:buClr>
              <a:buSzPct val="25000"/>
              <a:buFont typeface="Arial"/>
              <a:buNone/>
            </a:pPr>
            <a:endParaRPr lang="en-US" u="sng" dirty="0" smtClean="0">
              <a:solidFill>
                <a:schemeClr val="hlink"/>
              </a:solidFill>
              <a:hlinkClick r:id=""/>
            </a:endParaRPr>
          </a:p>
          <a:p>
            <a:pPr lvl="0">
              <a:spcBef>
                <a:spcPts val="0"/>
              </a:spcBef>
              <a:buNone/>
            </a:pPr>
            <a:r>
              <a:rPr lang="en-US" dirty="0" smtClean="0"/>
              <a:t>IMAGE</a:t>
            </a:r>
            <a:r>
              <a:rPr lang="en-US" baseline="0" dirty="0" smtClean="0"/>
              <a:t> FOUND ON GOOGLE – check </a:t>
            </a:r>
          </a:p>
          <a:p>
            <a:pPr lvl="0">
              <a:spcBef>
                <a:spcPts val="0"/>
              </a:spcBef>
              <a:buNone/>
            </a:pPr>
            <a:endParaRPr lang="en-US" baseline="0" dirty="0" smtClean="0"/>
          </a:p>
          <a:p>
            <a:pPr lvl="0">
              <a:spcBef>
                <a:spcPts val="0"/>
              </a:spcBef>
              <a:buNone/>
            </a:pPr>
            <a:r>
              <a:rPr lang="en-US" baseline="0" dirty="0" smtClean="0"/>
              <a:t>DB migration tools – flyway</a:t>
            </a:r>
          </a:p>
          <a:p>
            <a:pPr lvl="0">
              <a:spcBef>
                <a:spcPts val="0"/>
              </a:spcBef>
              <a:buNone/>
            </a:pPr>
            <a:endParaRPr lang="en-US" baseline="0" dirty="0" smtClean="0"/>
          </a:p>
          <a:p>
            <a:pPr lvl="0">
              <a:spcBef>
                <a:spcPts val="0"/>
              </a:spcBef>
              <a:buNone/>
            </a:pPr>
            <a:r>
              <a:rPr lang="en-US" dirty="0" smtClean="0"/>
              <a:t>https://</a:t>
            </a:r>
            <a:r>
              <a:rPr lang="en-US" dirty="0" err="1" smtClean="0"/>
              <a:t>blog.pivotal.io</a:t>
            </a:r>
            <a:r>
              <a:rPr lang="en-US" dirty="0" smtClean="0"/>
              <a:t>/labs/labs/</a:t>
            </a:r>
            <a:r>
              <a:rPr lang="en-US" dirty="0" err="1" smtClean="0"/>
              <a:t>db</a:t>
            </a:r>
            <a:r>
              <a:rPr lang="en-US" dirty="0" smtClean="0"/>
              <a:t>-migrations-spring-project</a:t>
            </a: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txBox="1">
            <a:spLocks noGrp="1"/>
          </p:cNvSpPr>
          <p:nvPr>
            <p:ph type="body" idx="1"/>
          </p:nvPr>
        </p:nvSpPr>
        <p:spPr>
          <a:xfrm>
            <a:off x="295171" y="2972430"/>
            <a:ext cx="6267659" cy="5793719"/>
          </a:xfrm>
          <a:prstGeom prst="rect">
            <a:avLst/>
          </a:prstGeom>
        </p:spPr>
        <p:txBody>
          <a:bodyPr lIns="90556" tIns="90556" rIns="90556" bIns="90556" anchor="t" anchorCtr="0">
            <a:noAutofit/>
          </a:bodyPr>
          <a:lstStyle/>
          <a:p>
            <a:r>
              <a:rPr lang="en-US" dirty="0" smtClean="0"/>
              <a:t>Application Framework - </a:t>
            </a:r>
            <a:endParaRPr dirty="0"/>
          </a:p>
        </p:txBody>
      </p:sp>
      <p:sp>
        <p:nvSpPr>
          <p:cNvPr id="98" name="Shape 98"/>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Shape 17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solidFill>
            <a:srgbClr val="FFFFFF"/>
          </a:solidFill>
          <a:ln>
            <a:noFill/>
          </a:ln>
        </p:spPr>
      </p:sp>
      <p:sp>
        <p:nvSpPr>
          <p:cNvPr id="1787" name="Shape 178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Libraries = runtime package managers like Ruby gems, Node modules, Python PIP packages</a:t>
            </a:r>
          </a:p>
          <a:p>
            <a:pPr marL="0" marR="0" lvl="0" indent="0" algn="l" rtl="0">
              <a:spcBef>
                <a:spcPts val="0"/>
              </a:spcBef>
              <a:buSzPct val="25000"/>
              <a:buNone/>
            </a:pPr>
            <a:r>
              <a:rPr lang="en-US" sz="1100" b="0" i="0" u="none" strike="noStrike" cap="none">
                <a:solidFill>
                  <a:srgbClr val="000000"/>
                </a:solidFill>
                <a:latin typeface="Arial"/>
                <a:ea typeface="Arial"/>
                <a:cs typeface="Arial"/>
                <a:sym typeface="Arial"/>
              </a:rPr>
              <a:t>App bits are downloaded into image by DEA, buildpack may move them as necessary</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0"/>
        <p:cNvGrpSpPr/>
        <p:nvPr/>
      </p:nvGrpSpPr>
      <p:grpSpPr>
        <a:xfrm>
          <a:off x="0" y="0"/>
          <a:ext cx="0" cy="0"/>
          <a:chOff x="0" y="0"/>
          <a:chExt cx="0" cy="0"/>
        </a:xfrm>
      </p:grpSpPr>
      <p:sp>
        <p:nvSpPr>
          <p:cNvPr id="1891" name="Shape 1891"/>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1892" name="Shape 1892"/>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Application performance monitoring is built into the platform. Pivotal aggregates and streams all system logs, including the load balancer, application, middleware, and operating system. </a:t>
            </a:r>
          </a:p>
          <a:p>
            <a:pPr marL="0" marR="0" lvl="1"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a:p>
            <a:pPr marL="0" marR="0" lvl="1" indent="0" algn="l" rtl="0">
              <a:spcBef>
                <a:spcPts val="0"/>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We also log and aggregate application deployment and scale events. You can combine Pivotal with Splunk or use a lower cost log event correlation system because we handle aggregation of multiple log sources. `When it comes to application metrics, we provide a multitude of IT operator data points, including routing counters and VM CPU/RAM health statistics. Each line of business can turn on auto-scaling that will increase/decrease the application instances when average CPU utilization goes up/down. </a:t>
            </a:r>
          </a:p>
          <a:p>
            <a:pPr marL="0" marR="0" lvl="1" indent="0" algn="l" rtl="0">
              <a:spcBef>
                <a:spcPts val="1189"/>
              </a:spcBef>
              <a:buClr>
                <a:schemeClr val="dk1"/>
              </a:buClr>
              <a:buSzPct val="25000"/>
              <a:buFont typeface="Verdana"/>
              <a:buNone/>
            </a:pPr>
            <a:r>
              <a:rPr lang="en-US" sz="1200" b="0" i="0" u="none" strike="noStrike" cap="none">
                <a:solidFill>
                  <a:schemeClr val="dk1"/>
                </a:solidFill>
                <a:latin typeface="Verdana"/>
                <a:ea typeface="Verdana"/>
                <a:cs typeface="Verdana"/>
                <a:sym typeface="Verdana"/>
              </a:rPr>
              <a:t>Lastly, Pivotal recognizes that some vendors can add monitor capabilities above/beyond what we provide. We strongly caution you against using “legacy” platforms like CA and HP, but App Dynamics and New Relic are PaaS aware and work out of the box with Pivotal CF. </a:t>
            </a:r>
          </a:p>
          <a:p>
            <a:pPr marL="0" marR="0" lvl="0" indent="0" algn="l" rtl="0">
              <a:spcBef>
                <a:spcPts val="0"/>
              </a:spcBef>
              <a:buClr>
                <a:schemeClr val="dk1"/>
              </a:buClr>
              <a:buSzPct val="25000"/>
              <a:buFont typeface="Arial"/>
              <a:buNone/>
            </a:pPr>
            <a:endParaRPr sz="1200" b="0" i="0" u="none" strike="noStrike" cap="none">
              <a:solidFill>
                <a:schemeClr val="dk1"/>
              </a:solidFill>
              <a:latin typeface="Verdana"/>
              <a:ea typeface="Verdana"/>
              <a:cs typeface="Verdana"/>
              <a:sym typeface="Verdan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1122363" y="679450"/>
            <a:ext cx="4537075" cy="3402013"/>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9" name="Shape 279"/>
          <p:cNvSpPr txBox="1">
            <a:spLocks noGrp="1"/>
          </p:cNvSpPr>
          <p:nvPr>
            <p:ph type="body" idx="1"/>
          </p:nvPr>
        </p:nvSpPr>
        <p:spPr>
          <a:xfrm>
            <a:off x="678264" y="4307504"/>
            <a:ext cx="5426109" cy="4080793"/>
          </a:xfrm>
          <a:prstGeom prst="rect">
            <a:avLst/>
          </a:prstGeom>
        </p:spPr>
        <p:txBody>
          <a:bodyPr lIns="90556" tIns="90556" rIns="90556" bIns="90556" anchor="t" anchorCtr="0">
            <a:noAutofit/>
          </a:bodyPr>
          <a:lstStyle/>
          <a:p>
            <a:pPr rtl="0" fontAlgn="base"/>
            <a:r>
              <a:rPr lang="en-US" sz="1100" dirty="0">
                <a:latin typeface="Verdana" pitchFamily="34" charset="0"/>
                <a:cs typeface="Arial" pitchFamily="34" charset="0"/>
              </a:rPr>
              <a:t>CN frameworks certainly need to be able to address modern enterprise development, typically on lightweight OSS Java containers. (e.g. Tomcat, Jetty, Undertow).  </a:t>
            </a:r>
          </a:p>
          <a:p>
            <a:pPr rtl="0" fontAlgn="base"/>
            <a:r>
              <a:rPr lang="en-US" sz="1100" dirty="0">
                <a:latin typeface="Verdana" pitchFamily="34" charset="0"/>
                <a:cs typeface="Arial" pitchFamily="34" charset="0"/>
              </a:rPr>
              <a:t>A Cloud Native Framework goes beyond providing embedded libraries  for individual service development.</a:t>
            </a:r>
          </a:p>
          <a:p>
            <a:pPr rtl="0" fontAlgn="base"/>
            <a:r>
              <a:rPr lang="en-US" sz="1100" dirty="0">
                <a:latin typeface="Verdana" pitchFamily="34" charset="0"/>
                <a:cs typeface="Arial" pitchFamily="34" charset="0"/>
              </a:rPr>
              <a:t>It also provides annotation driven, declarative setup of runtime services for distributed computing support ( e.g. Eureka, </a:t>
            </a:r>
            <a:r>
              <a:rPr lang="en-US" sz="1100" dirty="0" err="1">
                <a:latin typeface="Verdana" pitchFamily="34" charset="0"/>
                <a:cs typeface="Arial" pitchFamily="34" charset="0"/>
              </a:rPr>
              <a:t>Hystrix</a:t>
            </a:r>
            <a:r>
              <a:rPr lang="en-US" sz="1100" dirty="0">
                <a:latin typeface="Verdana" pitchFamily="34" charset="0"/>
                <a:cs typeface="Arial" pitchFamily="34" charset="0"/>
              </a:rPr>
              <a:t>, Turbine)</a:t>
            </a:r>
          </a:p>
          <a:p>
            <a:pPr rtl="0" fontAlgn="base"/>
            <a:r>
              <a:rPr lang="en-US" sz="1100" dirty="0">
                <a:latin typeface="Verdana" pitchFamily="34" charset="0"/>
                <a:cs typeface="Arial" pitchFamily="34" charset="0"/>
              </a:rPr>
              <a:t>A contract is required between the application code , and the production platform – expressed in 12-factor design principles.</a:t>
            </a:r>
          </a:p>
          <a:p>
            <a:pPr defTabSz="905713" fontAlgn="base">
              <a:spcBef>
                <a:spcPts val="1189"/>
              </a:spcBef>
              <a:defRPr/>
            </a:pPr>
            <a:r>
              <a:rPr lang="en-US" sz="1100" dirty="0">
                <a:latin typeface="Verdana" pitchFamily="34" charset="0"/>
                <a:cs typeface="Arial" pitchFamily="34" charset="0"/>
              </a:rPr>
              <a:t>With that contract in place, a cloud native platform can automate all the other middleware and install/configure/operate /manage/secure external services.  </a:t>
            </a:r>
          </a:p>
          <a:p>
            <a:pPr defTabSz="905713" fontAlgn="base">
              <a:spcBef>
                <a:spcPts val="1189"/>
              </a:spcBef>
              <a:defRPr/>
            </a:pPr>
            <a:r>
              <a:rPr lang="en-US" sz="1100" dirty="0">
                <a:latin typeface="Verdana" pitchFamily="34" charset="0"/>
                <a:cs typeface="Arial" pitchFamily="34" charset="0"/>
              </a:rPr>
              <a:t>Need to scale the service discovery servers to mirror a scale up of </a:t>
            </a:r>
            <a:r>
              <a:rPr lang="en-US" sz="1100" dirty="0" err="1">
                <a:latin typeface="Verdana" pitchFamily="34" charset="0"/>
                <a:cs typeface="Arial" pitchFamily="34" charset="0"/>
              </a:rPr>
              <a:t>microservice</a:t>
            </a:r>
            <a:r>
              <a:rPr lang="en-US" sz="1100" dirty="0">
                <a:latin typeface="Verdana" pitchFamily="34" charset="0"/>
                <a:cs typeface="Arial" pitchFamily="34" charset="0"/>
              </a:rPr>
              <a:t> instances that comprise your distributed application?  For cloud native frameworks, it’s no problem.</a:t>
            </a:r>
          </a:p>
          <a:p>
            <a:pPr rtl="0" fontAlgn="base"/>
            <a:endParaRPr lang="en-US" sz="1100" dirty="0">
              <a:latin typeface="Verdana" pitchFamily="34" charset="0"/>
              <a:cs typeface="Arial" pitchFamily="34" charset="0"/>
            </a:endParaRPr>
          </a:p>
          <a:p>
            <a:pPr rtl="0" fontAlgn="base"/>
            <a:endParaRPr lang="en-US" sz="1100" dirty="0">
              <a:latin typeface="Verdana" pitchFamily="34" charset="0"/>
              <a:cs typeface="Arial" pitchFamily="34" charset="0"/>
            </a:endParaRPr>
          </a:p>
        </p:txBody>
      </p:sp>
    </p:spTree>
    <p:extLst>
      <p:ext uri="{BB962C8B-B14F-4D97-AF65-F5344CB8AC3E}">
        <p14:creationId xmlns:p14="http://schemas.microsoft.com/office/powerpoint/2010/main" val="41088030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x-none" dirty="0" smtClean="0"/>
              <a:t>*Note: Make sure</a:t>
            </a:r>
            <a:r>
              <a:rPr lang="x-none" baseline="0" dirty="0" smtClean="0"/>
              <a:t> to mention that this functionality should be used only in case deeper troubleshooting is required. The integrity of the platform has to be kept…we </a:t>
            </a:r>
            <a:r>
              <a:rPr lang="en-US" baseline="0" dirty="0" smtClean="0"/>
              <a:t>don't want to enable snowflakes. Operations can control </a:t>
            </a:r>
            <a:r>
              <a:rPr lang="en-US" baseline="0" dirty="0" err="1" smtClean="0"/>
              <a:t>ssh</a:t>
            </a:r>
            <a:r>
              <a:rPr lang="en-US" baseline="0" dirty="0" smtClean="0"/>
              <a:t> access…see more details below: </a:t>
            </a:r>
            <a:endParaRPr lang="x-none" dirty="0" smtClean="0"/>
          </a:p>
          <a:p>
            <a:pPr>
              <a:spcBef>
                <a:spcPts val="0"/>
              </a:spcBef>
              <a:buNone/>
            </a:pPr>
            <a:endParaRPr lang="x-none" dirty="0" smtClean="0"/>
          </a:p>
          <a:p>
            <a:pPr>
              <a:spcBef>
                <a:spcPts val="0"/>
              </a:spcBef>
              <a:buNone/>
            </a:pPr>
            <a:r>
              <a:rPr lang="x-none" dirty="0" smtClean="0"/>
              <a:t>Diego SSH is composed</a:t>
            </a:r>
            <a:r>
              <a:rPr lang="x-none" baseline="0" dirty="0" smtClean="0"/>
              <a:t> by: </a:t>
            </a:r>
          </a:p>
          <a:p>
            <a:pPr marL="171450" indent="-171450">
              <a:spcBef>
                <a:spcPts val="0"/>
              </a:spcBef>
              <a:buFontTx/>
              <a:buChar char="-"/>
            </a:pPr>
            <a:r>
              <a:rPr lang="en-US" baseline="0" dirty="0" smtClean="0"/>
              <a:t>I</a:t>
            </a:r>
            <a:r>
              <a:rPr lang="x-none" baseline="0" dirty="0" smtClean="0"/>
              <a:t>mplementation of an ssh proxy server</a:t>
            </a:r>
          </a:p>
          <a:p>
            <a:pPr marL="171450" indent="-171450">
              <a:spcBef>
                <a:spcPts val="0"/>
              </a:spcBef>
              <a:buFontTx/>
              <a:buChar char="-"/>
            </a:pPr>
            <a:r>
              <a:rPr lang="en-US" baseline="0" dirty="0" smtClean="0"/>
              <a:t>A</a:t>
            </a:r>
            <a:r>
              <a:rPr lang="x-none" baseline="0" dirty="0" smtClean="0"/>
              <a:t> SSH daemon</a:t>
            </a:r>
          </a:p>
          <a:p>
            <a:pPr marL="171450" indent="-171450">
              <a:spcBef>
                <a:spcPts val="0"/>
              </a:spcBef>
              <a:buFontTx/>
              <a:buChar char="-"/>
            </a:pPr>
            <a:r>
              <a:rPr lang="x-none" baseline="0" dirty="0" smtClean="0"/>
              <a:t>CF CLI plugin</a:t>
            </a:r>
          </a:p>
          <a:p>
            <a:pPr marL="0" indent="0">
              <a:spcBef>
                <a:spcPts val="0"/>
              </a:spcBef>
              <a:buFontTx/>
              <a:buNone/>
            </a:pPr>
            <a:endParaRPr lang="x-none" baseline="0" dirty="0" smtClean="0"/>
          </a:p>
          <a:p>
            <a:pPr marL="0" indent="0">
              <a:spcBef>
                <a:spcPts val="0"/>
              </a:spcBef>
              <a:buFontTx/>
              <a:buNone/>
            </a:pPr>
            <a:r>
              <a:rPr lang="x-none" baseline="0" dirty="0" smtClean="0"/>
              <a:t>The SSH proxy is the user accessible endpoint. It is responsible for: authentication, locating target container, establish the connection to the daemon running inside the container and after the connection is established, it manages the communication between user’s ssh client and container’s daemon.</a:t>
            </a:r>
          </a:p>
          <a:p>
            <a:pPr marL="0" indent="0">
              <a:spcBef>
                <a:spcPts val="0"/>
              </a:spcBef>
              <a:buFontTx/>
              <a:buNone/>
            </a:pPr>
            <a:endParaRPr lang="x-none" baseline="0" dirty="0" smtClean="0"/>
          </a:p>
          <a:p>
            <a:pPr marL="0" indent="0">
              <a:spcBef>
                <a:spcPts val="0"/>
              </a:spcBef>
              <a:buFontTx/>
              <a:buNone/>
            </a:pPr>
            <a:r>
              <a:rPr lang="x-none" baseline="0" dirty="0" smtClean="0"/>
              <a:t>SSH daemon supports: </a:t>
            </a:r>
          </a:p>
          <a:p>
            <a:pPr marL="171450" indent="-171450">
              <a:spcBef>
                <a:spcPts val="0"/>
              </a:spcBef>
              <a:buFontTx/>
              <a:buChar char="-"/>
            </a:pPr>
            <a:r>
              <a:rPr lang="en-US" baseline="0" dirty="0" smtClean="0"/>
              <a:t>C</a:t>
            </a:r>
            <a:r>
              <a:rPr lang="x-none" baseline="0" dirty="0" smtClean="0"/>
              <a:t>ommand executions</a:t>
            </a:r>
          </a:p>
          <a:p>
            <a:pPr marL="171450" indent="-171450">
              <a:spcBef>
                <a:spcPts val="0"/>
              </a:spcBef>
              <a:buFontTx/>
              <a:buChar char="-"/>
            </a:pPr>
            <a:r>
              <a:rPr lang="en-US" baseline="0" dirty="0" smtClean="0"/>
              <a:t>I</a:t>
            </a:r>
            <a:r>
              <a:rPr lang="x-none" baseline="0" dirty="0" smtClean="0"/>
              <a:t>nteractive shells</a:t>
            </a:r>
          </a:p>
          <a:p>
            <a:pPr marL="171450" indent="-171450">
              <a:spcBef>
                <a:spcPts val="0"/>
              </a:spcBef>
              <a:buFontTx/>
              <a:buChar char="-"/>
            </a:pPr>
            <a:r>
              <a:rPr lang="en-US" baseline="0" dirty="0" smtClean="0"/>
              <a:t>L</a:t>
            </a:r>
            <a:r>
              <a:rPr lang="x-none" baseline="0" dirty="0" smtClean="0"/>
              <a:t>ocal port fowarding</a:t>
            </a:r>
          </a:p>
          <a:p>
            <a:pPr marL="171450" indent="-171450">
              <a:spcBef>
                <a:spcPts val="0"/>
              </a:spcBef>
              <a:buFontTx/>
              <a:buChar char="-"/>
            </a:pPr>
            <a:r>
              <a:rPr lang="x-none" baseline="0" dirty="0" smtClean="0"/>
              <a:t>SCP</a:t>
            </a:r>
          </a:p>
          <a:p>
            <a:pPr marL="0" indent="0">
              <a:spcBef>
                <a:spcPts val="0"/>
              </a:spcBef>
              <a:buFontTx/>
              <a:buNone/>
            </a:pPr>
            <a:endParaRPr lang="x-none" baseline="0" dirty="0" smtClean="0"/>
          </a:p>
          <a:p>
            <a:pPr marL="0" indent="0">
              <a:spcBef>
                <a:spcPts val="0"/>
              </a:spcBef>
              <a:buFontTx/>
              <a:buNone/>
            </a:pPr>
            <a:r>
              <a:rPr lang="x-none" baseline="0" dirty="0" smtClean="0"/>
              <a:t>It is made avalalble on a file server and can be donwloaded for Diego LRPs that want to use it. For CF apps the daemon will be downloaded as part of the lifecycle bundle.</a:t>
            </a:r>
          </a:p>
          <a:p>
            <a:pPr marL="0" indent="0">
              <a:spcBef>
                <a:spcPts val="0"/>
              </a:spcBef>
              <a:buFontTx/>
              <a:buNone/>
            </a:pPr>
            <a:endParaRPr lang="x-none" baseline="0" dirty="0" smtClean="0"/>
          </a:p>
          <a:p>
            <a:pPr marL="0" indent="0">
              <a:spcBef>
                <a:spcPts val="0"/>
              </a:spcBef>
              <a:buFontTx/>
              <a:buNone/>
            </a:pPr>
            <a:r>
              <a:rPr lang="x-none" baseline="0" dirty="0" smtClean="0"/>
              <a:t>Config tru CLI:</a:t>
            </a:r>
          </a:p>
          <a:p>
            <a:pPr marL="0" indent="0">
              <a:spcBef>
                <a:spcPts val="0"/>
              </a:spcBef>
              <a:buFontTx/>
              <a:buNone/>
            </a:pPr>
            <a:endParaRPr lang="x-none" baseline="0" dirty="0" smtClean="0"/>
          </a:p>
          <a:p>
            <a:pPr marL="0" indent="0">
              <a:spcBef>
                <a:spcPts val="0"/>
              </a:spcBef>
              <a:buFontTx/>
              <a:buNone/>
            </a:pPr>
            <a:r>
              <a:rPr lang="x-none" baseline="0" dirty="0" smtClean="0"/>
              <a:t>App: enable_ssh</a:t>
            </a:r>
          </a:p>
          <a:p>
            <a:pPr marL="0" indent="0">
              <a:spcBef>
                <a:spcPts val="0"/>
              </a:spcBef>
              <a:buFontTx/>
              <a:buNone/>
            </a:pPr>
            <a:r>
              <a:rPr lang="x-none" baseline="0" dirty="0" smtClean="0"/>
              <a:t>CF space: allow_ssh</a:t>
            </a:r>
          </a:p>
          <a:p>
            <a:pPr marL="0" indent="0">
              <a:spcBef>
                <a:spcPts val="0"/>
              </a:spcBef>
              <a:buFontTx/>
              <a:buNone/>
            </a:pPr>
            <a:endParaRPr lang="x-none" baseline="0" dirty="0" smtClean="0"/>
          </a:p>
          <a:p>
            <a:pPr marL="0" indent="0">
              <a:spcBef>
                <a:spcPts val="0"/>
              </a:spcBef>
              <a:buFontTx/>
              <a:buNone/>
            </a:pPr>
            <a:r>
              <a:rPr lang="x-none" baseline="0" dirty="0" smtClean="0"/>
              <a:t>OPS Manager:</a:t>
            </a:r>
          </a:p>
          <a:p>
            <a:pPr marL="0" indent="0">
              <a:spcBef>
                <a:spcPts val="0"/>
              </a:spcBef>
              <a:buFontTx/>
              <a:buNone/>
            </a:pPr>
            <a:endParaRPr lang="x-none" baseline="0" dirty="0" smtClean="0"/>
          </a:p>
          <a:p>
            <a:pPr marL="0" indent="0">
              <a:spcBef>
                <a:spcPts val="0"/>
              </a:spcBef>
              <a:buFontTx/>
              <a:buNone/>
            </a:pPr>
            <a:r>
              <a:rPr lang="x-none" baseline="0" dirty="0" smtClean="0"/>
              <a:t>CC: allow_app_ssh_access</a:t>
            </a:r>
          </a:p>
          <a:p>
            <a:pPr marL="0" indent="0">
              <a:spcBef>
                <a:spcPts val="0"/>
              </a:spcBef>
              <a:buFontTx/>
              <a:buNone/>
            </a:pPr>
            <a:endParaRPr lang="x-none" baseline="0" dirty="0" smtClean="0"/>
          </a:p>
        </p:txBody>
      </p:sp>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noRot="1" noChangeAspect="1"/>
          </p:cNvSpPr>
          <p:nvPr>
            <p:ph type="sldImg"/>
          </p:nvPr>
        </p:nvSpPr>
        <p:spPr>
          <a:xfrm>
            <a:off x="1122363" y="679450"/>
            <a:ext cx="4537075" cy="3402013"/>
          </a:xfrm>
          <a:prstGeom prst="rect">
            <a:avLst/>
          </a:prstGeom>
        </p:spPr>
        <p:txBody>
          <a:bodyPr/>
          <a:lstStyle/>
          <a:p>
            <a:pPr lvl="0"/>
            <a:endParaRPr/>
          </a:p>
        </p:txBody>
      </p:sp>
      <p:sp>
        <p:nvSpPr>
          <p:cNvPr id="513" name="Shape 513"/>
          <p:cNvSpPr>
            <a:spLocks noGrp="1"/>
          </p:cNvSpPr>
          <p:nvPr>
            <p:ph type="body" sz="quarter" idx="1"/>
          </p:nvPr>
        </p:nvSpPr>
        <p:spPr>
          <a:prstGeom prst="rect">
            <a:avLst/>
          </a:prstGeom>
        </p:spPr>
        <p:txBody>
          <a:bodyPr>
            <a:normAutofit fontScale="62500" lnSpcReduction="20000"/>
          </a:bodyPr>
          <a:lstStyle/>
          <a:p>
            <a:pPr>
              <a:buSzPct val="100000"/>
              <a:defRPr sz="1800"/>
            </a:pPr>
            <a:r>
              <a:rPr lang="en-US" sz="2200" dirty="0"/>
              <a:t>People always say faster is better.  Pivotal is business because we think speed and safety is better together.  </a:t>
            </a:r>
          </a:p>
          <a:p>
            <a:pPr>
              <a:buSzPct val="100000"/>
              <a:defRPr sz="1800"/>
            </a:pPr>
            <a:endParaRPr lang="en-US" sz="2200" dirty="0"/>
          </a:p>
          <a:p>
            <a:pPr lvl="0">
              <a:buFont typeface="Wingdings" pitchFamily="2" charset="2"/>
              <a:buNone/>
              <a:defRPr sz="1800">
                <a:solidFill>
                  <a:srgbClr val="000000"/>
                </a:solidFill>
                <a:uFillTx/>
              </a:defRPr>
            </a:pPr>
            <a:r>
              <a:rPr lang="en-US" sz="1600" dirty="0">
                <a:solidFill>
                  <a:srgbClr val="000000"/>
                </a:solidFill>
              </a:rPr>
              <a:t>Netflix started with Amazon’s EC2 service only -- that was all that was available back then. The </a:t>
            </a:r>
            <a:r>
              <a:rPr lang="en-US" sz="1600" dirty="0" err="1">
                <a:solidFill>
                  <a:srgbClr val="000000"/>
                </a:solidFill>
              </a:rPr>
              <a:t>microservice</a:t>
            </a:r>
            <a:r>
              <a:rPr lang="en-US" sz="1600" dirty="0">
                <a:solidFill>
                  <a:srgbClr val="000000"/>
                </a:solidFill>
              </a:rPr>
              <a:t> approach gave them speed, but safety required expensive R&amp;D and hard to acquire talent as they to invent all the safety controls from scratch – the app framework, the runtime platform, and the infrastructure automation.   This was all before writing one single line of code that relates to the application you and I know as Netflix.</a:t>
            </a:r>
          </a:p>
          <a:p>
            <a:pPr>
              <a:buSzPct val="100000"/>
              <a:defRPr sz="1800"/>
            </a:pPr>
            <a:r>
              <a:rPr lang="en-US" sz="2200" dirty="0"/>
              <a:t/>
            </a:r>
            <a:br>
              <a:rPr lang="en-US" sz="2200" dirty="0"/>
            </a:br>
            <a:r>
              <a:rPr lang="en-US" sz="2200" dirty="0"/>
              <a:t>Cloud adds complexity, so safety is just as important as the speed derived:</a:t>
            </a:r>
          </a:p>
          <a:p>
            <a:pPr>
              <a:buSzPct val="100000"/>
              <a:defRPr sz="1800"/>
            </a:pPr>
            <a:r>
              <a:rPr lang="en-US" sz="2200" dirty="0"/>
              <a:t>-Less downtime might be the difference between a customer lost or retained.  Similarly, experiments aimed at customer satisfaction are the same way – rolling out a new but slow mobile app doesn’t help you that much.</a:t>
            </a:r>
          </a:p>
          <a:p>
            <a:pPr>
              <a:buSzPct val="100000"/>
              <a:defRPr sz="1800"/>
            </a:pPr>
            <a:r>
              <a:rPr lang="en-US" sz="2200" dirty="0"/>
              <a:t>-Perhaps you’re the incumbent.  When you debut your response to competitor’s disruptions, there is no room for outages or slow performance or the impact / impression you make is “me too” and not “this is the idea done right!” regardless of how cool the app is.</a:t>
            </a:r>
          </a:p>
          <a:p>
            <a:pPr>
              <a:buSzPct val="100000"/>
              <a:defRPr sz="1800"/>
            </a:pPr>
            <a:r>
              <a:rPr lang="en-US" sz="2200" dirty="0"/>
              <a:t>-If you’re the disruptor, your product better work – it might be all you have!</a:t>
            </a:r>
            <a:br>
              <a:rPr lang="en-US" sz="2200" dirty="0"/>
            </a:br>
            <a:endParaRPr lang="en-US" sz="2200" dirty="0"/>
          </a:p>
          <a:p>
            <a:pPr>
              <a:buSzPct val="100000"/>
              <a:defRPr sz="1800"/>
            </a:pPr>
            <a:r>
              <a:rPr lang="en-US" sz="2200" dirty="0"/>
              <a:t>Notes:</a:t>
            </a:r>
          </a:p>
          <a:p>
            <a:pPr marL="218483" indent="-218483">
              <a:buSzPct val="100000"/>
              <a:buChar char="-"/>
              <a:defRPr sz="1800"/>
            </a:pPr>
            <a:r>
              <a:rPr lang="en-US" sz="2200" dirty="0"/>
              <a:t>OODA loop – observe oriented, decide act – john </a:t>
            </a:r>
            <a:r>
              <a:rPr lang="en-US" sz="2200" dirty="0" err="1"/>
              <a:t>boyd</a:t>
            </a:r>
            <a:endParaRPr lang="en-US" sz="2200" dirty="0"/>
          </a:p>
          <a:p>
            <a:pPr marL="218483" indent="-218483">
              <a:buSzPct val="100000"/>
              <a:buChar char="-"/>
              <a:defRPr sz="1800"/>
            </a:pPr>
            <a:r>
              <a:rPr lang="en-US" sz="2200" dirty="0"/>
              <a:t>http://www.hdwallpapers.in/walls/airplane_wing-wide.jpg</a:t>
            </a:r>
            <a:endParaRPr sz="2200" dirty="0"/>
          </a:p>
        </p:txBody>
      </p:sp>
    </p:spTree>
    <p:extLst>
      <p:ext uri="{BB962C8B-B14F-4D97-AF65-F5344CB8AC3E}">
        <p14:creationId xmlns:p14="http://schemas.microsoft.com/office/powerpoint/2010/main" val="115624457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89</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90</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91</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143000" y="685800"/>
            <a:ext cx="4572000" cy="3429000"/>
          </a:xfrm>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a:buSzPct val="25000"/>
            </a:pPr>
            <a:fld id="{00000000-1234-1234-1234-123412341234}" type="slidenum">
              <a:rPr lang="en-US" smtClean="0">
                <a:solidFill>
                  <a:prstClr val="black"/>
                </a:solidFill>
                <a:latin typeface="Calibri"/>
                <a:ea typeface="Calibri"/>
                <a:cs typeface="Calibri"/>
                <a:sym typeface="Calibri"/>
              </a:rPr>
              <a:pPr>
                <a:buSzPct val="25000"/>
              </a:pPr>
              <a:t>93</a:t>
            </a:fld>
            <a:endParaRPr lang="en-US">
              <a:solidFill>
                <a:prstClr val="black"/>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We’re introducing BOSH in</a:t>
            </a:r>
            <a:r>
              <a:rPr lang="en-US" baseline="0" dirty="0" smtClean="0"/>
              <a:t> the PCF Basics and Architecture 301 because BOSH is the tool that deploys PCF. It deploys PCF Elastic Runtime and PCF Services.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38512874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xfrm>
            <a:off x="1066068" y="686430"/>
            <a:ext cx="4725865" cy="2667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Open source software offers true community-driven outcomes. Cloud Foundry Foundation has </a:t>
            </a:r>
            <a:r>
              <a:rPr lang="en-US" dirty="0" smtClean="0">
                <a:latin typeface="Calibri" charset="0"/>
              </a:rPr>
              <a:t>40+</a:t>
            </a:r>
            <a:r>
              <a:rPr lang="en-US" baseline="0" dirty="0" smtClean="0">
                <a:latin typeface="Calibri" charset="0"/>
              </a:rPr>
              <a:t> </a:t>
            </a:r>
            <a:r>
              <a:rPr lang="en-US" dirty="0" smtClean="0">
                <a:latin typeface="Calibri" charset="0"/>
              </a:rPr>
              <a:t>companies </a:t>
            </a:r>
            <a:r>
              <a:rPr lang="en-US" dirty="0">
                <a:latin typeface="Calibri" charset="0"/>
              </a:rPr>
              <a:t>that participate in the community with a vested interest in a platform that continues to grow and meet customer needs, now and in the future. </a:t>
            </a:r>
            <a:endParaRPr lang="en-US" dirty="0" smtClean="0">
              <a:latin typeface="Calibri" charset="0"/>
            </a:endParaRPr>
          </a:p>
          <a:p>
            <a:pPr eaLnBrk="1" hangingPunct="1">
              <a:spcBef>
                <a:spcPct val="0"/>
              </a:spcBef>
            </a:pPr>
            <a:endParaRPr lang="en-US" dirty="0">
              <a:latin typeface="Calibri" charset="0"/>
            </a:endParaRPr>
          </a:p>
        </p:txBody>
      </p:sp>
      <p:sp>
        <p:nvSpPr>
          <p:cNvPr id="25603" name="Slide Number Placeholder 3"/>
          <p:cNvSpPr>
            <a:spLocks noGrp="1"/>
          </p:cNvSpPr>
          <p:nvPr>
            <p:ph type="sldNum" sz="quarter" idx="5"/>
          </p:nvPr>
        </p:nvSpPr>
        <p:spPr bwMode="auto">
          <a:xfrm>
            <a:off x="3884613" y="8685213"/>
            <a:ext cx="29718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4" tIns="45712" rIns="91424" bIns="45712" numCol="1" anchorCtr="0" compatLnSpc="1">
            <a:prstTxWarp prst="textNoShape">
              <a:avLst/>
            </a:prstTxWarp>
          </a:bodyPr>
          <a:lstStyle>
            <a:lvl1pPr eaLnBrk="0" hangingPunct="0">
              <a:defRPr sz="2400">
                <a:solidFill>
                  <a:schemeClr val="tx1"/>
                </a:solidFill>
                <a:latin typeface="Calibri" charset="0"/>
                <a:ea typeface="ＭＳ Ｐゴシック" charset="0"/>
                <a:cs typeface="ＭＳ Ｐゴシック" charset="0"/>
              </a:defRPr>
            </a:lvl1pPr>
            <a:lvl2pPr marL="742883" indent="-285725" eaLnBrk="0" hangingPunct="0">
              <a:defRPr sz="2400">
                <a:solidFill>
                  <a:schemeClr val="tx1"/>
                </a:solidFill>
                <a:latin typeface="Calibri" charset="0"/>
                <a:ea typeface="ＭＳ Ｐゴシック" charset="0"/>
              </a:defRPr>
            </a:lvl2pPr>
            <a:lvl3pPr marL="1142897" indent="-228580" eaLnBrk="0" hangingPunct="0">
              <a:defRPr sz="2400">
                <a:solidFill>
                  <a:schemeClr val="tx1"/>
                </a:solidFill>
                <a:latin typeface="Calibri" charset="0"/>
                <a:ea typeface="ＭＳ Ｐゴシック" charset="0"/>
              </a:defRPr>
            </a:lvl3pPr>
            <a:lvl4pPr marL="1600056" indent="-228580" eaLnBrk="0" hangingPunct="0">
              <a:defRPr sz="2400">
                <a:solidFill>
                  <a:schemeClr val="tx1"/>
                </a:solidFill>
                <a:latin typeface="Calibri" charset="0"/>
                <a:ea typeface="ＭＳ Ｐゴシック" charset="0"/>
              </a:defRPr>
            </a:lvl4pPr>
            <a:lvl5pPr marL="2057214" indent="-228580" eaLnBrk="0" hangingPunct="0">
              <a:defRPr sz="2400">
                <a:solidFill>
                  <a:schemeClr val="tx1"/>
                </a:solidFill>
                <a:latin typeface="Calibri" charset="0"/>
                <a:ea typeface="ＭＳ Ｐゴシック" charset="0"/>
              </a:defRPr>
            </a:lvl5pPr>
            <a:lvl6pPr marL="2514373" indent="-228580" eaLnBrk="0" fontAlgn="base" hangingPunct="0">
              <a:spcBef>
                <a:spcPct val="0"/>
              </a:spcBef>
              <a:spcAft>
                <a:spcPct val="0"/>
              </a:spcAft>
              <a:defRPr sz="2400">
                <a:solidFill>
                  <a:schemeClr val="tx1"/>
                </a:solidFill>
                <a:latin typeface="Calibri" charset="0"/>
                <a:ea typeface="ＭＳ Ｐゴシック" charset="0"/>
              </a:defRPr>
            </a:lvl6pPr>
            <a:lvl7pPr marL="2971532" indent="-228580" eaLnBrk="0" fontAlgn="base" hangingPunct="0">
              <a:spcBef>
                <a:spcPct val="0"/>
              </a:spcBef>
              <a:spcAft>
                <a:spcPct val="0"/>
              </a:spcAft>
              <a:defRPr sz="2400">
                <a:solidFill>
                  <a:schemeClr val="tx1"/>
                </a:solidFill>
                <a:latin typeface="Calibri" charset="0"/>
                <a:ea typeface="ＭＳ Ｐゴシック" charset="0"/>
              </a:defRPr>
            </a:lvl7pPr>
            <a:lvl8pPr marL="3428691" indent="-228580" eaLnBrk="0" fontAlgn="base" hangingPunct="0">
              <a:spcBef>
                <a:spcPct val="0"/>
              </a:spcBef>
              <a:spcAft>
                <a:spcPct val="0"/>
              </a:spcAft>
              <a:defRPr sz="2400">
                <a:solidFill>
                  <a:schemeClr val="tx1"/>
                </a:solidFill>
                <a:latin typeface="Calibri" charset="0"/>
                <a:ea typeface="ＭＳ Ｐゴシック" charset="0"/>
              </a:defRPr>
            </a:lvl8pPr>
            <a:lvl9pPr marL="3885849" indent="-22858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endParaRPr lang="en-US" sz="1200">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2068513" y="685800"/>
            <a:ext cx="2778125" cy="20828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08" name="Shape 708"/>
          <p:cNvSpPr txBox="1">
            <a:spLocks noGrp="1"/>
          </p:cNvSpPr>
          <p:nvPr>
            <p:ph type="body" idx="1"/>
          </p:nvPr>
        </p:nvSpPr>
        <p:spPr>
          <a:xfrm>
            <a:off x="295171" y="2972430"/>
            <a:ext cx="6267659" cy="5793719"/>
          </a:xfrm>
          <a:prstGeom prst="rect">
            <a:avLst/>
          </a:prstGeom>
          <a:noFill/>
          <a:ln>
            <a:noFill/>
          </a:ln>
        </p:spPr>
        <p:txBody>
          <a:bodyPr lIns="0" tIns="0" rIns="0" bIns="0" anchor="t" anchorCtr="0">
            <a:noAutofit/>
          </a:bodyPr>
          <a:lstStyle/>
          <a:p>
            <a:pPr>
              <a:buClr>
                <a:schemeClr val="dk1"/>
              </a:buClr>
            </a:pPr>
            <a:r>
              <a:rPr lang="en-US" baseline="0" dirty="0" smtClean="0"/>
              <a:t>Before diving into BOSH we introduce the major components of the platform. Then we explain the platform infrastructure automation capabilities in the context of our structured (or opinioned) platform. The following BOSH sections would explained in more detail.  </a:t>
            </a:r>
          </a:p>
          <a:p>
            <a:pPr>
              <a:buClr>
                <a:schemeClr val="dk1"/>
              </a:buClr>
            </a:pPr>
            <a:endParaRPr lang="en-US" baseline="0" dirty="0" smtClean="0"/>
          </a:p>
          <a:p>
            <a:pPr>
              <a:buClr>
                <a:schemeClr val="dk1"/>
              </a:buClr>
            </a:pPr>
            <a:r>
              <a:rPr lang="en-US" baseline="0" dirty="0" smtClean="0"/>
              <a:t>PCF is made of 3 major components – Operations (Ops Manager), Platform Runtime (Elastic Runtime) and Services. All, mostly deployed, by BOSH</a:t>
            </a:r>
          </a:p>
          <a:p>
            <a:pPr>
              <a:buClr>
                <a:schemeClr val="dk1"/>
              </a:buClr>
            </a:pPr>
            <a:endParaRPr lang="en-US" baseline="0" dirty="0" smtClean="0"/>
          </a:p>
          <a:p>
            <a:pPr>
              <a:buClr>
                <a:schemeClr val="dk1"/>
              </a:buClr>
            </a:pPr>
            <a:r>
              <a:rPr lang="en-US" baseline="0" dirty="0" smtClean="0"/>
              <a:t>Now we’ll briefly talks about the components</a:t>
            </a:r>
            <a:endParaRPr baseline="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8.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eg"/><Relationship Id="rId3" Type="http://schemas.openxmlformats.org/officeDocument/2006/relationships/image" Target="../media/image2.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7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4177864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89201396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C4C4C"/>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6"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68618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51328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0390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68622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7083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7012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1221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7"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0411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7" y="1892302"/>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0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194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1050874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7999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0"/>
            <a:ext cx="957262" cy="292607"/>
          </a:xfrm>
          <a:prstGeom prst="rect">
            <a:avLst/>
          </a:prstGeom>
        </p:spPr>
      </p:pic>
    </p:spTree>
    <p:extLst>
      <p:ext uri="{BB962C8B-B14F-4D97-AF65-F5344CB8AC3E}">
        <p14:creationId xmlns:p14="http://schemas.microsoft.com/office/powerpoint/2010/main" val="37000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5" y="1987595"/>
            <a:ext cx="5842485" cy="2575277"/>
          </a:xfrm>
          <a:prstGeom prst="rect">
            <a:avLst/>
          </a:prstGeom>
        </p:spPr>
      </p:pic>
    </p:spTree>
    <p:extLst>
      <p:ext uri="{BB962C8B-B14F-4D97-AF65-F5344CB8AC3E}">
        <p14:creationId xmlns:p14="http://schemas.microsoft.com/office/powerpoint/2010/main" val="269453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29"/>
            <a:ext cx="533400" cy="169335"/>
          </a:xfrm>
          <a:prstGeom prst="rect">
            <a:avLst/>
          </a:prstGeom>
        </p:spPr>
        <p:txBody>
          <a:bodyPr/>
          <a:lstStyle/>
          <a:p>
            <a:pPr defTabSz="914400"/>
            <a:fld id="{86CB4B4D-7CA3-9044-876B-883B54F8677D}" type="slidenum">
              <a:rPr>
                <a:solidFill>
                  <a:srgbClr val="4C4C4C"/>
                </a:solidFill>
                <a:latin typeface="Arial"/>
              </a:rPr>
              <a:pPr defTabSz="914400"/>
              <a:t>‹#›</a:t>
            </a:fld>
            <a:endParaRPr>
              <a:solidFill>
                <a:srgbClr val="4C4C4C"/>
              </a:solidFill>
              <a:latin typeface="Arial"/>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85"/>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192077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21"/>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1"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0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12" name="Picture 11"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1" name="TextBox 10"/>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4352214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6" y="3262839"/>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5" name="TextBox 14"/>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91618542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6"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9873157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11" name="TextBox 10"/>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7686697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8969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7"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23893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771121247"/>
      </p:ext>
    </p:extLst>
  </p:cSld>
  <p:clrMapOvr>
    <a:masterClrMapping/>
  </p:clrMapOvr>
  <p:timing>
    <p:tnLst>
      <p:par>
        <p:cTn xmlns:p14="http://schemas.microsoft.com/office/powerpoint/2010/mai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772342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914731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16086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7"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305205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7" y="1892302"/>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6" y="104775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179826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526157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7554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90"/>
            <a:ext cx="957262" cy="292607"/>
          </a:xfrm>
          <a:prstGeom prst="rect">
            <a:avLst/>
          </a:prstGeom>
        </p:spPr>
      </p:pic>
      <p:sp>
        <p:nvSpPr>
          <p:cNvPr id="9" name="TextBox 8"/>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35985193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9" name="TextBox 8"/>
          <p:cNvSpPr txBox="1"/>
          <p:nvPr userDrawn="1"/>
        </p:nvSpPr>
        <p:spPr>
          <a:xfrm>
            <a:off x="1701800" y="4125385"/>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hangingPunct="1">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10" name="Picture 10" descr="Pivotal_Logo_white.png"/>
          <p:cNvPicPr>
            <a:picLocks noChangeAspect="1"/>
          </p:cNvPicPr>
          <p:nvPr userDrawn="1"/>
        </p:nvPicPr>
        <p:blipFill>
          <a:blip r:embed="rId2" cstate="print"/>
          <a:srcRect r="5548"/>
          <a:stretch>
            <a:fillRect/>
          </a:stretch>
        </p:blipFill>
        <p:spPr bwMode="auto">
          <a:xfrm>
            <a:off x="1973266" y="2211920"/>
            <a:ext cx="5189537" cy="1680633"/>
          </a:xfrm>
          <a:prstGeom prst="rect">
            <a:avLst/>
          </a:prstGeom>
          <a:noFill/>
          <a:ln w="9525">
            <a:noFill/>
            <a:miter lim="800000"/>
            <a:headEnd/>
            <a:tailEnd/>
          </a:ln>
        </p:spPr>
      </p:pic>
    </p:spTree>
    <p:extLst>
      <p:ext uri="{BB962C8B-B14F-4D97-AF65-F5344CB8AC3E}">
        <p14:creationId xmlns:p14="http://schemas.microsoft.com/office/powerpoint/2010/main" val="1561934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75169"/>
            <a:ext cx="8229600" cy="646759"/>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4193152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cstate="print">
            <a:extLst>
              <a:ext uri="{28A0092B-C50C-407E-A947-70E740481C1C}">
                <a14:useLocalDpi xmlns:a14="http://schemas.microsoft.com/office/drawing/2010/main" val="0"/>
              </a:ext>
            </a:extLst>
          </a:blip>
          <a:srcRect t="8615" b="861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406715720"/>
      </p:ext>
    </p:extLst>
  </p:cSld>
  <p:clrMapOvr>
    <a:masterClrMapping/>
  </p:clrMapOvr>
  <p:timing>
    <p:tnLst>
      <p:par>
        <p:cTn xmlns:p14="http://schemas.microsoft.com/office/powerpoint/2010/mai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00"/>
            <a:ext cx="8229600" cy="99968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98327"/>
            <a:ext cx="8229600" cy="4588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72764" y="6378708"/>
            <a:ext cx="363293" cy="365125"/>
          </a:xfrm>
          <a:prstGeom prst="rect">
            <a:avLst/>
          </a:prstGeom>
        </p:spPr>
        <p:txBody>
          <a:bodyPr/>
          <a:lstStyle/>
          <a:p>
            <a:pPr defTabSz="914400"/>
            <a:fld id="{A97B1FBE-DAB1-9D44-A5BB-EFD0106F6757}" type="slidenum">
              <a:rPr lang="en-US" smtClean="0">
                <a:solidFill>
                  <a:srgbClr val="4D4D4D"/>
                </a:solidFill>
                <a:latin typeface="Arial"/>
              </a:rPr>
              <a:pPr defTabSz="914400"/>
              <a:t>‹#›</a:t>
            </a:fld>
            <a:endParaRPr lang="en-US">
              <a:solidFill>
                <a:srgbClr val="4D4D4D"/>
              </a:solidFill>
              <a:latin typeface="Arial"/>
            </a:endParaRPr>
          </a:p>
        </p:txBody>
      </p:sp>
    </p:spTree>
    <p:extLst>
      <p:ext uri="{BB962C8B-B14F-4D97-AF65-F5344CB8AC3E}">
        <p14:creationId xmlns:p14="http://schemas.microsoft.com/office/powerpoint/2010/main" val="3319485229"/>
      </p:ext>
    </p:extLst>
  </p:cSld>
  <p:clrMapOvr>
    <a:masterClrMapping/>
  </p:clrMapOvr>
  <p:timing>
    <p:tnLst>
      <p:par>
        <p:cTn xmlns:p14="http://schemas.microsoft.com/office/powerpoint/2010/mai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6" y="433920"/>
            <a:ext cx="8410575" cy="613833"/>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655511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8" y="2086020"/>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9"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02"/>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12" name="Picture 11"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1" name="TextBox 10"/>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0997256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1"/>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2"/>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4" y="3262838"/>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5" name="TextBox 14"/>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9046015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4"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3923486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85"/>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8" name="Picture 7"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11" name="TextBox 10"/>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99289906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012263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85731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98137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5"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972659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2">
            <a:extLst>
              <a:ext uri="{28A0092B-C50C-407E-A947-70E740481C1C}">
                <a14:useLocalDpi xmlns:a14="http://schemas.microsoft.com/office/drawing/2010/main" val="0"/>
              </a:ext>
            </a:extLst>
          </a:blip>
          <a:srcRect t="8584" b="8584"/>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3934030823"/>
      </p:ext>
    </p:extLst>
  </p:cSld>
  <p:clrMapOvr>
    <a:masterClrMapping/>
  </p:clrMapOvr>
  <p:timing>
    <p:tnLst>
      <p:par>
        <p:cTn xmlns:p14="http://schemas.microsoft.com/office/powerpoint/2010/mai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itle 1"/>
          <p:cNvSpPr>
            <a:spLocks noGrp="1"/>
          </p:cNvSpPr>
          <p:nvPr>
            <p:ph type="title"/>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64989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5"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8"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64843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5" y="1892301"/>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9" name="Title 1"/>
          <p:cNvSpPr>
            <a:spLocks noGrp="1"/>
          </p:cNvSpPr>
          <p:nvPr>
            <p:ph type="title"/>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10" name="Text Placeholder 2"/>
          <p:cNvSpPr>
            <a:spLocks noGrp="1"/>
          </p:cNvSpPr>
          <p:nvPr>
            <p:ph type="body" idx="1"/>
          </p:nvPr>
        </p:nvSpPr>
        <p:spPr bwMode="gray">
          <a:xfrm>
            <a:off x="366714" y="1047752"/>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6164151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5"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3"/>
          </p:nvPr>
        </p:nvSpPr>
        <p:spPr bwMode="gray">
          <a:xfrm>
            <a:off x="4744824"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28524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1122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89"/>
            <a:ext cx="957262" cy="292607"/>
          </a:xfrm>
          <a:prstGeom prst="rect">
            <a:avLst/>
          </a:prstGeom>
        </p:spPr>
      </p:pic>
      <p:sp>
        <p:nvSpPr>
          <p:cNvPr id="9" name="TextBox 8"/>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258736714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9" name="TextBox 8"/>
          <p:cNvSpPr txBox="1"/>
          <p:nvPr userDrawn="1"/>
        </p:nvSpPr>
        <p:spPr>
          <a:xfrm>
            <a:off x="1701800" y="4125384"/>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914400" eaLnBrk="1" hangingPunct="1">
              <a:defRPr/>
            </a:pPr>
            <a:r>
              <a:rPr lang="en-US" smtClean="0">
                <a:solidFill>
                  <a:srgbClr val="F27C3A"/>
                </a:solidFill>
                <a:cs typeface="Arial" charset="0"/>
              </a:rPr>
              <a:t>A NEW PLATFORM </a:t>
            </a:r>
            <a:r>
              <a:rPr lang="en-US" smtClean="0">
                <a:solidFill>
                  <a:srgbClr val="3EA7BC"/>
                </a:solidFill>
                <a:cs typeface="Arial" charset="0"/>
              </a:rPr>
              <a:t>FOR A NEW ERA</a:t>
            </a:r>
          </a:p>
        </p:txBody>
      </p:sp>
      <p:pic>
        <p:nvPicPr>
          <p:cNvPr id="10" name="Picture 10" descr="Pivotal_Logo_white.png"/>
          <p:cNvPicPr>
            <a:picLocks noChangeAspect="1"/>
          </p:cNvPicPr>
          <p:nvPr userDrawn="1"/>
        </p:nvPicPr>
        <p:blipFill>
          <a:blip r:embed="rId2" cstate="print"/>
          <a:srcRect r="5548"/>
          <a:stretch>
            <a:fillRect/>
          </a:stretch>
        </p:blipFill>
        <p:spPr bwMode="auto">
          <a:xfrm>
            <a:off x="1973264" y="2211918"/>
            <a:ext cx="5189537" cy="1680633"/>
          </a:xfrm>
          <a:prstGeom prst="rect">
            <a:avLst/>
          </a:prstGeom>
          <a:noFill/>
          <a:ln w="9525">
            <a:noFill/>
            <a:miter lim="800000"/>
            <a:headEnd/>
            <a:tailEnd/>
          </a:ln>
        </p:spPr>
      </p:pic>
    </p:spTree>
    <p:extLst>
      <p:ext uri="{BB962C8B-B14F-4D97-AF65-F5344CB8AC3E}">
        <p14:creationId xmlns:p14="http://schemas.microsoft.com/office/powerpoint/2010/main" val="42672141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57200" y="275167"/>
            <a:ext cx="8229600" cy="646759"/>
          </a:xfrm>
          <a:prstGeom prst="rect">
            <a:avLst/>
          </a:prstGeo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595515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8600"/>
            <a:ext cx="8229600" cy="999688"/>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198326"/>
            <a:ext cx="8229600" cy="4588677"/>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a:xfrm>
            <a:off x="72762" y="6378708"/>
            <a:ext cx="363293" cy="365125"/>
          </a:xfrm>
          <a:prstGeom prst="rect">
            <a:avLst/>
          </a:prstGeom>
        </p:spPr>
        <p:txBody>
          <a:bodyPr/>
          <a:lstStyle/>
          <a:p>
            <a:pPr defTabSz="914400"/>
            <a:fld id="{A97B1FBE-DAB1-9D44-A5BB-EFD0106F6757}" type="slidenum">
              <a:rPr lang="en-US" smtClean="0">
                <a:solidFill>
                  <a:srgbClr val="4D4D4D"/>
                </a:solidFill>
                <a:latin typeface="Arial"/>
              </a:rPr>
              <a:pPr defTabSz="914400"/>
              <a:t>‹#›</a:t>
            </a:fld>
            <a:endParaRPr lang="en-US">
              <a:solidFill>
                <a:srgbClr val="4D4D4D"/>
              </a:solidFill>
              <a:latin typeface="Arial"/>
            </a:endParaRPr>
          </a:p>
        </p:txBody>
      </p:sp>
    </p:spTree>
    <p:extLst>
      <p:ext uri="{BB962C8B-B14F-4D97-AF65-F5344CB8AC3E}">
        <p14:creationId xmlns:p14="http://schemas.microsoft.com/office/powerpoint/2010/main" val="465964943"/>
      </p:ext>
    </p:extLst>
  </p:cSld>
  <p:clrMapOvr>
    <a:masterClrMapping/>
  </p:clrMapOvr>
  <p:timing>
    <p:tnLst>
      <p:par>
        <p:cTn xmlns:p14="http://schemas.microsoft.com/office/powerpoint/2010/mai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4" y="433918"/>
            <a:ext cx="8410575" cy="613833"/>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752296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7" name="Picture 6"/>
          <p:cNvPicPr>
            <a:picLocks/>
          </p:cNvPicPr>
          <p:nvPr userDrawn="1"/>
        </p:nvPicPr>
        <p:blipFill rotWithShape="1">
          <a:blip r:embed="rId2">
            <a:extLst>
              <a:ext uri="{28A0092B-C50C-407E-A947-70E740481C1C}">
                <a14:useLocalDpi xmlns:a14="http://schemas.microsoft.com/office/drawing/2010/main" val="0"/>
              </a:ext>
            </a:extLst>
          </a:blip>
          <a:srcRect t="8588" b="8588"/>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3006014841"/>
      </p:ext>
    </p:extLst>
  </p:cSld>
  <p:clrMapOvr>
    <a:masterClrMapping/>
  </p:clrMapOvr>
  <p:timing>
    <p:tnLst>
      <p:par>
        <p:cTn xmlns:p14="http://schemas.microsoft.com/office/powerpoint/2010/mai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900"/>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832493"/>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9"/>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96252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28" y="6472121"/>
            <a:ext cx="712061" cy="231648"/>
          </a:xfrm>
          <a:prstGeom prst="rect">
            <a:avLst/>
          </a:prstGeom>
        </p:spPr>
      </p:pic>
      <p:sp>
        <p:nvSpPr>
          <p:cNvPr id="11"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6" name="Title 1"/>
          <p:cNvSpPr>
            <a:spLocks noGrp="1"/>
          </p:cNvSpPr>
          <p:nvPr>
            <p:ph type="title"/>
          </p:nvPr>
        </p:nvSpPr>
        <p:spPr>
          <a:xfrm>
            <a:off x="113722" y="199900"/>
            <a:ext cx="434286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448012"/>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164735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Tree>
    <p:extLst>
      <p:ext uri="{BB962C8B-B14F-4D97-AF65-F5344CB8AC3E}">
        <p14:creationId xmlns:p14="http://schemas.microsoft.com/office/powerpoint/2010/main" val="1114626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2584624"/>
            <a:ext cx="7193870" cy="507831"/>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68149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9"/>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1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66"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7"/>
            <a:ext cx="957262" cy="292607"/>
          </a:xfrm>
          <a:prstGeom prst="rect">
            <a:avLst/>
          </a:prstGeom>
        </p:spPr>
      </p:pic>
    </p:spTree>
    <p:extLst>
      <p:ext uri="{BB962C8B-B14F-4D97-AF65-F5344CB8AC3E}">
        <p14:creationId xmlns:p14="http://schemas.microsoft.com/office/powerpoint/2010/main" val="176242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9"/>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C4C4C"/>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519828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79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58805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164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16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0083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pic>
        <p:nvPicPr>
          <p:cNvPr id="3" name="Picture 2"/>
          <p:cNvPicPr>
            <a:picLocks/>
          </p:cNvPicPr>
          <p:nvPr userDrawn="1"/>
        </p:nvPicPr>
        <p:blipFill rotWithShape="1">
          <a:blip r:embed="rId2">
            <a:extLst>
              <a:ext uri="{28A0092B-C50C-407E-A947-70E740481C1C}">
                <a14:useLocalDpi xmlns:a14="http://schemas.microsoft.com/office/drawing/2010/main" val="0"/>
              </a:ext>
            </a:extLst>
          </a:blip>
          <a:srcRect l="3295" r="329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2343626095"/>
      </p:ext>
    </p:extLst>
  </p:cSld>
  <p:clrMapOvr>
    <a:masterClrMapping/>
  </p:clrMapOvr>
  <p:timing>
    <p:tnLst>
      <p:par>
        <p:cTn xmlns:p14="http://schemas.microsoft.com/office/powerpoint/2010/mai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268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4507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8027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0052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26"/>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27"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36"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7417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0687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7"/>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26" y="669127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7"/>
            <a:ext cx="957262" cy="292607"/>
          </a:xfrm>
          <a:prstGeom prst="rect">
            <a:avLst/>
          </a:prstGeom>
        </p:spPr>
      </p:pic>
    </p:spTree>
    <p:extLst>
      <p:ext uri="{BB962C8B-B14F-4D97-AF65-F5344CB8AC3E}">
        <p14:creationId xmlns:p14="http://schemas.microsoft.com/office/powerpoint/2010/main" val="97084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4035994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35"/>
            <a:ext cx="533400" cy="169335"/>
          </a:xfrm>
          <a:prstGeom prst="rect">
            <a:avLst/>
          </a:prstGeom>
        </p:spPr>
        <p:txBody>
          <a:bodyPr/>
          <a:lstStyle/>
          <a:p>
            <a:pPr defTabSz="914400"/>
            <a:fld id="{86CB4B4D-7CA3-9044-876B-883B54F8677D}" type="slidenum">
              <a:rPr>
                <a:solidFill>
                  <a:srgbClr val="4C4C4C"/>
                </a:solidFill>
                <a:latin typeface="Arial"/>
              </a:rPr>
              <a:pPr defTabSz="914400"/>
              <a:t>‹#›</a:t>
            </a:fld>
            <a:endParaRPr>
              <a:solidFill>
                <a:srgbClr val="4C4C4C"/>
              </a:solidFill>
              <a:latin typeface="Arial"/>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91"/>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71604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2">
            <a:extLst>
              <a:ext uri="{28A0092B-C50C-407E-A947-70E740481C1C}">
                <a14:useLocalDpi xmlns:a14="http://schemas.microsoft.com/office/drawing/2010/main" val="0"/>
              </a:ext>
            </a:extLst>
          </a:blip>
          <a:srcRect t="8615" b="8615"/>
          <a:stretch/>
        </p:blipFill>
        <p:spPr>
          <a:xfrm>
            <a:off x="114300" y="149352"/>
            <a:ext cx="8915400" cy="6559296"/>
          </a:xfrm>
          <a:prstGeom prst="rect">
            <a:avLst/>
          </a:prstGeom>
        </p:spPr>
      </p:pic>
      <p:sp>
        <p:nvSpPr>
          <p:cNvPr id="4" name="Shape 251"/>
          <p:cNvSpPr/>
          <p:nvPr userDrawn="1"/>
        </p:nvSpPr>
        <p:spPr>
          <a:xfrm>
            <a:off x="114300" y="149352"/>
            <a:ext cx="8915400" cy="6559296"/>
          </a:xfrm>
          <a:prstGeom prst="rect">
            <a:avLst/>
          </a:prstGeom>
          <a:solidFill>
            <a:srgbClr val="182730">
              <a:alpha val="70000"/>
            </a:srgbClr>
          </a:solidFill>
          <a:ln>
            <a:noFill/>
          </a:ln>
        </p:spPr>
        <p:txBody>
          <a:bodyPr lIns="91425" tIns="45700" rIns="91425" bIns="45700" anchor="ctr" anchorCtr="0">
            <a:noAutofit/>
          </a:bodyPr>
          <a:lstStyle/>
          <a:p>
            <a:pPr algn="ctr"/>
            <a:endParaRPr dirty="0">
              <a:solidFill>
                <a:prstClr val="white"/>
              </a:solidFill>
              <a:latin typeface="Arial"/>
              <a:ea typeface="Arial"/>
              <a:cs typeface="Arial"/>
              <a:sym typeface="Arial"/>
            </a:endParaRPr>
          </a:p>
        </p:txBody>
      </p:sp>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pic>
        <p:nvPicPr>
          <p:cNvPr id="5" name="Picture 4" descr="pivotal_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98904" y="6210736"/>
            <a:ext cx="755622" cy="247560"/>
          </a:xfrm>
          <a:prstGeom prst="rect">
            <a:avLst/>
          </a:prstGeom>
        </p:spPr>
      </p:pic>
    </p:spTree>
    <p:extLst>
      <p:ext uri="{BB962C8B-B14F-4D97-AF65-F5344CB8AC3E}">
        <p14:creationId xmlns:p14="http://schemas.microsoft.com/office/powerpoint/2010/main" val="4070228215"/>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3" name="Shape 251"/>
          <p:cNvSpPr/>
          <p:nvPr userDrawn="1"/>
        </p:nvSpPr>
        <p:spPr>
          <a:xfrm>
            <a:off x="0" y="149352"/>
            <a:ext cx="9144000" cy="6708648"/>
          </a:xfrm>
          <a:prstGeom prst="rect">
            <a:avLst/>
          </a:prstGeom>
          <a:solidFill>
            <a:schemeClr val="bg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4" name="Picture 3"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6977" y="6280737"/>
            <a:ext cx="755649" cy="247569"/>
          </a:xfrm>
          <a:prstGeom prst="rect">
            <a:avLst/>
          </a:prstGeom>
        </p:spPr>
      </p:pic>
    </p:spTree>
    <p:extLst>
      <p:ext uri="{BB962C8B-B14F-4D97-AF65-F5344CB8AC3E}">
        <p14:creationId xmlns:p14="http://schemas.microsoft.com/office/powerpoint/2010/main" val="3035809482"/>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8" name="Shape 251"/>
          <p:cNvSpPr/>
          <p:nvPr userDrawn="1"/>
        </p:nvSpPr>
        <p:spPr>
          <a:xfrm>
            <a:off x="114300" y="149352"/>
            <a:ext cx="3794760" cy="6559296"/>
          </a:xfrm>
          <a:prstGeom prst="rect">
            <a:avLst/>
          </a:prstGeom>
          <a:solidFill>
            <a:schemeClr val="accent5">
              <a:lumMod val="90000"/>
              <a:lumOff val="10000"/>
            </a:schemeClr>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4" name="Picture 3"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6977" y="6280737"/>
            <a:ext cx="755649" cy="247569"/>
          </a:xfrm>
          <a:prstGeom prst="rect">
            <a:avLst/>
          </a:prstGeom>
        </p:spPr>
      </p:pic>
      <p:sp>
        <p:nvSpPr>
          <p:cNvPr id="9" name="Shape 251"/>
          <p:cNvSpPr/>
          <p:nvPr userDrawn="1"/>
        </p:nvSpPr>
        <p:spPr>
          <a:xfrm>
            <a:off x="114300" y="149352"/>
            <a:ext cx="3794760" cy="60960"/>
          </a:xfrm>
          <a:prstGeom prst="rect">
            <a:avLst/>
          </a:prstGeom>
          <a:solidFill>
            <a:schemeClr val="accen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Tree>
    <p:extLst>
      <p:ext uri="{BB962C8B-B14F-4D97-AF65-F5344CB8AC3E}">
        <p14:creationId xmlns:p14="http://schemas.microsoft.com/office/powerpoint/2010/main" val="3342168772"/>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9819822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
        <p:nvSpPr>
          <p:cNvPr id="3" name="Shape 251"/>
          <p:cNvSpPr/>
          <p:nvPr userDrawn="1"/>
        </p:nvSpPr>
        <p:spPr>
          <a:xfrm>
            <a:off x="114300" y="149352"/>
            <a:ext cx="8915400" cy="6559296"/>
          </a:xfrm>
          <a:prstGeom prst="rect">
            <a:avLst/>
          </a:prstGeom>
          <a:solidFill>
            <a:srgbClr val="0E675B"/>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pic>
        <p:nvPicPr>
          <p:cNvPr id="5" name="Picture 4" descr="pivotal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94069" y="6277753"/>
            <a:ext cx="755622" cy="247560"/>
          </a:xfrm>
          <a:prstGeom prst="rect">
            <a:avLst/>
          </a:prstGeom>
        </p:spPr>
      </p:pic>
    </p:spTree>
    <p:extLst>
      <p:ext uri="{BB962C8B-B14F-4D97-AF65-F5344CB8AC3E}">
        <p14:creationId xmlns:p14="http://schemas.microsoft.com/office/powerpoint/2010/main" val="1306633854"/>
      </p:ext>
    </p:extLst>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3" name="Picture 2" descr="pivotal_gree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88438" y="6208929"/>
            <a:ext cx="831214" cy="272327"/>
          </a:xfrm>
          <a:prstGeom prst="rect">
            <a:avLst/>
          </a:prstGeom>
        </p:spPr>
      </p:pic>
      <p:sp>
        <p:nvSpPr>
          <p:cNvPr id="6"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681920740"/>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2_Custom Layou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1"/>
            <a:ext cx="9144000" cy="132411"/>
          </a:xfrm>
          <a:prstGeom prst="rect">
            <a:avLst/>
          </a:prstGeom>
          <a:gradFill flip="none" rotWithShape="1">
            <a:gsLst>
              <a:gs pos="100000">
                <a:schemeClr val="accent4"/>
              </a:gs>
              <a:gs pos="0">
                <a:schemeClr val="accent4">
                  <a:lumMod val="60000"/>
                  <a:lumOff val="40000"/>
                </a:schemeClr>
              </a:gs>
            </a:gsLst>
            <a:lin ang="180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3"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bg1"/>
                </a:solidFill>
              </a:defRPr>
            </a:lvl1pPr>
          </a:lstStyle>
          <a:p>
            <a:fld id="{602A933A-CCB3-5F4E-BECE-55F24E394E11}" type="slidenum">
              <a:rPr lang="en-US" smtClean="0">
                <a:solidFill>
                  <a:prstClr val="white"/>
                </a:solidFill>
                <a:latin typeface="Arial"/>
              </a:rPr>
              <a:pPr/>
              <a:t>‹#›</a:t>
            </a:fld>
            <a:endParaRPr lang="en-US">
              <a:solidFill>
                <a:prstClr val="white"/>
              </a:solidFill>
              <a:latin typeface="Arial"/>
            </a:endParaRPr>
          </a:p>
        </p:txBody>
      </p:sp>
    </p:spTree>
    <p:extLst>
      <p:ext uri="{BB962C8B-B14F-4D97-AF65-F5344CB8AC3E}">
        <p14:creationId xmlns:p14="http://schemas.microsoft.com/office/powerpoint/2010/main" val="189845405"/>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srgbClr val="FFFFFF"/>
              </a:solidFill>
              <a:latin typeface="Arial"/>
            </a:endParaRPr>
          </a:p>
        </p:txBody>
      </p:sp>
      <p:sp>
        <p:nvSpPr>
          <p:cNvPr id="2" name="Title 1"/>
          <p:cNvSpPr>
            <a:spLocks noGrp="1"/>
          </p:cNvSpPr>
          <p:nvPr>
            <p:ph type="ctrTitle" hasCustomPrompt="1"/>
          </p:nvPr>
        </p:nvSpPr>
        <p:spPr bwMode="gray">
          <a:xfrm>
            <a:off x="890589" y="2086041"/>
            <a:ext cx="4384145" cy="1006429"/>
          </a:xfrm>
          <a:prstGeom prst="rect">
            <a:avLst/>
          </a:prstGeom>
          <a:noFill/>
        </p:spPr>
        <p:txBody>
          <a:bodyPr wrap="square" lIns="0" tIns="0" rIns="0" bIns="0" anchor="b" anchorCtr="0">
            <a:spAutoFit/>
          </a:bodyPr>
          <a:lstStyle>
            <a:lvl1pPr>
              <a:lnSpc>
                <a:spcPct val="90000"/>
              </a:lnSpc>
              <a:defRPr sz="3600" b="1" cap="none">
                <a:solidFill>
                  <a:srgbClr val="F16F3B"/>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94" y="3511179"/>
            <a:ext cx="6048375" cy="369332"/>
          </a:xfrm>
          <a:prstGeom prst="rect">
            <a:avLst/>
          </a:prstGeom>
          <a:noFill/>
        </p:spPr>
        <p:txBody>
          <a:bodyPr lIns="0" tIns="0" rIns="0" bIns="0">
            <a:spAutoFit/>
          </a:bodyPr>
          <a:lstStyle>
            <a:lvl1pPr marL="0" indent="0" algn="l">
              <a:spcBef>
                <a:spcPts val="0"/>
              </a:spcBef>
              <a:buNone/>
              <a:defRPr sz="2400">
                <a:solidFill>
                  <a:schemeClr val="accent2"/>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4946823"/>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8" name="Rectangle 7"/>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9" name="TextBox 8"/>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1" name="TextBox 10"/>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29044438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2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2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83" y="3262840"/>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0"/>
            <a:ext cx="957262" cy="292607"/>
          </a:xfrm>
          <a:prstGeom prst="rect">
            <a:avLst/>
          </a:prstGeom>
        </p:spPr>
      </p:pic>
    </p:spTree>
    <p:extLst>
      <p:ext uri="{BB962C8B-B14F-4D97-AF65-F5344CB8AC3E}">
        <p14:creationId xmlns:p14="http://schemas.microsoft.com/office/powerpoint/2010/main" val="299740268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22"/>
            <a:ext cx="9144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srgbClr val="4D4D4D"/>
              </a:solidFill>
              <a:latin typeface="Arial"/>
            </a:endParaRPr>
          </a:p>
        </p:txBody>
      </p:sp>
      <p:sp>
        <p:nvSpPr>
          <p:cNvPr id="2" name="Title 1"/>
          <p:cNvSpPr>
            <a:spLocks noGrp="1"/>
          </p:cNvSpPr>
          <p:nvPr>
            <p:ph type="ctrTitle" hasCustomPrompt="1"/>
          </p:nvPr>
        </p:nvSpPr>
        <p:spPr bwMode="gray">
          <a:xfrm>
            <a:off x="2728912" y="1737487"/>
            <a:ext cx="6048376" cy="1230080"/>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23" y="3274484"/>
            <a:ext cx="6048375" cy="2535605"/>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3504447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2" name="Rectangle 11"/>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Rectangle 12"/>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4" name="TextBox 13"/>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5" name="TextBox 14"/>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2683817"/>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pic>
        <p:nvPicPr>
          <p:cNvPr id="9" name="Picture 8"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17387746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25339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25" y="1432984"/>
            <a:ext cx="841057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085238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817214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A6285D-9D0A-AB49-8463-B1720FED1232}" type="datetimeFigureOut">
              <a:rPr lang="en-US" smtClean="0"/>
              <a:t>8/22/16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93346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5789480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892299"/>
            <a:ext cx="8410574"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26901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8" y="1432984"/>
            <a:ext cx="2073275" cy="4510616"/>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432984"/>
            <a:ext cx="6048376"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852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73"/>
            <a:ext cx="8410575" cy="461625"/>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818226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25" y="433940"/>
            <a:ext cx="8410575" cy="613833"/>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41"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42" y="1432984"/>
            <a:ext cx="4032465" cy="4510616"/>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79900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850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Copyright 2015 Pivotal. All rights reserved.</a:t>
            </a:r>
            <a:endParaRPr lang="en-US" sz="650" dirty="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41733" y="6285310"/>
            <a:ext cx="957262" cy="292607"/>
          </a:xfrm>
          <a:prstGeom prst="rect">
            <a:avLst/>
          </a:prstGeom>
        </p:spPr>
      </p:pic>
    </p:spTree>
    <p:extLst>
      <p:ext uri="{BB962C8B-B14F-4D97-AF65-F5344CB8AC3E}">
        <p14:creationId xmlns:p14="http://schemas.microsoft.com/office/powerpoint/2010/main" val="1842059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858000"/>
          </a:xfrm>
          <a:prstGeom prst="rect">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6" name="Picture 5" descr="Pivotal_Whit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687235" y="1987596"/>
            <a:ext cx="5842485" cy="2575277"/>
          </a:xfrm>
          <a:prstGeom prst="rect">
            <a:avLst/>
          </a:prstGeom>
        </p:spPr>
      </p:pic>
    </p:spTree>
    <p:extLst>
      <p:ext uri="{BB962C8B-B14F-4D97-AF65-F5344CB8AC3E}">
        <p14:creationId xmlns:p14="http://schemas.microsoft.com/office/powerpoint/2010/main" val="42578026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Main Page">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113721" y="199913"/>
            <a:ext cx="8796928" cy="632593"/>
          </a:xfrm>
          <a:prstGeom prst="rect">
            <a:avLst/>
          </a:prstGeom>
          <a:noFill/>
          <a:ln>
            <a:noFill/>
          </a:ln>
        </p:spPr>
        <p:txBody>
          <a:bodyPr lIns="91425" tIns="91425" rIns="91425" bIns="91425" anchor="t" anchorCtr="0"/>
          <a:lstStyle>
            <a:lvl1pPr algn="l" rtl="0">
              <a:spcBef>
                <a:spcPts val="0"/>
              </a:spcBef>
              <a:defRPr sz="2800" b="1">
                <a:solidFill>
                  <a:srgbClr val="008774"/>
                </a:solidFill>
                <a:latin typeface="Arial"/>
                <a:ea typeface="Arial"/>
                <a:cs typeface="Arial"/>
                <a:sym typeface="Arial"/>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sldNum" idx="12"/>
          </p:nvPr>
        </p:nvSpPr>
        <p:spPr>
          <a:xfrm>
            <a:off x="48270" y="6481951"/>
            <a:ext cx="373337" cy="365124"/>
          </a:xfrm>
          <a:prstGeom prst="rect">
            <a:avLst/>
          </a:prstGeom>
          <a:noFill/>
          <a:ln>
            <a:noFill/>
          </a:ln>
        </p:spPr>
        <p:txBody>
          <a:bodyPr lIns="91425" tIns="45700" rIns="91425" bIns="45700" anchor="t" anchorCtr="0">
            <a:noAutofit/>
          </a:bodyPr>
          <a:lstStyle/>
          <a:p>
            <a:pPr defTabSz="914400">
              <a:buSzPct val="25000"/>
            </a:pPr>
            <a:fld id="{00000000-1234-1234-1234-123412341234}" type="slidenum">
              <a:rPr lang="en-US" sz="900">
                <a:solidFill>
                  <a:srgbClr val="A5A5A5"/>
                </a:solidFill>
                <a:latin typeface="Arial"/>
                <a:ea typeface="Arial"/>
                <a:cs typeface="Arial"/>
                <a:sym typeface="Arial"/>
              </a:rPr>
              <a:pPr defTabSz="914400">
                <a:buSzPct val="25000"/>
              </a:pPr>
              <a:t>‹#›</a:t>
            </a:fld>
            <a:endParaRPr lang="en-US" sz="900">
              <a:solidFill>
                <a:srgbClr val="A5A5A5"/>
              </a:solidFill>
              <a:latin typeface="Arial"/>
              <a:ea typeface="Arial"/>
              <a:cs typeface="Arial"/>
              <a:sym typeface="Arial"/>
            </a:endParaRPr>
          </a:p>
        </p:txBody>
      </p:sp>
      <p:sp>
        <p:nvSpPr>
          <p:cNvPr id="19" name="Shape 19"/>
          <p:cNvSpPr txBox="1">
            <a:spLocks noGrp="1"/>
          </p:cNvSpPr>
          <p:nvPr>
            <p:ph type="body" idx="1"/>
          </p:nvPr>
        </p:nvSpPr>
        <p:spPr>
          <a:xfrm>
            <a:off x="114300" y="832505"/>
            <a:ext cx="8796338" cy="384753"/>
          </a:xfrm>
          <a:prstGeom prst="rect">
            <a:avLst/>
          </a:prstGeom>
          <a:noFill/>
          <a:ln>
            <a:noFill/>
          </a:ln>
        </p:spPr>
        <p:txBody>
          <a:bodyPr lIns="91425" tIns="91425" rIns="91425" bIns="91425" anchor="t" anchorCtr="0"/>
          <a:lstStyle>
            <a:lvl1pPr marL="0" indent="0" rtl="0">
              <a:spcBef>
                <a:spcPts val="0"/>
              </a:spcBef>
              <a:buClr>
                <a:srgbClr val="7F7F7F"/>
              </a:buClr>
              <a:buFont typeface="Arial"/>
              <a:buNone/>
              <a:defRPr sz="1800">
                <a:solidFill>
                  <a:srgbClr val="7F7F7F"/>
                </a:solidFill>
                <a:latin typeface="Arial"/>
                <a:ea typeface="Arial"/>
                <a:cs typeface="Arial"/>
                <a:sym typeface="Arial"/>
              </a:defRPr>
            </a:lvl1pPr>
            <a:lvl2pPr rtl="0">
              <a:spcBef>
                <a:spcPts val="0"/>
              </a:spcBef>
              <a:defRPr sz="2800">
                <a:solidFill>
                  <a:schemeClr val="dk1"/>
                </a:solidFill>
                <a:latin typeface="Arial"/>
                <a:ea typeface="Arial"/>
                <a:cs typeface="Arial"/>
                <a:sym typeface="Arial"/>
              </a:defRPr>
            </a:lvl2pPr>
            <a:lvl3pPr rtl="0">
              <a:spcBef>
                <a:spcPts val="0"/>
              </a:spcBef>
              <a:defRPr sz="2400">
                <a:solidFill>
                  <a:schemeClr val="dk1"/>
                </a:solidFill>
                <a:latin typeface="Arial"/>
                <a:ea typeface="Arial"/>
                <a:cs typeface="Arial"/>
                <a:sym typeface="Arial"/>
              </a:defRPr>
            </a:lvl3pPr>
            <a:lvl4pPr rtl="0">
              <a:spcBef>
                <a:spcPts val="0"/>
              </a:spcBef>
              <a:defRPr sz="2000">
                <a:solidFill>
                  <a:schemeClr val="dk1"/>
                </a:solidFill>
                <a:latin typeface="Arial"/>
                <a:ea typeface="Arial"/>
                <a:cs typeface="Arial"/>
                <a:sym typeface="Arial"/>
              </a:defRPr>
            </a:lvl4pPr>
            <a:lvl5pPr rtl="0">
              <a:spcBef>
                <a:spcPts val="0"/>
              </a:spcBef>
              <a:defRPr sz="2000">
                <a:solidFill>
                  <a:schemeClr val="dk1"/>
                </a:solidFill>
                <a:latin typeface="Arial"/>
                <a:ea typeface="Arial"/>
                <a:cs typeface="Arial"/>
                <a:sym typeface="Arial"/>
              </a:defRPr>
            </a:lvl5pPr>
            <a:lvl6pPr rtl="0">
              <a:spcBef>
                <a:spcPts val="0"/>
              </a:spcBef>
              <a:defRPr sz="2000">
                <a:solidFill>
                  <a:schemeClr val="dk1"/>
                </a:solidFill>
                <a:latin typeface="Arial"/>
                <a:ea typeface="Arial"/>
                <a:cs typeface="Arial"/>
                <a:sym typeface="Arial"/>
              </a:defRPr>
            </a:lvl6pPr>
            <a:lvl7pPr rtl="0">
              <a:spcBef>
                <a:spcPts val="0"/>
              </a:spcBef>
              <a:defRPr sz="2000">
                <a:solidFill>
                  <a:schemeClr val="dk1"/>
                </a:solidFill>
                <a:latin typeface="Arial"/>
                <a:ea typeface="Arial"/>
                <a:cs typeface="Arial"/>
                <a:sym typeface="Arial"/>
              </a:defRPr>
            </a:lvl7pPr>
            <a:lvl8pPr rtl="0">
              <a:spcBef>
                <a:spcPts val="0"/>
              </a:spcBef>
              <a:defRPr sz="2000">
                <a:solidFill>
                  <a:schemeClr val="dk1"/>
                </a:solidFill>
                <a:latin typeface="Arial"/>
                <a:ea typeface="Arial"/>
                <a:cs typeface="Arial"/>
                <a:sym typeface="Arial"/>
              </a:defRPr>
            </a:lvl8pPr>
            <a:lvl9pPr rtl="0">
              <a:spcBef>
                <a:spcPts val="0"/>
              </a:spcBef>
              <a:defRPr sz="2000">
                <a:solidFill>
                  <a:schemeClr val="dk1"/>
                </a:solidFill>
                <a:latin typeface="Arial"/>
                <a:ea typeface="Arial"/>
                <a:cs typeface="Arial"/>
                <a:sym typeface="Arial"/>
              </a:defRPr>
            </a:lvl9pPr>
          </a:lstStyle>
          <a:p>
            <a:endParaRPr/>
          </a:p>
        </p:txBody>
      </p:sp>
      <p:sp>
        <p:nvSpPr>
          <p:cNvPr id="20" name="Shape 20"/>
          <p:cNvSpPr/>
          <p:nvPr/>
        </p:nvSpPr>
        <p:spPr>
          <a:xfrm>
            <a:off x="0" y="22"/>
            <a:ext cx="9144000" cy="71991"/>
          </a:xfrm>
          <a:prstGeom prst="rect">
            <a:avLst/>
          </a:prstGeom>
          <a:solidFill>
            <a:srgbClr val="008774"/>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Tree>
    <p:extLst>
      <p:ext uri="{BB962C8B-B14F-4D97-AF65-F5344CB8AC3E}">
        <p14:creationId xmlns:p14="http://schemas.microsoft.com/office/powerpoint/2010/main" val="9057440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1" name="Shape 31"/>
          <p:cNvSpPr>
            <a:spLocks noGrp="1"/>
          </p:cNvSpPr>
          <p:nvPr>
            <p:ph type="sldNum" sz="quarter" idx="2"/>
          </p:nvPr>
        </p:nvSpPr>
        <p:spPr>
          <a:xfrm>
            <a:off x="8553450" y="6695329"/>
            <a:ext cx="533400" cy="169335"/>
          </a:xfrm>
          <a:prstGeom prst="rect">
            <a:avLst/>
          </a:prstGeom>
        </p:spPr>
        <p:txBody>
          <a:bodyPr/>
          <a:lstStyle/>
          <a:p>
            <a:pPr lvl="0"/>
            <a:fld id="{86CB4B4D-7CA3-9044-876B-883B54F8677D}" type="slidenum">
              <a:t>‹#›</a:t>
            </a:fld>
            <a:endParaRPr/>
          </a:p>
        </p:txBody>
      </p:sp>
      <p:sp>
        <p:nvSpPr>
          <p:cNvPr id="32" name="Shape 32"/>
          <p:cNvSpPr>
            <a:spLocks noGrp="1"/>
          </p:cNvSpPr>
          <p:nvPr>
            <p:ph type="title"/>
          </p:nvPr>
        </p:nvSpPr>
        <p:spPr>
          <a:xfrm>
            <a:off x="366713" y="433917"/>
            <a:ext cx="8410576" cy="831851"/>
          </a:xfrm>
          <a:prstGeom prst="rect">
            <a:avLst/>
          </a:prstGeom>
        </p:spPr>
        <p:txBody>
          <a:bodyPr/>
          <a:lstStyle/>
          <a:p>
            <a:pPr lvl="0">
              <a:defRPr sz="1800">
                <a:solidFill>
                  <a:srgbClr val="000000"/>
                </a:solidFill>
                <a:uFillTx/>
              </a:defRPr>
            </a:pPr>
            <a:r>
              <a:rPr sz="3200">
                <a:solidFill>
                  <a:srgbClr val="008881"/>
                </a:solidFill>
                <a:uFill>
                  <a:solidFill>
                    <a:srgbClr val="008881"/>
                  </a:solidFill>
                </a:uFill>
              </a:rPr>
              <a:t>Title Text</a:t>
            </a:r>
          </a:p>
        </p:txBody>
      </p:sp>
      <p:sp>
        <p:nvSpPr>
          <p:cNvPr id="33" name="Shape 33"/>
          <p:cNvSpPr>
            <a:spLocks noGrp="1"/>
          </p:cNvSpPr>
          <p:nvPr>
            <p:ph type="body" idx="1"/>
          </p:nvPr>
        </p:nvSpPr>
        <p:spPr>
          <a:xfrm>
            <a:off x="366714" y="1432985"/>
            <a:ext cx="8410576" cy="4572001"/>
          </a:xfrm>
          <a:prstGeom prst="rect">
            <a:avLst/>
          </a:prstGeom>
        </p:spPr>
        <p:txBody>
          <a:bodyPr/>
          <a:lstStyle/>
          <a:p>
            <a:pPr lvl="0">
              <a:defRPr sz="1800">
                <a:solidFill>
                  <a:srgbClr val="000000"/>
                </a:solidFill>
                <a:uFillTx/>
              </a:defRPr>
            </a:pPr>
            <a:r>
              <a:rPr sz="2400">
                <a:solidFill>
                  <a:srgbClr val="4D4D4D"/>
                </a:solidFill>
                <a:uFill>
                  <a:solidFill>
                    <a:srgbClr val="4D4D4D"/>
                  </a:solidFill>
                </a:uFill>
              </a:rPr>
              <a:t>Body Level One</a:t>
            </a:r>
          </a:p>
          <a:p>
            <a:pPr lvl="1">
              <a:defRPr sz="1800">
                <a:solidFill>
                  <a:srgbClr val="000000"/>
                </a:solidFill>
                <a:uFillTx/>
              </a:defRPr>
            </a:pPr>
            <a:r>
              <a:rPr sz="2400">
                <a:solidFill>
                  <a:srgbClr val="4D4D4D"/>
                </a:solidFill>
                <a:uFill>
                  <a:solidFill>
                    <a:srgbClr val="4D4D4D"/>
                  </a:solidFill>
                </a:uFill>
              </a:rPr>
              <a:t>Body Level Two</a:t>
            </a:r>
          </a:p>
          <a:p>
            <a:pPr lvl="2">
              <a:defRPr sz="1800">
                <a:solidFill>
                  <a:srgbClr val="000000"/>
                </a:solidFill>
                <a:uFillTx/>
              </a:defRPr>
            </a:pPr>
            <a:r>
              <a:rPr sz="2400">
                <a:solidFill>
                  <a:srgbClr val="4D4D4D"/>
                </a:solidFill>
                <a:uFill>
                  <a:solidFill>
                    <a:srgbClr val="4D4D4D"/>
                  </a:solidFill>
                </a:uFill>
              </a:rPr>
              <a:t>Body Level Three</a:t>
            </a:r>
          </a:p>
          <a:p>
            <a:pPr lvl="3">
              <a:defRPr sz="1800">
                <a:solidFill>
                  <a:srgbClr val="000000"/>
                </a:solidFill>
                <a:uFillTx/>
              </a:defRPr>
            </a:pPr>
            <a:r>
              <a:rPr sz="2400">
                <a:solidFill>
                  <a:srgbClr val="4D4D4D"/>
                </a:solidFill>
                <a:uFill>
                  <a:solidFill>
                    <a:srgbClr val="4D4D4D"/>
                  </a:solidFill>
                </a:uFill>
              </a:rPr>
              <a:t>Body Level Four</a:t>
            </a:r>
          </a:p>
          <a:p>
            <a:pPr lvl="4">
              <a:defRPr sz="1800">
                <a:solidFill>
                  <a:srgbClr val="000000"/>
                </a:solidFill>
                <a:uFillTx/>
              </a:defRPr>
            </a:pPr>
            <a:r>
              <a:rPr sz="2400">
                <a:solidFill>
                  <a:srgbClr val="4D4D4D"/>
                </a:solidFill>
                <a:uFill>
                  <a:solidFill>
                    <a:srgbClr val="4D4D4D"/>
                  </a:solidFill>
                </a:uFill>
              </a:rPr>
              <a:t>Body Level Five</a:t>
            </a:r>
          </a:p>
        </p:txBody>
      </p:sp>
    </p:spTree>
    <p:extLst>
      <p:ext uri="{BB962C8B-B14F-4D97-AF65-F5344CB8AC3E}">
        <p14:creationId xmlns:p14="http://schemas.microsoft.com/office/powerpoint/2010/main" val="60129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A6285D-9D0A-AB49-8463-B1720FED1232}" type="datetimeFigureOut">
              <a:rPr lang="en-US" smtClean="0"/>
              <a:t>8/22/16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8427814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5502192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20" name="Shape 20"/>
          <p:cNvSpPr txBox="1"/>
          <p:nvPr/>
        </p:nvSpPr>
        <p:spPr>
          <a:xfrm>
            <a:off x="366712" y="6691285"/>
            <a:ext cx="2274886" cy="123111"/>
          </a:xfrm>
          <a:prstGeom prst="rect">
            <a:avLst/>
          </a:prstGeom>
          <a:noFill/>
          <a:ln>
            <a:noFill/>
          </a:ln>
        </p:spPr>
        <p:txBody>
          <a:bodyPr lIns="0" tIns="0" rIns="0" bIns="0" anchor="t" anchorCtr="0">
            <a:noAutofit/>
          </a:bodyPr>
          <a:lstStyle/>
          <a:p>
            <a:pPr defTabSz="914400">
              <a:buSzPct val="25000"/>
            </a:pPr>
            <a:r>
              <a:rPr lang="en-US" sz="600" kern="0" dirty="0">
                <a:solidFill>
                  <a:srgbClr val="7F7F7F"/>
                </a:solidFill>
                <a:latin typeface="Arial"/>
                <a:ea typeface="Arial"/>
                <a:cs typeface="Arial"/>
                <a:sym typeface="Arial"/>
                <a:rtl val="0"/>
              </a:rPr>
              <a:t>© Copyright </a:t>
            </a:r>
            <a:r>
              <a:rPr lang="en-US" sz="600" kern="0" dirty="0" smtClean="0">
                <a:solidFill>
                  <a:srgbClr val="7F7F7F"/>
                </a:solidFill>
                <a:latin typeface="Arial"/>
                <a:ea typeface="Arial"/>
                <a:cs typeface="Arial"/>
                <a:sym typeface="Arial"/>
                <a:rtl val="0"/>
              </a:rPr>
              <a:t>2016 </a:t>
            </a:r>
            <a:r>
              <a:rPr lang="en-US" sz="600" kern="0" dirty="0">
                <a:solidFill>
                  <a:srgbClr val="7F7F7F"/>
                </a:solidFill>
                <a:latin typeface="Arial"/>
                <a:ea typeface="Arial"/>
                <a:cs typeface="Arial"/>
                <a:sym typeface="Arial"/>
                <a:rtl val="0"/>
              </a:rPr>
              <a:t>Pivotal. All rights reserved.</a:t>
            </a:r>
          </a:p>
        </p:txBody>
      </p:sp>
      <p:pic>
        <p:nvPicPr>
          <p:cNvPr id="21" name="Shape 21"/>
          <p:cNvPicPr preferRelativeResize="0"/>
          <p:nvPr/>
        </p:nvPicPr>
        <p:blipFill rotWithShape="1">
          <a:blip r:embed="rId2">
            <a:alphaModFix/>
          </a:blip>
          <a:srcRect/>
          <a:stretch/>
        </p:blipFill>
        <p:spPr>
          <a:xfrm>
            <a:off x="7941763" y="6285288"/>
            <a:ext cx="957261" cy="292605"/>
          </a:xfrm>
          <a:prstGeom prst="rect">
            <a:avLst/>
          </a:prstGeom>
          <a:noFill/>
          <a:ln>
            <a:noFill/>
          </a:ln>
        </p:spPr>
      </p:pic>
      <p:cxnSp>
        <p:nvCxnSpPr>
          <p:cNvPr id="22" name="Shape 22"/>
          <p:cNvCxnSpPr/>
          <p:nvPr/>
        </p:nvCxnSpPr>
        <p:spPr>
          <a:xfrm>
            <a:off x="0" y="11812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0267336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37319"/>
            <a:ext cx="9259047" cy="6960341"/>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34" name="Shape 34"/>
          <p:cNvPicPr preferRelativeResize="0"/>
          <p:nvPr/>
        </p:nvPicPr>
        <p:blipFill rotWithShape="1">
          <a:blip r:embed="rId2">
            <a:alphaModFix/>
          </a:blip>
          <a:srcRect/>
          <a:stretch/>
        </p:blipFill>
        <p:spPr>
          <a:xfrm>
            <a:off x="7401984" y="488224"/>
            <a:ext cx="1364190" cy="412385"/>
          </a:xfrm>
          <a:prstGeom prst="rect">
            <a:avLst/>
          </a:prstGeom>
          <a:noFill/>
          <a:ln>
            <a:noFill/>
          </a:ln>
        </p:spPr>
      </p:pic>
      <p:sp>
        <p:nvSpPr>
          <p:cNvPr id="35" name="Shape 35"/>
          <p:cNvSpPr txBox="1">
            <a:spLocks noGrp="1"/>
          </p:cNvSpPr>
          <p:nvPr>
            <p:ph type="ctrTitle"/>
          </p:nvPr>
        </p:nvSpPr>
        <p:spPr>
          <a:xfrm>
            <a:off x="1134051"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50" y="2115020"/>
            <a:ext cx="6110923" cy="419829"/>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900310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37319"/>
            <a:ext cx="9259047" cy="6960341"/>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40" name="Shape 40"/>
          <p:cNvPicPr preferRelativeResize="0"/>
          <p:nvPr/>
        </p:nvPicPr>
        <p:blipFill rotWithShape="1">
          <a:blip r:embed="rId2">
            <a:alphaModFix/>
          </a:blip>
          <a:srcRect/>
          <a:stretch/>
        </p:blipFill>
        <p:spPr>
          <a:xfrm>
            <a:off x="7401984" y="488224"/>
            <a:ext cx="1364190" cy="412385"/>
          </a:xfrm>
          <a:prstGeom prst="rect">
            <a:avLst/>
          </a:prstGeom>
          <a:noFill/>
          <a:ln>
            <a:noFill/>
          </a:ln>
        </p:spPr>
      </p:pic>
      <p:sp>
        <p:nvSpPr>
          <p:cNvPr id="41" name="Shape 41"/>
          <p:cNvSpPr txBox="1">
            <a:spLocks noGrp="1"/>
          </p:cNvSpPr>
          <p:nvPr>
            <p:ph type="ctrTitle"/>
          </p:nvPr>
        </p:nvSpPr>
        <p:spPr>
          <a:xfrm>
            <a:off x="1134051"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50" y="2115020"/>
            <a:ext cx="6110923" cy="419829"/>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9868522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12" y="21"/>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sp>
        <p:nvSpPr>
          <p:cNvPr id="52" name="Shape 52"/>
          <p:cNvSpPr>
            <a:spLocks noGrp="1"/>
          </p:cNvSpPr>
          <p:nvPr>
            <p:ph type="pic" idx="2"/>
          </p:nvPr>
        </p:nvSpPr>
        <p:spPr>
          <a:xfrm>
            <a:off x="0" y="21"/>
            <a:ext cx="9144000" cy="68579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1331415"/>
            <a:ext cx="5828552" cy="64226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72536002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3" y="117219"/>
            <a:ext cx="6662271" cy="114300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73546295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2"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303986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5109813"/>
            <a:ext cx="4070350" cy="88688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600203"/>
            <a:ext cx="4070350" cy="32407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555614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27" y="1535133"/>
            <a:ext cx="4040187"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27" y="2688776"/>
            <a:ext cx="4040187"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535133"/>
            <a:ext cx="4041774"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688776"/>
            <a:ext cx="4041774"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3435651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69331"/>
            <a:ext cx="9226176"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95" name="Shape 95"/>
          <p:cNvSpPr txBox="1">
            <a:spLocks noGrp="1"/>
          </p:cNvSpPr>
          <p:nvPr>
            <p:ph type="title"/>
          </p:nvPr>
        </p:nvSpPr>
        <p:spPr>
          <a:xfrm>
            <a:off x="239056" y="620223"/>
            <a:ext cx="8516470" cy="50238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474197"/>
            <a:ext cx="9226176" cy="5383803"/>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209843"/>
            <a:ext cx="8516470" cy="305620"/>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490393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A6285D-9D0A-AB49-8463-B1720FED1232}" type="datetimeFigureOut">
              <a:rPr lang="en-US" smtClean="0"/>
              <a:t>8/22/16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0389219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44" y="-169331"/>
            <a:ext cx="4736351" cy="7047253"/>
          </a:xfrm>
          <a:prstGeom prst="rect">
            <a:avLst/>
          </a:prstGeom>
          <a:solidFill>
            <a:schemeClr val="lt1"/>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5" name="Shape 115"/>
          <p:cNvSpPr/>
          <p:nvPr/>
        </p:nvSpPr>
        <p:spPr>
          <a:xfrm>
            <a:off x="-67233" y="-169331"/>
            <a:ext cx="4736351"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6" name="Shape 116"/>
          <p:cNvSpPr txBox="1">
            <a:spLocks noGrp="1"/>
          </p:cNvSpPr>
          <p:nvPr>
            <p:ph type="title"/>
          </p:nvPr>
        </p:nvSpPr>
        <p:spPr>
          <a:xfrm>
            <a:off x="239057" y="644913"/>
            <a:ext cx="4430060" cy="55262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21"/>
            <a:ext cx="4474880" cy="6857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69" y="299495"/>
            <a:ext cx="4430061" cy="305620"/>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634289"/>
            <a:ext cx="4430060" cy="12192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0068948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87393"/>
            <a:ext cx="9447160" cy="7046449"/>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5F5F5"/>
              </a:solidFill>
              <a:latin typeface="Source Sans Pro"/>
              <a:ea typeface="Source Sans Pro"/>
              <a:cs typeface="Source Sans Pro"/>
              <a:sym typeface="Source Sans Pro"/>
              <a:rtl val="0"/>
            </a:endParaRPr>
          </a:p>
        </p:txBody>
      </p:sp>
      <p:sp>
        <p:nvSpPr>
          <p:cNvPr id="123" name="Shape 123"/>
          <p:cNvSpPr txBox="1"/>
          <p:nvPr/>
        </p:nvSpPr>
        <p:spPr>
          <a:xfrm>
            <a:off x="1701800" y="4125387"/>
            <a:ext cx="5689600" cy="615948"/>
          </a:xfrm>
          <a:prstGeom prst="rect">
            <a:avLst/>
          </a:prstGeom>
          <a:noFill/>
          <a:ln>
            <a:noFill/>
          </a:ln>
        </p:spPr>
        <p:txBody>
          <a:bodyPr lIns="91425" tIns="45700" rIns="91425" bIns="45700" anchor="t" anchorCtr="0">
            <a:noAutofit/>
          </a:bodyPr>
          <a:lstStyle/>
          <a:p>
            <a:pPr algn="ctr" defTabSz="914400">
              <a:buSzPct val="25000"/>
            </a:pPr>
            <a:r>
              <a:rPr lang="en-US" sz="2400" kern="0">
                <a:solidFill>
                  <a:srgbClr val="E8E8E8"/>
                </a:solidFill>
                <a:latin typeface="Arial"/>
                <a:ea typeface="Arial"/>
                <a:cs typeface="Arial"/>
                <a:sym typeface="Arial"/>
                <a:rtl val="0"/>
              </a:rPr>
              <a:t>A NEW PLATFORM </a:t>
            </a:r>
            <a:r>
              <a:rPr lang="en-US" sz="2400" kern="0">
                <a:solidFill>
                  <a:srgbClr val="138A7E"/>
                </a:solidFill>
                <a:latin typeface="Arial"/>
                <a:ea typeface="Arial"/>
                <a:cs typeface="Arial"/>
                <a:sym typeface="Arial"/>
                <a:rtl val="0"/>
              </a:rPr>
              <a:t>FOR A NEW ERA</a:t>
            </a:r>
          </a:p>
        </p:txBody>
      </p:sp>
      <p:pic>
        <p:nvPicPr>
          <p:cNvPr id="124" name="Shape 124"/>
          <p:cNvPicPr preferRelativeResize="0"/>
          <p:nvPr/>
        </p:nvPicPr>
        <p:blipFill rotWithShape="1">
          <a:blip r:embed="rId2">
            <a:alphaModFix/>
          </a:blip>
          <a:srcRect r="5547"/>
          <a:stretch/>
        </p:blipFill>
        <p:spPr>
          <a:xfrm>
            <a:off x="1973263" y="2211917"/>
            <a:ext cx="5189536" cy="1680632"/>
          </a:xfrm>
          <a:prstGeom prst="rect">
            <a:avLst/>
          </a:prstGeom>
          <a:noFill/>
          <a:ln>
            <a:noFill/>
          </a:ln>
        </p:spPr>
      </p:pic>
    </p:spTree>
    <p:extLst>
      <p:ext uri="{BB962C8B-B14F-4D97-AF65-F5344CB8AC3E}">
        <p14:creationId xmlns:p14="http://schemas.microsoft.com/office/powerpoint/2010/main" val="257697964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29123343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43" y="433916"/>
            <a:ext cx="8410499" cy="614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43" y="1432984"/>
            <a:ext cx="8410499" cy="4510797"/>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5467550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9803219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20" name="Shape 20"/>
          <p:cNvSpPr txBox="1"/>
          <p:nvPr/>
        </p:nvSpPr>
        <p:spPr>
          <a:xfrm>
            <a:off x="366712" y="6691277"/>
            <a:ext cx="2274886" cy="123111"/>
          </a:xfrm>
          <a:prstGeom prst="rect">
            <a:avLst/>
          </a:prstGeom>
          <a:noFill/>
          <a:ln>
            <a:noFill/>
          </a:ln>
        </p:spPr>
        <p:txBody>
          <a:bodyPr lIns="0" tIns="0" rIns="0" bIns="0" anchor="t" anchorCtr="0">
            <a:noAutofit/>
          </a:bodyPr>
          <a:lstStyle/>
          <a:p>
            <a:pPr defTabSz="914400">
              <a:buSzPct val="25000"/>
            </a:pPr>
            <a:r>
              <a:rPr lang="en-US" sz="600" kern="0" dirty="0">
                <a:solidFill>
                  <a:srgbClr val="7F7F7F"/>
                </a:solidFill>
                <a:latin typeface="Arial"/>
                <a:ea typeface="Arial"/>
                <a:cs typeface="Arial"/>
                <a:sym typeface="Arial"/>
                <a:rtl val="0"/>
              </a:rPr>
              <a:t>© Copyright </a:t>
            </a:r>
            <a:r>
              <a:rPr lang="en-US" sz="600" kern="0" dirty="0" smtClean="0">
                <a:solidFill>
                  <a:srgbClr val="7F7F7F"/>
                </a:solidFill>
                <a:latin typeface="Arial"/>
                <a:ea typeface="Arial"/>
                <a:cs typeface="Arial"/>
                <a:sym typeface="Arial"/>
                <a:rtl val="0"/>
              </a:rPr>
              <a:t>2016 </a:t>
            </a:r>
            <a:r>
              <a:rPr lang="en-US" sz="600" kern="0" dirty="0">
                <a:solidFill>
                  <a:srgbClr val="7F7F7F"/>
                </a:solidFill>
                <a:latin typeface="Arial"/>
                <a:ea typeface="Arial"/>
                <a:cs typeface="Arial"/>
                <a:sym typeface="Arial"/>
                <a:rtl val="0"/>
              </a:rPr>
              <a:t>Pivotal. All rights reserved.</a:t>
            </a:r>
          </a:p>
        </p:txBody>
      </p:sp>
      <p:pic>
        <p:nvPicPr>
          <p:cNvPr id="21" name="Shape 21"/>
          <p:cNvPicPr preferRelativeResize="0"/>
          <p:nvPr/>
        </p:nvPicPr>
        <p:blipFill rotWithShape="1">
          <a:blip r:embed="rId2">
            <a:alphaModFix/>
          </a:blip>
          <a:srcRect/>
          <a:stretch/>
        </p:blipFill>
        <p:spPr>
          <a:xfrm>
            <a:off x="7941751" y="6285288"/>
            <a:ext cx="957261" cy="292605"/>
          </a:xfrm>
          <a:prstGeom prst="rect">
            <a:avLst/>
          </a:prstGeom>
          <a:noFill/>
          <a:ln>
            <a:noFill/>
          </a:ln>
        </p:spPr>
      </p:pic>
      <p:cxnSp>
        <p:nvCxnSpPr>
          <p:cNvPr id="22" name="Shape 22"/>
          <p:cNvCxnSpPr/>
          <p:nvPr/>
        </p:nvCxnSpPr>
        <p:spPr>
          <a:xfrm>
            <a:off x="0" y="11812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4491462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37319"/>
            <a:ext cx="9259047" cy="6960341"/>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34" name="Shape 34"/>
          <p:cNvPicPr preferRelativeResize="0"/>
          <p:nvPr/>
        </p:nvPicPr>
        <p:blipFill rotWithShape="1">
          <a:blip r:embed="rId2">
            <a:alphaModFix/>
          </a:blip>
          <a:srcRect/>
          <a:stretch/>
        </p:blipFill>
        <p:spPr>
          <a:xfrm>
            <a:off x="7401984" y="488216"/>
            <a:ext cx="1364190" cy="412385"/>
          </a:xfrm>
          <a:prstGeom prst="rect">
            <a:avLst/>
          </a:prstGeom>
          <a:noFill/>
          <a:ln>
            <a:noFill/>
          </a:ln>
        </p:spPr>
      </p:pic>
      <p:sp>
        <p:nvSpPr>
          <p:cNvPr id="35" name="Shape 35"/>
          <p:cNvSpPr txBox="1">
            <a:spLocks noGrp="1"/>
          </p:cNvSpPr>
          <p:nvPr>
            <p:ph type="ctrTitle"/>
          </p:nvPr>
        </p:nvSpPr>
        <p:spPr>
          <a:xfrm>
            <a:off x="1134039"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39" y="2115020"/>
            <a:ext cx="6110923" cy="419829"/>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2109606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37319"/>
            <a:ext cx="9259047" cy="6960341"/>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pic>
        <p:nvPicPr>
          <p:cNvPr id="40" name="Shape 40"/>
          <p:cNvPicPr preferRelativeResize="0"/>
          <p:nvPr/>
        </p:nvPicPr>
        <p:blipFill rotWithShape="1">
          <a:blip r:embed="rId2">
            <a:alphaModFix/>
          </a:blip>
          <a:srcRect/>
          <a:stretch/>
        </p:blipFill>
        <p:spPr>
          <a:xfrm>
            <a:off x="7401984" y="488216"/>
            <a:ext cx="1364190" cy="412385"/>
          </a:xfrm>
          <a:prstGeom prst="rect">
            <a:avLst/>
          </a:prstGeom>
          <a:noFill/>
          <a:ln>
            <a:noFill/>
          </a:ln>
        </p:spPr>
      </p:pic>
      <p:sp>
        <p:nvSpPr>
          <p:cNvPr id="41" name="Shape 41"/>
          <p:cNvSpPr txBox="1">
            <a:spLocks noGrp="1"/>
          </p:cNvSpPr>
          <p:nvPr>
            <p:ph type="ctrTitle"/>
          </p:nvPr>
        </p:nvSpPr>
        <p:spPr>
          <a:xfrm>
            <a:off x="1134039" y="2673405"/>
            <a:ext cx="6530787" cy="1530219"/>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39" y="2115020"/>
            <a:ext cx="6110923" cy="419829"/>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4421097"/>
            <a:ext cx="7881472" cy="460171"/>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0970609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12" y="13"/>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FFFFF"/>
              </a:solidFill>
              <a:latin typeface="Source Sans Pro"/>
              <a:ea typeface="Source Sans Pro"/>
              <a:cs typeface="Source Sans Pro"/>
              <a:sym typeface="Source Sans Pro"/>
              <a:rtl val="0"/>
            </a:endParaRPr>
          </a:p>
        </p:txBody>
      </p:sp>
      <p:sp>
        <p:nvSpPr>
          <p:cNvPr id="52" name="Shape 52"/>
          <p:cNvSpPr>
            <a:spLocks noGrp="1"/>
          </p:cNvSpPr>
          <p:nvPr>
            <p:ph type="pic" idx="2"/>
          </p:nvPr>
        </p:nvSpPr>
        <p:spPr>
          <a:xfrm>
            <a:off x="0" y="13"/>
            <a:ext cx="9144000" cy="68579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1331415"/>
            <a:ext cx="5828552" cy="642260"/>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315160002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12" y="13"/>
            <a:ext cx="10167471" cy="68579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0A1215"/>
              </a:solidFill>
              <a:latin typeface="Source Sans Pro"/>
              <a:ea typeface="Source Sans Pro"/>
              <a:cs typeface="Source Sans Pro"/>
              <a:sym typeface="Source Sans Pro"/>
              <a:rtl val="0"/>
            </a:endParaRPr>
          </a:p>
        </p:txBody>
      </p:sp>
      <p:sp>
        <p:nvSpPr>
          <p:cNvPr id="57" name="Shape 57"/>
          <p:cNvSpPr>
            <a:spLocks noGrp="1"/>
          </p:cNvSpPr>
          <p:nvPr>
            <p:ph type="pic" idx="2"/>
          </p:nvPr>
        </p:nvSpPr>
        <p:spPr>
          <a:xfrm>
            <a:off x="0" y="2342445"/>
            <a:ext cx="9144000" cy="4515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13" y="543939"/>
            <a:ext cx="6947615" cy="780684"/>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1331415"/>
            <a:ext cx="5828552" cy="642260"/>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245457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A6285D-9D0A-AB49-8463-B1720FED1232}" type="datetimeFigureOut">
              <a:rPr lang="en-US" smtClean="0"/>
              <a:t>8/22/16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2548567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203" y="117219"/>
            <a:ext cx="6662271" cy="114300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86844612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2" y="1600201"/>
            <a:ext cx="4038599" cy="4525963"/>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30278220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1" y="1600201"/>
            <a:ext cx="4038599" cy="4525963"/>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5109805"/>
            <a:ext cx="4070350" cy="88688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600203"/>
            <a:ext cx="4070350" cy="324074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33660791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19" y="1535125"/>
            <a:ext cx="4040187"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19" y="2688776"/>
            <a:ext cx="4040187"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535125"/>
            <a:ext cx="4041774" cy="10047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688776"/>
            <a:ext cx="4041774" cy="3437389"/>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1270140"/>
            <a:ext cx="9144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4384783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69331"/>
            <a:ext cx="9226176"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95" name="Shape 95"/>
          <p:cNvSpPr txBox="1">
            <a:spLocks noGrp="1"/>
          </p:cNvSpPr>
          <p:nvPr>
            <p:ph type="title"/>
          </p:nvPr>
        </p:nvSpPr>
        <p:spPr>
          <a:xfrm>
            <a:off x="239056" y="620223"/>
            <a:ext cx="8516470" cy="502388"/>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474197"/>
            <a:ext cx="9226176" cy="5383803"/>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209843"/>
            <a:ext cx="8516470" cy="305620"/>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7629840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36" y="-169331"/>
            <a:ext cx="4736351" cy="7047253"/>
          </a:xfrm>
          <a:prstGeom prst="rect">
            <a:avLst/>
          </a:prstGeom>
          <a:solidFill>
            <a:schemeClr val="lt1"/>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5" name="Shape 115"/>
          <p:cNvSpPr/>
          <p:nvPr/>
        </p:nvSpPr>
        <p:spPr>
          <a:xfrm>
            <a:off x="-67233" y="-169331"/>
            <a:ext cx="4736351" cy="7047253"/>
          </a:xfrm>
          <a:prstGeom prst="rect">
            <a:avLst/>
          </a:prstGeom>
          <a:solidFill>
            <a:srgbClr val="97ACB5"/>
          </a:solidFill>
          <a:ln>
            <a:noFill/>
          </a:ln>
        </p:spPr>
        <p:txBody>
          <a:bodyPr lIns="91425" tIns="45700" rIns="91425" bIns="45700" anchor="ctr" anchorCtr="0">
            <a:noAutofit/>
          </a:bodyPr>
          <a:lstStyle/>
          <a:p>
            <a:pPr algn="ctr" defTabSz="914400"/>
            <a:endParaRPr kern="0">
              <a:solidFill>
                <a:srgbClr val="8198A4"/>
              </a:solidFill>
              <a:latin typeface="Source Sans Pro"/>
              <a:ea typeface="Source Sans Pro"/>
              <a:cs typeface="Source Sans Pro"/>
              <a:sym typeface="Source Sans Pro"/>
              <a:rtl val="0"/>
            </a:endParaRPr>
          </a:p>
        </p:txBody>
      </p:sp>
      <p:sp>
        <p:nvSpPr>
          <p:cNvPr id="116" name="Shape 116"/>
          <p:cNvSpPr txBox="1">
            <a:spLocks noGrp="1"/>
          </p:cNvSpPr>
          <p:nvPr>
            <p:ph type="title"/>
          </p:nvPr>
        </p:nvSpPr>
        <p:spPr>
          <a:xfrm>
            <a:off x="239057" y="644913"/>
            <a:ext cx="4430060" cy="552627"/>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13"/>
            <a:ext cx="4474880" cy="68579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69" y="299495"/>
            <a:ext cx="4430061" cy="305620"/>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634289"/>
            <a:ext cx="4430060" cy="12192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4951703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87393"/>
            <a:ext cx="9447160" cy="7046449"/>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defTabSz="914400"/>
            <a:endParaRPr kern="0">
              <a:solidFill>
                <a:srgbClr val="F5F5F5"/>
              </a:solidFill>
              <a:latin typeface="Source Sans Pro"/>
              <a:ea typeface="Source Sans Pro"/>
              <a:cs typeface="Source Sans Pro"/>
              <a:sym typeface="Source Sans Pro"/>
              <a:rtl val="0"/>
            </a:endParaRPr>
          </a:p>
        </p:txBody>
      </p:sp>
      <p:sp>
        <p:nvSpPr>
          <p:cNvPr id="123" name="Shape 123"/>
          <p:cNvSpPr txBox="1"/>
          <p:nvPr/>
        </p:nvSpPr>
        <p:spPr>
          <a:xfrm>
            <a:off x="1701800" y="4125387"/>
            <a:ext cx="5689600" cy="615948"/>
          </a:xfrm>
          <a:prstGeom prst="rect">
            <a:avLst/>
          </a:prstGeom>
          <a:noFill/>
          <a:ln>
            <a:noFill/>
          </a:ln>
        </p:spPr>
        <p:txBody>
          <a:bodyPr lIns="91425" tIns="45700" rIns="91425" bIns="45700" anchor="t" anchorCtr="0">
            <a:noAutofit/>
          </a:bodyPr>
          <a:lstStyle/>
          <a:p>
            <a:pPr algn="ctr" defTabSz="914400">
              <a:buSzPct val="25000"/>
            </a:pPr>
            <a:r>
              <a:rPr lang="en-US" sz="2400" kern="0">
                <a:solidFill>
                  <a:srgbClr val="E8E8E8"/>
                </a:solidFill>
                <a:latin typeface="Arial"/>
                <a:ea typeface="Arial"/>
                <a:cs typeface="Arial"/>
                <a:sym typeface="Arial"/>
                <a:rtl val="0"/>
              </a:rPr>
              <a:t>A NEW PLATFORM </a:t>
            </a:r>
            <a:r>
              <a:rPr lang="en-US" sz="2400" kern="0">
                <a:solidFill>
                  <a:srgbClr val="138A7E"/>
                </a:solidFill>
                <a:latin typeface="Arial"/>
                <a:ea typeface="Arial"/>
                <a:cs typeface="Arial"/>
                <a:sym typeface="Arial"/>
                <a:rtl val="0"/>
              </a:rPr>
              <a:t>FOR A NEW ERA</a:t>
            </a:r>
          </a:p>
        </p:txBody>
      </p:sp>
      <p:pic>
        <p:nvPicPr>
          <p:cNvPr id="124" name="Shape 124"/>
          <p:cNvPicPr preferRelativeResize="0"/>
          <p:nvPr/>
        </p:nvPicPr>
        <p:blipFill rotWithShape="1">
          <a:blip r:embed="rId2">
            <a:alphaModFix/>
          </a:blip>
          <a:srcRect r="5547"/>
          <a:stretch/>
        </p:blipFill>
        <p:spPr>
          <a:xfrm>
            <a:off x="1973263" y="2211917"/>
            <a:ext cx="5189536" cy="1680632"/>
          </a:xfrm>
          <a:prstGeom prst="rect">
            <a:avLst/>
          </a:prstGeom>
          <a:noFill/>
          <a:ln>
            <a:noFill/>
          </a:ln>
        </p:spPr>
      </p:pic>
    </p:spTree>
    <p:extLst>
      <p:ext uri="{BB962C8B-B14F-4D97-AF65-F5344CB8AC3E}">
        <p14:creationId xmlns:p14="http://schemas.microsoft.com/office/powerpoint/2010/main" val="197280262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extLst>
      <p:ext uri="{BB962C8B-B14F-4D97-AF65-F5344CB8AC3E}">
        <p14:creationId xmlns:p14="http://schemas.microsoft.com/office/powerpoint/2010/main" val="7043241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6172200"/>
            <a:ext cx="9144000" cy="514349"/>
          </a:xfrm>
          <a:prstGeom prst="rect">
            <a:avLst/>
          </a:prstGeom>
          <a:solidFill>
            <a:srgbClr val="00786E"/>
          </a:solidFill>
          <a:ln>
            <a:noFill/>
          </a:ln>
        </p:spPr>
        <p:txBody>
          <a:bodyPr lIns="91425" tIns="45700" rIns="91425" bIns="45700" anchor="ctr" anchorCtr="0">
            <a:noAutofit/>
          </a:bodyPr>
          <a:lstStyle/>
          <a:p>
            <a:pPr defTabSz="914400"/>
            <a:endParaRPr kern="0">
              <a:solidFill>
                <a:srgbClr val="FFFFFF"/>
              </a:solidFill>
              <a:latin typeface="Source Sans Pro"/>
              <a:ea typeface="Source Sans Pro"/>
              <a:cs typeface="Source Sans Pro"/>
              <a:sym typeface="Source Sans Pro"/>
              <a:rtl val="0"/>
            </a:endParaRPr>
          </a:p>
        </p:txBody>
      </p:sp>
      <p:sp>
        <p:nvSpPr>
          <p:cNvPr id="128" name="Shape 128"/>
          <p:cNvSpPr txBox="1"/>
          <p:nvPr/>
        </p:nvSpPr>
        <p:spPr>
          <a:xfrm>
            <a:off x="366712" y="6691277"/>
            <a:ext cx="2274886" cy="123111"/>
          </a:xfrm>
          <a:prstGeom prst="rect">
            <a:avLst/>
          </a:prstGeom>
          <a:noFill/>
          <a:ln>
            <a:noFill/>
          </a:ln>
        </p:spPr>
        <p:txBody>
          <a:bodyPr lIns="0" tIns="0" rIns="0" bIns="0" anchor="t" anchorCtr="0">
            <a:noAutofit/>
          </a:bodyPr>
          <a:lstStyle/>
          <a:p>
            <a:pPr defTabSz="914400">
              <a:buSzPct val="25000"/>
            </a:pPr>
            <a:r>
              <a:rPr lang="en-US" sz="600" kern="0">
                <a:solidFill>
                  <a:srgbClr val="7F7F7F"/>
                </a:solidFill>
                <a:latin typeface="Arial"/>
                <a:ea typeface="Arial"/>
                <a:cs typeface="Arial"/>
                <a:sym typeface="Arial"/>
                <a:rtl val="0"/>
              </a:rPr>
              <a:t>© Copyright 2015 Pivotal. All rights reserved.</a:t>
            </a:r>
          </a:p>
        </p:txBody>
      </p:sp>
      <p:pic>
        <p:nvPicPr>
          <p:cNvPr id="129" name="Shape 129"/>
          <p:cNvPicPr preferRelativeResize="0"/>
          <p:nvPr/>
        </p:nvPicPr>
        <p:blipFill rotWithShape="1">
          <a:blip r:embed="rId2">
            <a:alphaModFix/>
          </a:blip>
          <a:srcRect/>
          <a:stretch/>
        </p:blipFill>
        <p:spPr>
          <a:xfrm>
            <a:off x="7941751" y="6285288"/>
            <a:ext cx="957261" cy="292605"/>
          </a:xfrm>
          <a:prstGeom prst="rect">
            <a:avLst/>
          </a:prstGeom>
          <a:noFill/>
          <a:ln>
            <a:noFill/>
          </a:ln>
        </p:spPr>
      </p:pic>
      <p:sp>
        <p:nvSpPr>
          <p:cNvPr id="130" name="Shape 130"/>
          <p:cNvSpPr txBox="1">
            <a:spLocks noGrp="1"/>
          </p:cNvSpPr>
          <p:nvPr>
            <p:ph type="title"/>
          </p:nvPr>
        </p:nvSpPr>
        <p:spPr>
          <a:xfrm>
            <a:off x="457199" y="426719"/>
            <a:ext cx="8229600" cy="484744"/>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477432"/>
            <a:ext cx="8229600" cy="4110565"/>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21159285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31" y="433916"/>
            <a:ext cx="8410499" cy="6140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31" y="1432984"/>
            <a:ext cx="8410499" cy="4510797"/>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994458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A6285D-9D0A-AB49-8463-B1720FED1232}" type="datetimeFigureOut">
              <a:rPr lang="en-US" smtClean="0"/>
              <a:t>8/22/16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36850800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37320"/>
            <a:ext cx="9259047" cy="69603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3" name="Title 1"/>
          <p:cNvSpPr>
            <a:spLocks noGrp="1"/>
          </p:cNvSpPr>
          <p:nvPr>
            <p:ph type="ctrTitle" hasCustomPrompt="1"/>
          </p:nvPr>
        </p:nvSpPr>
        <p:spPr>
          <a:xfrm>
            <a:off x="1134021" y="2673405"/>
            <a:ext cx="6530788" cy="1530219"/>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34" y="2115020"/>
            <a:ext cx="6110923" cy="419829"/>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4421099"/>
            <a:ext cx="7881472" cy="460172"/>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494268281"/>
      </p:ext>
    </p:extLst>
  </p:cSld>
  <p:clrMapOvr>
    <a:masterClrMapping/>
  </p:clrMapOvr>
  <p:timing>
    <p:tnLst>
      <p:par>
        <p:cTn xmlns:p14="http://schemas.microsoft.com/office/powerpoint/2010/mai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37320"/>
            <a:ext cx="9259047" cy="6960341"/>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3" name="Title 1"/>
          <p:cNvSpPr>
            <a:spLocks noGrp="1"/>
          </p:cNvSpPr>
          <p:nvPr>
            <p:ph type="ctrTitle" hasCustomPrompt="1"/>
          </p:nvPr>
        </p:nvSpPr>
        <p:spPr>
          <a:xfrm>
            <a:off x="1134021" y="2673405"/>
            <a:ext cx="6530788" cy="1530219"/>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34" y="2115020"/>
            <a:ext cx="6110923" cy="419829"/>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4421099"/>
            <a:ext cx="7881472" cy="460172"/>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134565992"/>
      </p:ext>
    </p:extLst>
  </p:cSld>
  <p:clrMapOvr>
    <a:masterClrMapping/>
  </p:clrMapOvr>
  <p:timing>
    <p:tnLst>
      <p:par>
        <p:cTn xmlns:p14="http://schemas.microsoft.com/office/powerpoint/2010/mai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1" y="0"/>
            <a:ext cx="9280544"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3" name="Title 2"/>
          <p:cNvSpPr>
            <a:spLocks noGrp="1"/>
          </p:cNvSpPr>
          <p:nvPr>
            <p:ph type="title"/>
          </p:nvPr>
        </p:nvSpPr>
        <p:spPr>
          <a:xfrm>
            <a:off x="1195325" y="2555113"/>
            <a:ext cx="6947616" cy="709713"/>
          </a:xfrm>
        </p:spPr>
        <p:txBody>
          <a:bodyPr/>
          <a:lstStyle>
            <a:lvl1pPr>
              <a:defRPr sz="3600">
                <a:solidFill>
                  <a:schemeClr val="accent1"/>
                </a:solidFill>
              </a:defRPr>
            </a:lvl1pPr>
          </a:lstStyle>
          <a:p>
            <a:r>
              <a:rPr lang="en-US" dirty="0"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97" y="488212"/>
            <a:ext cx="1364191" cy="412385"/>
          </a:xfrm>
          <a:prstGeom prst="rect">
            <a:avLst/>
          </a:prstGeom>
        </p:spPr>
      </p:pic>
      <p:sp>
        <p:nvSpPr>
          <p:cNvPr id="12" name="Text Placeholder 11"/>
          <p:cNvSpPr>
            <a:spLocks noGrp="1"/>
          </p:cNvSpPr>
          <p:nvPr>
            <p:ph type="body" sz="quarter" idx="10"/>
          </p:nvPr>
        </p:nvSpPr>
        <p:spPr>
          <a:xfrm>
            <a:off x="1195338" y="3336298"/>
            <a:ext cx="5828553" cy="583873"/>
          </a:xfrm>
        </p:spPr>
        <p:txBody>
          <a:bodyPr>
            <a:normAutofit/>
          </a:bodyPr>
          <a:lstStyle>
            <a:lvl1pPr marL="0" indent="0">
              <a:buNone/>
              <a:defRPr sz="2400">
                <a:solidFill>
                  <a:schemeClr val="bg1"/>
                </a:solidFill>
              </a:defRPr>
            </a:lvl1pPr>
          </a:lstStyle>
          <a:p>
            <a:pPr lvl="0"/>
            <a:r>
              <a:rPr lang="en-US" dirty="0" smtClean="0"/>
              <a:t>Click to edit Master text styles</a:t>
            </a:r>
          </a:p>
        </p:txBody>
      </p:sp>
      <p:sp>
        <p:nvSpPr>
          <p:cNvPr id="14" name="Text Placeholder 13"/>
          <p:cNvSpPr>
            <a:spLocks noGrp="1"/>
          </p:cNvSpPr>
          <p:nvPr>
            <p:ph type="body" sz="quarter" idx="11" hasCustomPrompt="1"/>
          </p:nvPr>
        </p:nvSpPr>
        <p:spPr>
          <a:xfrm>
            <a:off x="1195325" y="5923076"/>
            <a:ext cx="7881472" cy="506189"/>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0120377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1" y="0"/>
            <a:ext cx="9144000"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4" name="Picture Placeholder 3"/>
          <p:cNvSpPr>
            <a:spLocks noGrp="1"/>
          </p:cNvSpPr>
          <p:nvPr>
            <p:ph type="pic" sz="quarter" idx="12"/>
          </p:nvPr>
        </p:nvSpPr>
        <p:spPr>
          <a:xfrm>
            <a:off x="0" y="0"/>
            <a:ext cx="9144000" cy="6858000"/>
          </a:xfrm>
        </p:spPr>
        <p:txBody>
          <a:bodyPr/>
          <a:lstStyle/>
          <a:p>
            <a:endParaRPr lang="en-US" dirty="0"/>
          </a:p>
        </p:txBody>
      </p:sp>
      <p:sp>
        <p:nvSpPr>
          <p:cNvPr id="3" name="Title 2"/>
          <p:cNvSpPr>
            <a:spLocks noGrp="1"/>
          </p:cNvSpPr>
          <p:nvPr>
            <p:ph type="title"/>
          </p:nvPr>
        </p:nvSpPr>
        <p:spPr>
          <a:xfrm>
            <a:off x="1117709" y="543940"/>
            <a:ext cx="6947616" cy="780685"/>
          </a:xfrm>
        </p:spPr>
        <p:txBody>
          <a:bodyPr/>
          <a:lstStyle>
            <a:lvl1pP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117722" y="1331416"/>
            <a:ext cx="5828553" cy="642261"/>
          </a:xfrm>
        </p:spPr>
        <p:txBody>
          <a:bodyPr>
            <a:normAutofit/>
          </a:bodyPr>
          <a:lstStyle>
            <a:lvl1pPr marL="0" indent="0">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3229014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1" y="0"/>
            <a:ext cx="9144000" cy="68580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A1215"/>
              </a:solidFill>
              <a:latin typeface="News Gothic MT"/>
            </a:endParaRPr>
          </a:p>
        </p:txBody>
      </p:sp>
      <p:sp>
        <p:nvSpPr>
          <p:cNvPr id="4" name="Picture Placeholder 3"/>
          <p:cNvSpPr>
            <a:spLocks noGrp="1"/>
          </p:cNvSpPr>
          <p:nvPr>
            <p:ph type="pic" sz="quarter" idx="12"/>
          </p:nvPr>
        </p:nvSpPr>
        <p:spPr>
          <a:xfrm>
            <a:off x="0" y="2342447"/>
            <a:ext cx="9144000" cy="4515556"/>
          </a:xfrm>
        </p:spPr>
        <p:txBody>
          <a:bodyPr/>
          <a:lstStyle/>
          <a:p>
            <a:endParaRPr lang="en-US" dirty="0"/>
          </a:p>
        </p:txBody>
      </p:sp>
      <p:sp>
        <p:nvSpPr>
          <p:cNvPr id="3" name="Title 2"/>
          <p:cNvSpPr>
            <a:spLocks noGrp="1"/>
          </p:cNvSpPr>
          <p:nvPr>
            <p:ph type="title"/>
          </p:nvPr>
        </p:nvSpPr>
        <p:spPr>
          <a:xfrm>
            <a:off x="1117709" y="543940"/>
            <a:ext cx="6947616" cy="780685"/>
          </a:xfrm>
        </p:spPr>
        <p:txBody>
          <a:bodyPr/>
          <a:lstStyle>
            <a:lvl1pPr algn="ctr">
              <a:defRPr sz="3600">
                <a:solidFill>
                  <a:schemeClr val="bg1"/>
                </a:solidFill>
              </a:defRPr>
            </a:lvl1pPr>
          </a:lstStyle>
          <a:p>
            <a:r>
              <a:rPr lang="en-US" dirty="0" smtClean="0"/>
              <a:t>Click to edit Master title style</a:t>
            </a:r>
            <a:endParaRPr lang="en-US" dirty="0"/>
          </a:p>
        </p:txBody>
      </p:sp>
      <p:sp>
        <p:nvSpPr>
          <p:cNvPr id="12" name="Text Placeholder 11"/>
          <p:cNvSpPr>
            <a:spLocks noGrp="1"/>
          </p:cNvSpPr>
          <p:nvPr>
            <p:ph type="body" sz="quarter" idx="10"/>
          </p:nvPr>
        </p:nvSpPr>
        <p:spPr>
          <a:xfrm>
            <a:off x="1677244" y="1331416"/>
            <a:ext cx="5828553" cy="642261"/>
          </a:xfrm>
        </p:spPr>
        <p:txBody>
          <a:bodyPr>
            <a:normAutofit/>
          </a:bodyPr>
          <a:lstStyle>
            <a:lvl1pPr marL="0" indent="0" algn="ctr">
              <a:buNone/>
              <a:defRPr sz="2400">
                <a:solidFill>
                  <a:schemeClr val="bg1"/>
                </a:solidFill>
              </a:defRPr>
            </a:lvl1pPr>
          </a:lstStyle>
          <a:p>
            <a:pPr lvl="0"/>
            <a:r>
              <a:rPr lang="en-US" dirty="0" smtClean="0"/>
              <a:t>Click to edit Master text styles</a:t>
            </a:r>
          </a:p>
        </p:txBody>
      </p:sp>
    </p:spTree>
    <p:extLst>
      <p:ext uri="{BB962C8B-B14F-4D97-AF65-F5344CB8AC3E}">
        <p14:creationId xmlns:p14="http://schemas.microsoft.com/office/powerpoint/2010/main" val="26000413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4416784"/>
      </p:ext>
    </p:extLst>
  </p:cSld>
  <p:clrMapOvr>
    <a:masterClrMapping/>
  </p:clrMapOvr>
  <p:timing>
    <p:tnLst>
      <p:par>
        <p:cTn xmlns:p14="http://schemas.microsoft.com/office/powerpoint/2010/mai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3" y="117219"/>
            <a:ext cx="6662271"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2025841"/>
            <a:ext cx="8229600" cy="4100323"/>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4" name="Straight Connector 3"/>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84744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1"/>
            <a:ext cx="4038600" cy="4525963"/>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5" name="Straight Connector 4"/>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522668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69725"/>
            <a:ext cx="9218706" cy="6947648"/>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prstClr val="white"/>
              </a:solidFill>
              <a:latin typeface="News Gothic MT"/>
            </a:endParaRPr>
          </a:p>
        </p:txBody>
      </p:sp>
      <p:sp>
        <p:nvSpPr>
          <p:cNvPr id="8" name="Rectangle 7"/>
          <p:cNvSpPr/>
          <p:nvPr userDrawn="1"/>
        </p:nvSpPr>
        <p:spPr>
          <a:xfrm>
            <a:off x="4495811" y="1265029"/>
            <a:ext cx="4722907" cy="5677647"/>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231588" y="424537"/>
            <a:ext cx="8538884" cy="484744"/>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590249"/>
            <a:ext cx="3957918" cy="4525963"/>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p:txBody>
      </p:sp>
      <p:sp>
        <p:nvSpPr>
          <p:cNvPr id="10" name="Picture Placeholder 9"/>
          <p:cNvSpPr>
            <a:spLocks noGrp="1"/>
          </p:cNvSpPr>
          <p:nvPr>
            <p:ph type="pic" sz="quarter" idx="10"/>
          </p:nvPr>
        </p:nvSpPr>
        <p:spPr>
          <a:xfrm>
            <a:off x="0" y="1275729"/>
            <a:ext cx="4495800" cy="5666939"/>
          </a:xfrm>
        </p:spPr>
        <p:txBody>
          <a:bodyPr/>
          <a:lstStyle/>
          <a:p>
            <a:endParaRPr lang="en-US" dirty="0"/>
          </a:p>
        </p:txBody>
      </p:sp>
    </p:spTree>
    <p:extLst>
      <p:ext uri="{BB962C8B-B14F-4D97-AF65-F5344CB8AC3E}">
        <p14:creationId xmlns:p14="http://schemas.microsoft.com/office/powerpoint/2010/main" val="1201294380"/>
      </p:ext>
    </p:extLst>
  </p:cSld>
  <p:clrMapOvr>
    <a:masterClrMapping/>
  </p:clrMapOvr>
  <p:timing>
    <p:tnLst>
      <p:par>
        <p:cTn xmlns:p14="http://schemas.microsoft.com/office/powerpoint/2010/mai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dirty="0" smtClean="0"/>
              <a:t>Click to edit Master text styles</a:t>
            </a:r>
          </a:p>
          <a:p>
            <a:pPr lvl="0"/>
            <a:endParaRPr lang="en-US" dirty="0" smtClean="0"/>
          </a:p>
        </p:txBody>
      </p:sp>
      <p:sp>
        <p:nvSpPr>
          <p:cNvPr id="6" name="Text Placeholder 5"/>
          <p:cNvSpPr>
            <a:spLocks noGrp="1"/>
          </p:cNvSpPr>
          <p:nvPr>
            <p:ph type="body" sz="quarter" idx="10"/>
          </p:nvPr>
        </p:nvSpPr>
        <p:spPr>
          <a:xfrm>
            <a:off x="4662394" y="5109793"/>
            <a:ext cx="4070350" cy="886883"/>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smtClean="0"/>
              <a:t>Click to edit Master text style</a:t>
            </a:r>
          </a:p>
        </p:txBody>
      </p:sp>
      <p:sp>
        <p:nvSpPr>
          <p:cNvPr id="8" name="Picture Placeholder 7"/>
          <p:cNvSpPr>
            <a:spLocks noGrp="1"/>
          </p:cNvSpPr>
          <p:nvPr>
            <p:ph type="pic" sz="quarter" idx="11"/>
          </p:nvPr>
        </p:nvSpPr>
        <p:spPr>
          <a:xfrm>
            <a:off x="4662488" y="1600200"/>
            <a:ext cx="4070350" cy="3240741"/>
          </a:xfrm>
        </p:spPr>
        <p:txBody>
          <a:bodyPr/>
          <a:lstStyle/>
          <a:p>
            <a:endParaRPr lang="en-US"/>
          </a:p>
        </p:txBody>
      </p:sp>
      <p:cxnSp>
        <p:nvCxnSpPr>
          <p:cNvPr id="7" name="Straight Connector 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474161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10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A6285D-9D0A-AB49-8463-B1720FED1232}" type="datetimeFigureOut">
              <a:rPr lang="en-US" smtClean="0"/>
              <a:t>8/22/16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303164456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1004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688776"/>
            <a:ext cx="4040188" cy="3437389"/>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3" y="1535113"/>
            <a:ext cx="4041775" cy="10048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688776"/>
            <a:ext cx="4041775" cy="3437389"/>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7" name="Straight Connector 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5090551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68580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hasCustomPrompt="1"/>
          </p:nvPr>
        </p:nvSpPr>
        <p:spPr>
          <a:xfrm>
            <a:off x="0" y="498382"/>
            <a:ext cx="9144000" cy="400615"/>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2360708"/>
            <a:ext cx="7059706" cy="1836645"/>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9357624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69332"/>
            <a:ext cx="9226176" cy="7047255"/>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p:nvPr>
        </p:nvSpPr>
        <p:spPr>
          <a:xfrm>
            <a:off x="239069" y="620224"/>
            <a:ext cx="8516471" cy="502389"/>
          </a:xfrm>
        </p:spPr>
        <p:txBody>
          <a:bodyPr anchor="b"/>
          <a:lstStyle>
            <a:lvl1pPr algn="l">
              <a:defRPr sz="2800" b="0">
                <a:solidFill>
                  <a:srgbClr val="FFFFFF"/>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82176" y="1474199"/>
            <a:ext cx="9226176" cy="53838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69" y="209843"/>
            <a:ext cx="8516471" cy="305620"/>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55754721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4" name="Rectangle 13"/>
          <p:cNvSpPr/>
          <p:nvPr userDrawn="1"/>
        </p:nvSpPr>
        <p:spPr>
          <a:xfrm>
            <a:off x="2488201"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5" name="Rectangle 14"/>
          <p:cNvSpPr/>
          <p:nvPr userDrawn="1"/>
        </p:nvSpPr>
        <p:spPr>
          <a:xfrm>
            <a:off x="4610343"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16" name="Rectangle 15"/>
          <p:cNvSpPr/>
          <p:nvPr userDrawn="1"/>
        </p:nvSpPr>
        <p:spPr>
          <a:xfrm>
            <a:off x="6732485" y="2429788"/>
            <a:ext cx="2039470" cy="3696105"/>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13" y="1644563"/>
            <a:ext cx="1948329" cy="686292"/>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4" name="Content Placeholder 3"/>
          <p:cNvSpPr>
            <a:spLocks noGrp="1"/>
          </p:cNvSpPr>
          <p:nvPr>
            <p:ph sz="half" idx="2"/>
          </p:nvPr>
        </p:nvSpPr>
        <p:spPr>
          <a:xfrm>
            <a:off x="457213" y="2539356"/>
            <a:ext cx="1948329" cy="3437389"/>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7" name="Text Placeholder 2"/>
          <p:cNvSpPr>
            <a:spLocks noGrp="1"/>
          </p:cNvSpPr>
          <p:nvPr>
            <p:ph type="body" idx="10"/>
          </p:nvPr>
        </p:nvSpPr>
        <p:spPr>
          <a:xfrm>
            <a:off x="2548962"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8" name="Content Placeholder 3"/>
          <p:cNvSpPr>
            <a:spLocks noGrp="1"/>
          </p:cNvSpPr>
          <p:nvPr>
            <p:ph sz="half" idx="11"/>
          </p:nvPr>
        </p:nvSpPr>
        <p:spPr>
          <a:xfrm>
            <a:off x="2548962"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9" name="Text Placeholder 2"/>
          <p:cNvSpPr>
            <a:spLocks noGrp="1"/>
          </p:cNvSpPr>
          <p:nvPr>
            <p:ph type="body" idx="12"/>
          </p:nvPr>
        </p:nvSpPr>
        <p:spPr>
          <a:xfrm>
            <a:off x="4655671"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0" name="Content Placeholder 3"/>
          <p:cNvSpPr>
            <a:spLocks noGrp="1"/>
          </p:cNvSpPr>
          <p:nvPr>
            <p:ph sz="half" idx="13"/>
          </p:nvPr>
        </p:nvSpPr>
        <p:spPr>
          <a:xfrm>
            <a:off x="4655671"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sp>
        <p:nvSpPr>
          <p:cNvPr id="11" name="Text Placeholder 2"/>
          <p:cNvSpPr>
            <a:spLocks noGrp="1"/>
          </p:cNvSpPr>
          <p:nvPr>
            <p:ph type="body" idx="14"/>
          </p:nvPr>
        </p:nvSpPr>
        <p:spPr>
          <a:xfrm>
            <a:off x="6732485" y="1644563"/>
            <a:ext cx="1948329" cy="686292"/>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a:t>
            </a:r>
          </a:p>
        </p:txBody>
      </p:sp>
      <p:sp>
        <p:nvSpPr>
          <p:cNvPr id="12" name="Content Placeholder 3"/>
          <p:cNvSpPr>
            <a:spLocks noGrp="1"/>
          </p:cNvSpPr>
          <p:nvPr>
            <p:ph sz="half" idx="15"/>
          </p:nvPr>
        </p:nvSpPr>
        <p:spPr>
          <a:xfrm>
            <a:off x="6732485" y="2539356"/>
            <a:ext cx="1948329" cy="3437389"/>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dirty="0" smtClean="0"/>
              <a:t>Click to edit Master text styles</a:t>
            </a:r>
          </a:p>
          <a:p>
            <a:pPr lvl="0"/>
            <a:endParaRPr lang="en-US" dirty="0" smtClean="0"/>
          </a:p>
        </p:txBody>
      </p:sp>
      <p:cxnSp>
        <p:nvCxnSpPr>
          <p:cNvPr id="17" name="Straight Connector 16"/>
          <p:cNvCxnSpPr/>
          <p:nvPr userDrawn="1"/>
        </p:nvCxnSpPr>
        <p:spPr>
          <a:xfrm>
            <a:off x="0" y="12701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0463756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69332"/>
            <a:ext cx="4736352" cy="7047255"/>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8" name="Rectangle 7"/>
          <p:cNvSpPr/>
          <p:nvPr userDrawn="1"/>
        </p:nvSpPr>
        <p:spPr>
          <a:xfrm>
            <a:off x="-67233" y="-169332"/>
            <a:ext cx="4736352" cy="7047255"/>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8198A4"/>
              </a:solidFill>
              <a:latin typeface="News Gothic MT"/>
            </a:endParaRPr>
          </a:p>
        </p:txBody>
      </p:sp>
      <p:sp>
        <p:nvSpPr>
          <p:cNvPr id="2" name="Title 1"/>
          <p:cNvSpPr>
            <a:spLocks noGrp="1"/>
          </p:cNvSpPr>
          <p:nvPr>
            <p:ph type="title" hasCustomPrompt="1"/>
          </p:nvPr>
        </p:nvSpPr>
        <p:spPr>
          <a:xfrm>
            <a:off x="239069" y="644911"/>
            <a:ext cx="4430061" cy="552628"/>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26" y="1"/>
            <a:ext cx="4474881"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hasCustomPrompt="1"/>
          </p:nvPr>
        </p:nvSpPr>
        <p:spPr>
          <a:xfrm>
            <a:off x="239057" y="299495"/>
            <a:ext cx="4430062" cy="305620"/>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69" y="1634291"/>
            <a:ext cx="4430061" cy="12192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728887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87398"/>
            <a:ext cx="9447161" cy="7046451"/>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5F5F5"/>
              </a:solidFill>
              <a:latin typeface="News Gothic MT"/>
            </a:endParaRPr>
          </a:p>
        </p:txBody>
      </p:sp>
      <p:sp>
        <p:nvSpPr>
          <p:cNvPr id="4" name="TextBox 3"/>
          <p:cNvSpPr txBox="1"/>
          <p:nvPr userDrawn="1"/>
        </p:nvSpPr>
        <p:spPr>
          <a:xfrm>
            <a:off x="1701800" y="4125392"/>
            <a:ext cx="5689600" cy="461665"/>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base" hangingPunct="1">
              <a:spcBef>
                <a:spcPct val="0"/>
              </a:spcBef>
              <a:spcAft>
                <a:spcPct val="0"/>
              </a:spcAft>
              <a:defRPr/>
            </a:pPr>
            <a:r>
              <a:rPr lang="en-US" dirty="0" smtClean="0">
                <a:solidFill>
                  <a:srgbClr val="E8E8E8"/>
                </a:solidFill>
                <a:cs typeface="Arial" charset="0"/>
              </a:rPr>
              <a:t>A NEW PLATFORM </a:t>
            </a:r>
            <a:r>
              <a:rPr lang="en-US"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76" y="2211926"/>
            <a:ext cx="5189537" cy="1680633"/>
          </a:xfrm>
          <a:prstGeom prst="rect">
            <a:avLst/>
          </a:prstGeom>
          <a:noFill/>
          <a:ln w="9525">
            <a:noFill/>
            <a:miter lim="800000"/>
            <a:headEnd/>
            <a:tailEnd/>
          </a:ln>
        </p:spPr>
      </p:pic>
    </p:spTree>
    <p:extLst>
      <p:ext uri="{BB962C8B-B14F-4D97-AF65-F5344CB8AC3E}">
        <p14:creationId xmlns:p14="http://schemas.microsoft.com/office/powerpoint/2010/main" val="15176363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629541"/>
      </p:ext>
    </p:extLst>
  </p:cSld>
  <p:clrMapOvr>
    <a:masterClrMapping/>
  </p:clrMapOvr>
  <p:timing>
    <p:tnLst>
      <p:par>
        <p:cTn xmlns:p14="http://schemas.microsoft.com/office/powerpoint/2010/mai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12" y="426720"/>
            <a:ext cx="8229601" cy="484744"/>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477441"/>
            <a:ext cx="8229600" cy="4110567"/>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4"/>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7" name="TextBox 6"/>
          <p:cNvSpPr txBox="1"/>
          <p:nvPr userDrawn="1"/>
        </p:nvSpPr>
        <p:spPr bwMode="gray">
          <a:xfrm>
            <a:off x="366726" y="6691274"/>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8" name="Picture 7" descr="Pivotal_Logo_white.png"/>
          <p:cNvPicPr>
            <a:picLocks noChangeAspect="1"/>
          </p:cNvPicPr>
          <p:nvPr userDrawn="1"/>
        </p:nvPicPr>
        <p:blipFill>
          <a:blip r:embed="rId2" cstate="print"/>
          <a:stretch>
            <a:fillRect/>
          </a:stretch>
        </p:blipFill>
        <p:spPr>
          <a:xfrm>
            <a:off x="7941733" y="6285297"/>
            <a:ext cx="957262" cy="292607"/>
          </a:xfrm>
          <a:prstGeom prst="rect">
            <a:avLst/>
          </a:prstGeom>
        </p:spPr>
      </p:pic>
      <p:cxnSp>
        <p:nvCxnSpPr>
          <p:cNvPr id="9" name="Straight Connector 8"/>
          <p:cNvCxnSpPr/>
          <p:nvPr userDrawn="1"/>
        </p:nvCxnSpPr>
        <p:spPr>
          <a:xfrm>
            <a:off x="0" y="118124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1711846"/>
      </p:ext>
    </p:extLst>
  </p:cSld>
  <p:clrMapOvr>
    <a:masterClrMapping/>
  </p:clrMapOvr>
  <p:timing>
    <p:tnLst>
      <p:par>
        <p:cTn xmlns:p14="http://schemas.microsoft.com/office/powerpoint/2010/mai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6172209"/>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latin typeface="News Gothic MT"/>
            </a:endParaRPr>
          </a:p>
        </p:txBody>
      </p:sp>
      <p:sp>
        <p:nvSpPr>
          <p:cNvPr id="5" name="TextBox 4"/>
          <p:cNvSpPr txBox="1"/>
          <p:nvPr userDrawn="1"/>
        </p:nvSpPr>
        <p:spPr bwMode="gray">
          <a:xfrm>
            <a:off x="366726" y="6691274"/>
            <a:ext cx="2274887" cy="92333"/>
          </a:xfrm>
          <a:prstGeom prst="rect">
            <a:avLst/>
          </a:prstGeom>
          <a:noFill/>
        </p:spPr>
        <p:txBody>
          <a:bodyPr wrap="square" lIns="0" tIns="0" rIns="0" bIns="0" rtlCol="0">
            <a:spAutoFit/>
          </a:bodyPr>
          <a:lstStyle/>
          <a:p>
            <a:r>
              <a:rPr lang="en-US" sz="600" dirty="0" smtClean="0">
                <a:solidFill>
                  <a:prstClr val="white">
                    <a:lumMod val="50000"/>
                  </a:prstClr>
                </a:solidFill>
                <a:latin typeface="Arial"/>
                <a:cs typeface="Arial"/>
              </a:rPr>
              <a:t>© Copyright 2015 Pivotal. All rights reserved.</a:t>
            </a:r>
            <a:endParaRPr lang="en-US" sz="600" dirty="0">
              <a:solidFill>
                <a:prstClr val="white">
                  <a:lumMod val="50000"/>
                </a:prstClr>
              </a:solidFill>
              <a:latin typeface="Arial"/>
              <a:cs typeface="Arial"/>
            </a:endParaRPr>
          </a:p>
        </p:txBody>
      </p:sp>
      <p:pic>
        <p:nvPicPr>
          <p:cNvPr id="6" name="Picture 5" descr="Pivotal_Logo_white.png"/>
          <p:cNvPicPr>
            <a:picLocks noChangeAspect="1"/>
          </p:cNvPicPr>
          <p:nvPr userDrawn="1"/>
        </p:nvPicPr>
        <p:blipFill>
          <a:blip r:embed="rId2" cstate="print"/>
          <a:stretch>
            <a:fillRect/>
          </a:stretch>
        </p:blipFill>
        <p:spPr>
          <a:xfrm>
            <a:off x="7941733" y="6285297"/>
            <a:ext cx="957262" cy="292607"/>
          </a:xfrm>
          <a:prstGeom prst="rect">
            <a:avLst/>
          </a:prstGeom>
        </p:spPr>
      </p:pic>
      <p:sp>
        <p:nvSpPr>
          <p:cNvPr id="7" name="Title 1"/>
          <p:cNvSpPr>
            <a:spLocks noGrp="1"/>
          </p:cNvSpPr>
          <p:nvPr>
            <p:ph type="title" hasCustomPrompt="1"/>
          </p:nvPr>
        </p:nvSpPr>
        <p:spPr>
          <a:xfrm>
            <a:off x="457212" y="426720"/>
            <a:ext cx="8229601" cy="484744"/>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477441"/>
            <a:ext cx="8229600" cy="4110567"/>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0339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black background">
    <p:spTree>
      <p:nvGrpSpPr>
        <p:cNvPr id="1" name="Shape 61"/>
        <p:cNvGrpSpPr/>
        <p:nvPr/>
      </p:nvGrpSpPr>
      <p:grpSpPr>
        <a:xfrm>
          <a:off x="0" y="0"/>
          <a:ext cx="0" cy="0"/>
          <a:chOff x="0" y="0"/>
          <a:chExt cx="0" cy="0"/>
        </a:xfrm>
      </p:grpSpPr>
      <p:sp>
        <p:nvSpPr>
          <p:cNvPr id="62" name="Shape 62"/>
          <p:cNvSpPr/>
          <p:nvPr/>
        </p:nvSpPr>
        <p:spPr>
          <a:xfrm>
            <a:off x="0" y="9"/>
            <a:ext cx="9144000" cy="6857999"/>
          </a:xfrm>
          <a:prstGeom prst="rect">
            <a:avLst/>
          </a:prstGeom>
          <a:solidFill>
            <a:srgbClr val="000000"/>
          </a:solidFill>
          <a:ln w="12700" cap="flat">
            <a:solidFill>
              <a:schemeClr val="lt2"/>
            </a:solidFill>
            <a:prstDash val="solid"/>
            <a:round/>
            <a:headEnd type="none" w="med" len="med"/>
            <a:tailEnd type="none" w="med" len="med"/>
          </a:ln>
        </p:spPr>
        <p:txBody>
          <a:bodyPr lIns="91425" tIns="45700" rIns="91425" bIns="45700" anchor="ctr" anchorCtr="0">
            <a:noAutofit/>
          </a:bodyPr>
          <a:lstStyle/>
          <a:p>
            <a:pPr algn="ctr">
              <a:buClr>
                <a:prstClr val="white"/>
              </a:buClr>
              <a:buFont typeface="Arial"/>
              <a:buNone/>
            </a:pPr>
            <a:endParaRPr>
              <a:solidFill>
                <a:srgbClr val="FFFFFF"/>
              </a:solidFill>
              <a:latin typeface="Arial"/>
              <a:ea typeface="Arial"/>
              <a:cs typeface="Arial"/>
              <a:sym typeface="Arial"/>
              <a:rtl val="0"/>
            </a:endParaRPr>
          </a:p>
        </p:txBody>
      </p:sp>
      <p:sp>
        <p:nvSpPr>
          <p:cNvPr id="63" name="Shape 63"/>
          <p:cNvSpPr/>
          <p:nvPr/>
        </p:nvSpPr>
        <p:spPr>
          <a:xfrm>
            <a:off x="0" y="6172200"/>
            <a:ext cx="9144000" cy="514400"/>
          </a:xfrm>
          <a:prstGeom prst="rect">
            <a:avLst/>
          </a:prstGeom>
          <a:solidFill>
            <a:srgbClr val="00786E"/>
          </a:solidFill>
          <a:ln>
            <a:noFill/>
          </a:ln>
        </p:spPr>
        <p:txBody>
          <a:bodyPr lIns="91425" tIns="45700" rIns="91425" bIns="45700" anchor="ctr" anchorCtr="0">
            <a:noAutofit/>
          </a:bodyPr>
          <a:lstStyle/>
          <a:p>
            <a:pPr>
              <a:buClr>
                <a:prstClr val="white"/>
              </a:buClr>
              <a:buFont typeface="Arial"/>
              <a:buNone/>
            </a:pPr>
            <a:endParaRPr>
              <a:solidFill>
                <a:srgbClr val="FFFFFF"/>
              </a:solidFill>
              <a:latin typeface="Arial"/>
              <a:ea typeface="Arial"/>
              <a:cs typeface="Arial"/>
              <a:sym typeface="Arial"/>
              <a:rtl val="0"/>
            </a:endParaRPr>
          </a:p>
        </p:txBody>
      </p:sp>
      <p:sp>
        <p:nvSpPr>
          <p:cNvPr id="64" name="Shape 64"/>
          <p:cNvSpPr txBox="1"/>
          <p:nvPr/>
        </p:nvSpPr>
        <p:spPr>
          <a:xfrm flipH="1">
            <a:off x="8553463" y="6695025"/>
            <a:ext cx="533399" cy="165199"/>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 sz="800">
                <a:solidFill>
                  <a:srgbClr val="7F7F7F"/>
                </a:solidFill>
                <a:latin typeface="Arial"/>
                <a:ea typeface="Arial"/>
                <a:cs typeface="Arial"/>
                <a:sym typeface="Arial"/>
                <a:rtl val="0"/>
              </a:rPr>
              <a:pPr algn="r">
                <a:buClr>
                  <a:srgbClr val="7F7F7F"/>
                </a:buClr>
                <a:buSzPct val="25000"/>
                <a:buFont typeface="Arial"/>
                <a:buNone/>
              </a:pPr>
              <a:t>‹#›</a:t>
            </a:fld>
            <a:endParaRPr lang="en" sz="800">
              <a:solidFill>
                <a:srgbClr val="7F7F7F"/>
              </a:solidFill>
              <a:latin typeface="Arial"/>
              <a:ea typeface="Arial"/>
              <a:cs typeface="Arial"/>
              <a:sym typeface="Arial"/>
              <a:rtl val="0"/>
            </a:endParaRPr>
          </a:p>
        </p:txBody>
      </p:sp>
      <p:sp>
        <p:nvSpPr>
          <p:cNvPr id="65" name="Shape 65"/>
          <p:cNvSpPr txBox="1"/>
          <p:nvPr/>
        </p:nvSpPr>
        <p:spPr>
          <a:xfrm>
            <a:off x="366712" y="6690783"/>
            <a:ext cx="22749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 sz="600">
                <a:solidFill>
                  <a:srgbClr val="7F7F7F"/>
                </a:solidFill>
                <a:latin typeface="Arial"/>
                <a:ea typeface="Arial"/>
                <a:cs typeface="Arial"/>
                <a:sym typeface="Arial"/>
                <a:rtl val="0"/>
              </a:rPr>
              <a:t>© Copyright 2013 Pivotal. All rights reserved.</a:t>
            </a:r>
          </a:p>
        </p:txBody>
      </p:sp>
      <p:pic>
        <p:nvPicPr>
          <p:cNvPr id="66" name="Shape 66"/>
          <p:cNvPicPr preferRelativeResize="0"/>
          <p:nvPr/>
        </p:nvPicPr>
        <p:blipFill rotWithShape="1">
          <a:blip r:embed="rId2">
            <a:alphaModFix/>
          </a:blip>
          <a:srcRect/>
          <a:stretch/>
        </p:blipFill>
        <p:spPr>
          <a:xfrm>
            <a:off x="7942276" y="6284383"/>
            <a:ext cx="957299" cy="294400"/>
          </a:xfrm>
          <a:prstGeom prst="rect">
            <a:avLst/>
          </a:prstGeom>
          <a:noFill/>
          <a:ln>
            <a:noFill/>
          </a:ln>
        </p:spPr>
      </p:pic>
    </p:spTree>
    <p:extLst>
      <p:ext uri="{BB962C8B-B14F-4D97-AF65-F5344CB8AC3E}">
        <p14:creationId xmlns:p14="http://schemas.microsoft.com/office/powerpoint/2010/main" val="3541670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87"/>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A6285D-9D0A-AB49-8463-B1720FED1232}" type="datetimeFigureOut">
              <a:rPr lang="en-US" smtClean="0"/>
              <a:t>8/22/16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BFFE4F-B823-414F-8AE6-D1CFA5B7D7A3}" type="slidenum">
              <a:rPr lang="en-US" smtClean="0"/>
              <a:t>‹#›</a:t>
            </a:fld>
            <a:endParaRPr lang="en-US"/>
          </a:p>
        </p:txBody>
      </p:sp>
    </p:spTree>
    <p:extLst>
      <p:ext uri="{BB962C8B-B14F-4D97-AF65-F5344CB8AC3E}">
        <p14:creationId xmlns:p14="http://schemas.microsoft.com/office/powerpoint/2010/main" val="137929650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Footer bar only">
    <p:spTree>
      <p:nvGrpSpPr>
        <p:cNvPr id="1" name="Shape 21"/>
        <p:cNvGrpSpPr/>
        <p:nvPr/>
      </p:nvGrpSpPr>
      <p:grpSpPr>
        <a:xfrm>
          <a:off x="0" y="0"/>
          <a:ext cx="0" cy="0"/>
          <a:chOff x="0" y="0"/>
          <a:chExt cx="0" cy="0"/>
        </a:xfrm>
      </p:grpSpPr>
    </p:spTree>
    <p:extLst>
      <p:ext uri="{BB962C8B-B14F-4D97-AF65-F5344CB8AC3E}">
        <p14:creationId xmlns:p14="http://schemas.microsoft.com/office/powerpoint/2010/main" val="2833407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2_Title and Content, no circles">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366725" y="433916"/>
            <a:ext cx="8410499" cy="614000"/>
          </a:xfrm>
          <a:prstGeom prst="rect">
            <a:avLst/>
          </a:prstGeom>
          <a:noFill/>
          <a:ln>
            <a:noFill/>
          </a:ln>
        </p:spPr>
        <p:txBody>
          <a:bodyPr lIns="91425" tIns="91425" rIns="91425" bIns="91425"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53" name="Shape 53"/>
          <p:cNvSpPr txBox="1">
            <a:spLocks noGrp="1"/>
          </p:cNvSpPr>
          <p:nvPr>
            <p:ph type="body" idx="1"/>
          </p:nvPr>
        </p:nvSpPr>
        <p:spPr>
          <a:xfrm>
            <a:off x="366725" y="1432984"/>
            <a:ext cx="8410499" cy="4510797"/>
          </a:xfrm>
          <a:prstGeom prst="rect">
            <a:avLst/>
          </a:prstGeom>
          <a:noFill/>
          <a:ln>
            <a:noFill/>
          </a:ln>
        </p:spPr>
        <p:txBody>
          <a:bodyPr lIns="91425" tIns="91425" rIns="91425" bIns="91425" anchor="t" anchorCtr="0"/>
          <a:lstStyle>
            <a:lvl1pPr lvl="0" rtl="0">
              <a:spcBef>
                <a:spcPts val="1200"/>
              </a:spcBef>
              <a:buClr>
                <a:schemeClr val="accent1"/>
              </a:buClr>
              <a:buFont typeface="Noto Sans Symbols"/>
              <a:buChar char="•"/>
              <a:defRPr/>
            </a:lvl1pPr>
            <a:lvl2pPr lvl="1" rtl="0">
              <a:spcBef>
                <a:spcPts val="300"/>
              </a:spcBef>
              <a:buClr>
                <a:schemeClr val="accent1"/>
              </a:buClr>
              <a:buFont typeface="Verdana"/>
              <a:buChar char="–"/>
              <a:defRPr/>
            </a:lvl2pPr>
            <a:lvl3pPr lvl="2" rtl="0">
              <a:spcBef>
                <a:spcPts val="300"/>
              </a:spcBef>
              <a:buClr>
                <a:schemeClr val="accent1"/>
              </a:buClr>
              <a:buFont typeface="Verdana"/>
              <a:buChar char="▪"/>
              <a:defRPr/>
            </a:lvl3pPr>
            <a:lvl4pPr marL="1658936" lvl="3" indent="-122236" rtl="0">
              <a:spcBef>
                <a:spcPts val="300"/>
              </a:spcBef>
              <a:buClr>
                <a:schemeClr val="accent1"/>
              </a:buClr>
              <a:buFont typeface="Verdana"/>
              <a:buChar char="—"/>
              <a:defRPr/>
            </a:lvl4pPr>
            <a:lvl5pPr lvl="4" rtl="0">
              <a:spcBef>
                <a:spcPts val="3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3067183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Only, no circles">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66712" y="433916"/>
            <a:ext cx="8410574" cy="613832"/>
          </a:xfrm>
          <a:prstGeom prst="rect">
            <a:avLst/>
          </a:prstGeom>
          <a:noFill/>
          <a:ln>
            <a:noFill/>
          </a:ln>
        </p:spPr>
        <p:txBody>
          <a:bodyPr lIns="91425" tIns="91425" rIns="91425" bIns="91425" anchor="t" anchorCtr="0"/>
          <a:lstStyle>
            <a:lvl1pPr lvl="0" rtl="0">
              <a:lnSpc>
                <a:spcPct val="90000"/>
              </a:lnSpc>
              <a:spcBef>
                <a:spcPts val="0"/>
              </a:spcBef>
              <a:defRPr sz="3200">
                <a:solidFill>
                  <a:srgbClr val="00685D"/>
                </a:solidFill>
                <a:latin typeface="Arial"/>
                <a:ea typeface="Arial"/>
                <a:cs typeface="Arial"/>
                <a:sym typeface="Arial"/>
              </a:defRPr>
            </a:lvl1pPr>
            <a:lvl2pPr lvl="1" rtl="0">
              <a:spcBef>
                <a:spcPts val="0"/>
              </a:spcBef>
              <a:defRPr sz="1400" b="0" i="0" u="none" strike="noStrike" cap="none">
                <a:solidFill>
                  <a:srgbClr val="000000"/>
                </a:solidFill>
                <a:latin typeface="Arial"/>
                <a:ea typeface="Arial"/>
                <a:cs typeface="Arial"/>
                <a:sym typeface="Arial"/>
                <a:rtl val="0"/>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3810053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8" y="1892303"/>
            <a:ext cx="2073275" cy="4051300"/>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9" name="Title 1"/>
          <p:cNvSpPr>
            <a:spLocks noGrp="1"/>
          </p:cNvSpPr>
          <p:nvPr>
            <p:ph type="title"/>
          </p:nvPr>
        </p:nvSpPr>
        <p:spPr bwMode="gray">
          <a:xfrm>
            <a:off x="366725" y="433926"/>
            <a:ext cx="8410575" cy="613833"/>
          </a:xfrm>
          <a:prstGeom prst="rect">
            <a:avLst/>
          </a:prstGeom>
          <a:noFill/>
        </p:spPr>
        <p:txBody>
          <a:bodyPr lIns="0" tIns="0" rIns="0" bIns="0" anchor="t" anchorCtr="0"/>
          <a:lstStyle>
            <a:lvl1pPr>
              <a:lnSpc>
                <a:spcPct val="90000"/>
              </a:lnSpc>
              <a:defRPr sz="3200">
                <a:solidFill>
                  <a:srgbClr val="1C7B70"/>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25" y="1047760"/>
            <a:ext cx="8410575" cy="461625"/>
          </a:xfrm>
          <a:prstGeom prst="rect">
            <a:avLst/>
          </a:prstGeom>
          <a:noFill/>
        </p:spPr>
        <p:txBody>
          <a:bodyPr lIns="0" tIns="0" rIns="0" bIns="0" anchor="t" anchorCtr="0"/>
          <a:lstStyle>
            <a:lvl1pPr marL="0" indent="0">
              <a:spcBef>
                <a:spcPts val="0"/>
              </a:spcBef>
              <a:buNone/>
              <a:tabLst/>
              <a:defRPr sz="2000" b="0">
                <a:solidFill>
                  <a:schemeClr val="bg2"/>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892299"/>
            <a:ext cx="6048376" cy="4051300"/>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bg2"/>
                </a:solidFill>
                <a:latin typeface="Arial"/>
                <a:cs typeface="Arial"/>
              </a:defRPr>
            </a:lvl1pPr>
            <a:lvl2pPr>
              <a:spcBef>
                <a:spcPts val="300"/>
              </a:spcBef>
              <a:buClr>
                <a:schemeClr val="accent1"/>
              </a:buClr>
              <a:buFont typeface="Verdana" pitchFamily="34" charset="0"/>
              <a:buChar char="–"/>
              <a:defRPr sz="2000">
                <a:solidFill>
                  <a:schemeClr val="bg2"/>
                </a:solidFill>
                <a:latin typeface="Arial"/>
                <a:cs typeface="Arial"/>
              </a:defRPr>
            </a:lvl2pPr>
            <a:lvl3pPr>
              <a:spcBef>
                <a:spcPts val="300"/>
              </a:spcBef>
              <a:buClr>
                <a:schemeClr val="accent1"/>
              </a:buClr>
              <a:buFont typeface="Verdana" pitchFamily="34" charset="0"/>
              <a:buChar char="▪"/>
              <a:defRPr sz="1600">
                <a:solidFill>
                  <a:schemeClr val="bg2"/>
                </a:solidFill>
                <a:latin typeface="Arial"/>
                <a:cs typeface="Arial"/>
              </a:defRPr>
            </a:lvl3pPr>
            <a:lvl4pPr marL="1658938" indent="-287338">
              <a:spcBef>
                <a:spcPts val="300"/>
              </a:spcBef>
              <a:buClr>
                <a:schemeClr val="accent1"/>
              </a:buClr>
              <a:buFont typeface="Verdana" pitchFamily="34" charset="0"/>
              <a:buChar char="—"/>
              <a:defRPr sz="1200">
                <a:solidFill>
                  <a:schemeClr val="bg2"/>
                </a:solidFill>
                <a:latin typeface="Arial"/>
                <a:cs typeface="Arial"/>
              </a:defRPr>
            </a:lvl4pPr>
            <a:lvl5pPr>
              <a:spcBef>
                <a:spcPts val="300"/>
              </a:spcBef>
              <a:buClr>
                <a:schemeClr val="accent1"/>
              </a:buClr>
              <a:buFont typeface="Verdana" pitchFamily="34" charset="0"/>
              <a:buChar char="»"/>
              <a:defRPr sz="1100">
                <a:solidFill>
                  <a:schemeClr val="bg2"/>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31562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892"/>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1"/>
            <a:ext cx="373338" cy="365125"/>
          </a:xfrm>
          <a:prstGeom prst="rect">
            <a:avLst/>
          </a:prstGeom>
        </p:spPr>
        <p:txBody>
          <a:bodyPr/>
          <a:lstStyle>
            <a:lvl1pPr>
              <a:defRPr sz="900">
                <a:solidFill>
                  <a:schemeClr val="bg1">
                    <a:lumMod val="65000"/>
                  </a:schemeClr>
                </a:solidFill>
              </a:defRPr>
            </a:lvl1pPr>
          </a:lstStyle>
          <a:p>
            <a:fld id="{ADA07C09-8A41-3B46-A636-3955072BBB4F}" type="slidenum">
              <a:rPr lang="en-US" smtClean="0"/>
              <a:pPr/>
              <a:t>‹#›</a:t>
            </a:fld>
            <a:endParaRPr lang="en-US"/>
          </a:p>
        </p:txBody>
      </p:sp>
      <p:sp>
        <p:nvSpPr>
          <p:cNvPr id="13" name="Text Placeholder 12"/>
          <p:cNvSpPr>
            <a:spLocks noGrp="1"/>
          </p:cNvSpPr>
          <p:nvPr>
            <p:ph type="body" sz="quarter" idx="13"/>
          </p:nvPr>
        </p:nvSpPr>
        <p:spPr>
          <a:xfrm>
            <a:off x="114300" y="832485"/>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1"/>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6160457"/>
      </p:ext>
    </p:extLst>
  </p:cSld>
  <p:clrMapOvr>
    <a:masterClrMapping/>
  </p:clrMapOvr>
  <p:timing>
    <p:tnLst>
      <p:par>
        <p:cTn xmlns:p14="http://schemas.microsoft.com/office/powerpoint/2010/mai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99893"/>
            <a:ext cx="879692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13" name="Text Placeholder 12"/>
          <p:cNvSpPr>
            <a:spLocks noGrp="1"/>
          </p:cNvSpPr>
          <p:nvPr>
            <p:ph type="body" sz="quarter" idx="13"/>
          </p:nvPr>
        </p:nvSpPr>
        <p:spPr>
          <a:xfrm>
            <a:off x="114300" y="832486"/>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2"/>
            <a:ext cx="9144000" cy="71991"/>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43681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5" name="Rectangle 4"/>
          <p:cNvSpPr/>
          <p:nvPr userDrawn="1"/>
        </p:nvSpPr>
        <p:spPr>
          <a:xfrm>
            <a:off x="4572000" y="0"/>
            <a:ext cx="4572000" cy="6858000"/>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a:solidFill>
                <a:srgbClr val="FFFFFF"/>
              </a:solidFill>
              <a:latin typeface="Arial"/>
            </a:endParaRPr>
          </a:p>
        </p:txBody>
      </p:sp>
      <p:pic>
        <p:nvPicPr>
          <p:cNvPr id="7" name="Picture 6" descr="Pivotal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86418" y="6472121"/>
            <a:ext cx="712061" cy="231648"/>
          </a:xfrm>
          <a:prstGeom prst="rect">
            <a:avLst/>
          </a:prstGeom>
        </p:spPr>
      </p:pic>
      <p:sp>
        <p:nvSpPr>
          <p:cNvPr id="11"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
        <p:nvSpPr>
          <p:cNvPr id="6" name="Title 1"/>
          <p:cNvSpPr>
            <a:spLocks noGrp="1"/>
          </p:cNvSpPr>
          <p:nvPr>
            <p:ph type="title"/>
          </p:nvPr>
        </p:nvSpPr>
        <p:spPr>
          <a:xfrm>
            <a:off x="113722" y="199893"/>
            <a:ext cx="4342868" cy="632593"/>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8" name="Text Placeholder 12"/>
          <p:cNvSpPr>
            <a:spLocks noGrp="1"/>
          </p:cNvSpPr>
          <p:nvPr>
            <p:ph type="body" sz="quarter" idx="13"/>
          </p:nvPr>
        </p:nvSpPr>
        <p:spPr>
          <a:xfrm>
            <a:off x="114300" y="1448005"/>
            <a:ext cx="8796338" cy="384753"/>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Tree>
    <p:extLst>
      <p:ext uri="{BB962C8B-B14F-4D97-AF65-F5344CB8AC3E}">
        <p14:creationId xmlns:p14="http://schemas.microsoft.com/office/powerpoint/2010/main" val="42320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 Blank logo">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a:xfrm>
            <a:off x="48247" y="6481952"/>
            <a:ext cx="373338" cy="365125"/>
          </a:xfrm>
          <a:prstGeom prst="rect">
            <a:avLst/>
          </a:prstGeom>
        </p:spPr>
        <p:txBody>
          <a:bodyPr/>
          <a:lstStyle>
            <a:lvl1pPr>
              <a:defRPr sz="900">
                <a:solidFill>
                  <a:schemeClr val="bg1">
                    <a:lumMod val="65000"/>
                  </a:schemeClr>
                </a:solidFill>
              </a:defRPr>
            </a:lvl1pPr>
          </a:lstStyle>
          <a:p>
            <a:pPr defTabSz="914400"/>
            <a:fld id="{ADA07C09-8A41-3B46-A636-3955072BBB4F}" type="slidenum">
              <a:rPr lang="en-US" smtClean="0">
                <a:solidFill>
                  <a:srgbClr val="FFFFFF">
                    <a:lumMod val="65000"/>
                  </a:srgbClr>
                </a:solidFill>
                <a:latin typeface="Arial"/>
              </a:rPr>
              <a:pPr defTabSz="914400"/>
              <a:t>‹#›</a:t>
            </a:fld>
            <a:endParaRPr lang="en-US">
              <a:solidFill>
                <a:srgbClr val="FFFFFF">
                  <a:lumMod val="65000"/>
                </a:srgbClr>
              </a:solidFill>
              <a:latin typeface="Arial"/>
            </a:endParaRPr>
          </a:p>
        </p:txBody>
      </p:sp>
    </p:spTree>
    <p:extLst>
      <p:ext uri="{BB962C8B-B14F-4D97-AF65-F5344CB8AC3E}">
        <p14:creationId xmlns:p14="http://schemas.microsoft.com/office/powerpoint/2010/main" val="121748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2584618"/>
            <a:ext cx="7193870" cy="507831"/>
          </a:xfrm>
          <a:prstGeom prst="rect">
            <a:avLst/>
          </a:prstGeom>
          <a:noFill/>
        </p:spPr>
        <p:txBody>
          <a:bodyPr wrap="square" lIns="0" tIns="0" rIns="0" bIns="0" anchor="b" anchorCtr="0">
            <a:spAutoFit/>
          </a:bodyPr>
          <a:lstStyle>
            <a:lvl1pPr>
              <a:lnSpc>
                <a:spcPct val="90000"/>
              </a:lnSpc>
              <a:defRPr sz="3600" b="1" cap="none">
                <a:solidFill>
                  <a:schemeClr val="tx2"/>
                </a:solidFill>
                <a:latin typeface="Arial"/>
                <a:cs typeface="Arial"/>
              </a:defRPr>
            </a:lvl1pPr>
          </a:lstStyle>
          <a:p>
            <a:r>
              <a:rPr lang="en-US" dirty="0" smtClean="0"/>
              <a:t>Title in Upper &amp; LC Bold Type</a:t>
            </a:r>
            <a:endParaRPr lang="en-US" dirty="0"/>
          </a:p>
        </p:txBody>
      </p:sp>
    </p:spTree>
    <p:extLst>
      <p:ext uri="{BB962C8B-B14F-4D97-AF65-F5344CB8AC3E}">
        <p14:creationId xmlns:p14="http://schemas.microsoft.com/office/powerpoint/2010/main" val="1828610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hf sldNum="0" hd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1" name="Rectangle 10"/>
          <p:cNvSpPr/>
          <p:nvPr userDrawn="1"/>
        </p:nvSpPr>
        <p:spPr>
          <a:xfrm>
            <a:off x="0" y="0"/>
            <a:ext cx="9144000" cy="6858000"/>
          </a:xfrm>
          <a:prstGeom prst="rect">
            <a:avLst/>
          </a:prstGeom>
          <a:solidFill>
            <a:srgbClr val="00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2" name="Rectangle 11"/>
          <p:cNvSpPr/>
          <p:nvPr userDrawn="1"/>
        </p:nvSpPr>
        <p:spPr bwMode="gray">
          <a:xfrm>
            <a:off x="0" y="6172202"/>
            <a:ext cx="9144000" cy="514351"/>
          </a:xfrm>
          <a:prstGeom prst="rect">
            <a:avLst/>
          </a:prstGeom>
          <a:solidFill>
            <a:srgbClr val="0068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3" name="TextBox 12"/>
          <p:cNvSpPr txBox="1"/>
          <p:nvPr userDrawn="1"/>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14" name="TextBox 13"/>
          <p:cNvSpPr txBox="1"/>
          <p:nvPr userDrawn="1"/>
        </p:nvSpPr>
        <p:spPr bwMode="gray">
          <a:xfrm>
            <a:off x="366716" y="669126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2526803"/>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chemeClr val="accent3"/>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6" y="3262839"/>
            <a:ext cx="6048375" cy="750357"/>
          </a:xfrm>
          <a:prstGeom prst="rect">
            <a:avLst/>
          </a:prstGeom>
          <a:noFill/>
        </p:spPr>
        <p:txBody>
          <a:bodyPr lIns="0" tIns="0" rIns="0" bIns="0">
            <a:noAutofit/>
          </a:bodyPr>
          <a:lstStyle>
            <a:lvl1pPr>
              <a:spcBef>
                <a:spcPts val="1200"/>
              </a:spcBef>
              <a:buClr>
                <a:srgbClr val="1C7B70"/>
              </a:buClr>
              <a:buFontTx/>
              <a:buNone/>
              <a:defRPr sz="2800" baseline="0">
                <a:solidFill>
                  <a:schemeClr val="accent2"/>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pic>
        <p:nvPicPr>
          <p:cNvPr id="9" name="Picture 8" descr="Pivotal_Logo_whit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41733" y="6285290"/>
            <a:ext cx="957262" cy="292607"/>
          </a:xfrm>
          <a:prstGeom prst="rect">
            <a:avLst/>
          </a:prstGeom>
        </p:spPr>
      </p:pic>
    </p:spTree>
    <p:extLst>
      <p:ext uri="{BB962C8B-B14F-4D97-AF65-F5344CB8AC3E}">
        <p14:creationId xmlns:p14="http://schemas.microsoft.com/office/powerpoint/2010/main" val="177495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58.xml"/><Relationship Id="rId20" Type="http://schemas.openxmlformats.org/officeDocument/2006/relationships/theme" Target="../theme/theme10.xml"/><Relationship Id="rId21" Type="http://schemas.openxmlformats.org/officeDocument/2006/relationships/image" Target="../media/image8.png"/><Relationship Id="rId22" Type="http://schemas.openxmlformats.org/officeDocument/2006/relationships/image" Target="../media/image18.png"/><Relationship Id="rId10" Type="http://schemas.openxmlformats.org/officeDocument/2006/relationships/slideLayout" Target="../slideLayouts/slideLayout159.xml"/><Relationship Id="rId11" Type="http://schemas.openxmlformats.org/officeDocument/2006/relationships/slideLayout" Target="../slideLayouts/slideLayout160.xml"/><Relationship Id="rId12" Type="http://schemas.openxmlformats.org/officeDocument/2006/relationships/slideLayout" Target="../slideLayouts/slideLayout161.xml"/><Relationship Id="rId13" Type="http://schemas.openxmlformats.org/officeDocument/2006/relationships/slideLayout" Target="../slideLayouts/slideLayout162.xml"/><Relationship Id="rId14" Type="http://schemas.openxmlformats.org/officeDocument/2006/relationships/slideLayout" Target="../slideLayouts/slideLayout163.xml"/><Relationship Id="rId15" Type="http://schemas.openxmlformats.org/officeDocument/2006/relationships/slideLayout" Target="../slideLayouts/slideLayout164.xml"/><Relationship Id="rId16" Type="http://schemas.openxmlformats.org/officeDocument/2006/relationships/slideLayout" Target="../slideLayouts/slideLayout165.xml"/><Relationship Id="rId17" Type="http://schemas.openxmlformats.org/officeDocument/2006/relationships/slideLayout" Target="../slideLayouts/slideLayout166.xml"/><Relationship Id="rId18" Type="http://schemas.openxmlformats.org/officeDocument/2006/relationships/slideLayout" Target="../slideLayouts/slideLayout167.xml"/><Relationship Id="rId19" Type="http://schemas.openxmlformats.org/officeDocument/2006/relationships/slideLayout" Target="../slideLayouts/slideLayout168.xml"/><Relationship Id="rId1" Type="http://schemas.openxmlformats.org/officeDocument/2006/relationships/slideLayout" Target="../slideLayouts/slideLayout150.xml"/><Relationship Id="rId2" Type="http://schemas.openxmlformats.org/officeDocument/2006/relationships/slideLayout" Target="../slideLayouts/slideLayout151.xml"/><Relationship Id="rId3" Type="http://schemas.openxmlformats.org/officeDocument/2006/relationships/slideLayout" Target="../slideLayouts/slideLayout152.xml"/><Relationship Id="rId4" Type="http://schemas.openxmlformats.org/officeDocument/2006/relationships/slideLayout" Target="../slideLayouts/slideLayout153.xml"/><Relationship Id="rId5" Type="http://schemas.openxmlformats.org/officeDocument/2006/relationships/slideLayout" Target="../slideLayouts/slideLayout154.xml"/><Relationship Id="rId6" Type="http://schemas.openxmlformats.org/officeDocument/2006/relationships/slideLayout" Target="../slideLayouts/slideLayout155.xml"/><Relationship Id="rId7" Type="http://schemas.openxmlformats.org/officeDocument/2006/relationships/slideLayout" Target="../slideLayouts/slideLayout156.xml"/><Relationship Id="rId8" Type="http://schemas.openxmlformats.org/officeDocument/2006/relationships/slideLayout" Target="../slideLayouts/slideLayout15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15" Type="http://schemas.openxmlformats.org/officeDocument/2006/relationships/slideLayout" Target="../slideLayouts/slideLayout37.xml"/><Relationship Id="rId16" Type="http://schemas.openxmlformats.org/officeDocument/2006/relationships/slideLayout" Target="../slideLayouts/slideLayout38.xml"/><Relationship Id="rId17" Type="http://schemas.openxmlformats.org/officeDocument/2006/relationships/slideLayout" Target="../slideLayouts/slideLayout39.xml"/><Relationship Id="rId18" Type="http://schemas.openxmlformats.org/officeDocument/2006/relationships/theme" Target="../theme/theme3.xml"/><Relationship Id="rId19" Type="http://schemas.openxmlformats.org/officeDocument/2006/relationships/image" Target="../media/image8.png"/><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theme" Target="../theme/theme4.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9" Type="http://schemas.openxmlformats.org/officeDocument/2006/relationships/slideLayout" Target="../slideLayouts/slideLayout48.xml"/><Relationship Id="rId10"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slideLayout" Target="../slideLayouts/slideLayout65.xml"/><Relationship Id="rId13" Type="http://schemas.openxmlformats.org/officeDocument/2006/relationships/slideLayout" Target="../slideLayouts/slideLayout66.xml"/><Relationship Id="rId14" Type="http://schemas.openxmlformats.org/officeDocument/2006/relationships/slideLayout" Target="../slideLayouts/slideLayout67.xml"/><Relationship Id="rId15" Type="http://schemas.openxmlformats.org/officeDocument/2006/relationships/slideLayout" Target="../slideLayouts/slideLayout68.xml"/><Relationship Id="rId16" Type="http://schemas.openxmlformats.org/officeDocument/2006/relationships/slideLayout" Target="../slideLayouts/slideLayout69.xml"/><Relationship Id="rId17" Type="http://schemas.openxmlformats.org/officeDocument/2006/relationships/theme" Target="../theme/theme5.xml"/><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78.xml"/><Relationship Id="rId20" Type="http://schemas.openxmlformats.org/officeDocument/2006/relationships/slideLayout" Target="../slideLayouts/slideLayout89.xml"/><Relationship Id="rId21" Type="http://schemas.openxmlformats.org/officeDocument/2006/relationships/slideLayout" Target="../slideLayouts/slideLayout90.xml"/><Relationship Id="rId22" Type="http://schemas.openxmlformats.org/officeDocument/2006/relationships/slideLayout" Target="../slideLayouts/slideLayout91.xml"/><Relationship Id="rId23" Type="http://schemas.openxmlformats.org/officeDocument/2006/relationships/slideLayout" Target="../slideLayouts/slideLayout92.xml"/><Relationship Id="rId24" Type="http://schemas.openxmlformats.org/officeDocument/2006/relationships/slideLayout" Target="../slideLayouts/slideLayout93.xml"/><Relationship Id="rId25" Type="http://schemas.openxmlformats.org/officeDocument/2006/relationships/slideLayout" Target="../slideLayouts/slideLayout94.xml"/><Relationship Id="rId26" Type="http://schemas.openxmlformats.org/officeDocument/2006/relationships/theme" Target="../theme/theme6.xml"/><Relationship Id="rId10" Type="http://schemas.openxmlformats.org/officeDocument/2006/relationships/slideLayout" Target="../slideLayouts/slideLayout79.xml"/><Relationship Id="rId11" Type="http://schemas.openxmlformats.org/officeDocument/2006/relationships/slideLayout" Target="../slideLayouts/slideLayout80.xml"/><Relationship Id="rId12" Type="http://schemas.openxmlformats.org/officeDocument/2006/relationships/slideLayout" Target="../slideLayouts/slideLayout81.xml"/><Relationship Id="rId13" Type="http://schemas.openxmlformats.org/officeDocument/2006/relationships/slideLayout" Target="../slideLayouts/slideLayout82.xml"/><Relationship Id="rId14" Type="http://schemas.openxmlformats.org/officeDocument/2006/relationships/slideLayout" Target="../slideLayouts/slideLayout83.xml"/><Relationship Id="rId15" Type="http://schemas.openxmlformats.org/officeDocument/2006/relationships/slideLayout" Target="../slideLayouts/slideLayout84.xml"/><Relationship Id="rId16" Type="http://schemas.openxmlformats.org/officeDocument/2006/relationships/slideLayout" Target="../slideLayouts/slideLayout85.xml"/><Relationship Id="rId17" Type="http://schemas.openxmlformats.org/officeDocument/2006/relationships/slideLayout" Target="../slideLayouts/slideLayout86.xml"/><Relationship Id="rId18" Type="http://schemas.openxmlformats.org/officeDocument/2006/relationships/slideLayout" Target="../slideLayouts/slideLayout87.xml"/><Relationship Id="rId19" Type="http://schemas.openxmlformats.org/officeDocument/2006/relationships/slideLayout" Target="../slideLayouts/slideLayout88.xml"/><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3.xml"/><Relationship Id="rId20" Type="http://schemas.openxmlformats.org/officeDocument/2006/relationships/theme" Target="../theme/theme7.xml"/><Relationship Id="rId21" Type="http://schemas.openxmlformats.org/officeDocument/2006/relationships/image" Target="../media/image8.png"/><Relationship Id="rId22" Type="http://schemas.openxmlformats.org/officeDocument/2006/relationships/image" Target="../media/image18.png"/><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15" Type="http://schemas.openxmlformats.org/officeDocument/2006/relationships/slideLayout" Target="../slideLayouts/slideLayout109.xml"/><Relationship Id="rId16" Type="http://schemas.openxmlformats.org/officeDocument/2006/relationships/slideLayout" Target="../slideLayouts/slideLayout110.xml"/><Relationship Id="rId17" Type="http://schemas.openxmlformats.org/officeDocument/2006/relationships/slideLayout" Target="../slideLayouts/slideLayout111.xml"/><Relationship Id="rId18" Type="http://schemas.openxmlformats.org/officeDocument/2006/relationships/slideLayout" Target="../slideLayouts/slideLayout112.xml"/><Relationship Id="rId19" Type="http://schemas.openxmlformats.org/officeDocument/2006/relationships/slideLayout" Target="../slideLayouts/slideLayout113.xml"/><Relationship Id="rId1" Type="http://schemas.openxmlformats.org/officeDocument/2006/relationships/slideLayout" Target="../slideLayouts/slideLayout95.xml"/><Relationship Id="rId2" Type="http://schemas.openxmlformats.org/officeDocument/2006/relationships/slideLayout" Target="../slideLayouts/slideLayout96.xml"/><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22.xml"/><Relationship Id="rId20" Type="http://schemas.openxmlformats.org/officeDocument/2006/relationships/image" Target="../media/image11.png"/><Relationship Id="rId10" Type="http://schemas.openxmlformats.org/officeDocument/2006/relationships/slideLayout" Target="../slideLayouts/slideLayout123.xml"/><Relationship Id="rId11" Type="http://schemas.openxmlformats.org/officeDocument/2006/relationships/slideLayout" Target="../slideLayouts/slideLayout124.xml"/><Relationship Id="rId12" Type="http://schemas.openxmlformats.org/officeDocument/2006/relationships/slideLayout" Target="../slideLayouts/slideLayout125.xml"/><Relationship Id="rId13" Type="http://schemas.openxmlformats.org/officeDocument/2006/relationships/slideLayout" Target="../slideLayouts/slideLayout126.xml"/><Relationship Id="rId14" Type="http://schemas.openxmlformats.org/officeDocument/2006/relationships/slideLayout" Target="../slideLayouts/slideLayout127.xml"/><Relationship Id="rId15" Type="http://schemas.openxmlformats.org/officeDocument/2006/relationships/slideLayout" Target="../slideLayouts/slideLayout128.xml"/><Relationship Id="rId16" Type="http://schemas.openxmlformats.org/officeDocument/2006/relationships/slideLayout" Target="../slideLayouts/slideLayout129.xml"/><Relationship Id="rId17" Type="http://schemas.openxmlformats.org/officeDocument/2006/relationships/slideLayout" Target="../slideLayouts/slideLayout130.xml"/><Relationship Id="rId18" Type="http://schemas.openxmlformats.org/officeDocument/2006/relationships/slideLayout" Target="../slideLayouts/slideLayout131.xml"/><Relationship Id="rId19" Type="http://schemas.openxmlformats.org/officeDocument/2006/relationships/theme" Target="../theme/theme8.xml"/><Relationship Id="rId1" Type="http://schemas.openxmlformats.org/officeDocument/2006/relationships/slideLayout" Target="../slideLayouts/slideLayout114.xml"/><Relationship Id="rId2" Type="http://schemas.openxmlformats.org/officeDocument/2006/relationships/slideLayout" Target="../slideLayouts/slideLayout115.xml"/><Relationship Id="rId3" Type="http://schemas.openxmlformats.org/officeDocument/2006/relationships/slideLayout" Target="../slideLayouts/slideLayout116.xml"/><Relationship Id="rId4" Type="http://schemas.openxmlformats.org/officeDocument/2006/relationships/slideLayout" Target="../slideLayouts/slideLayout117.xml"/><Relationship Id="rId5" Type="http://schemas.openxmlformats.org/officeDocument/2006/relationships/slideLayout" Target="../slideLayouts/slideLayout118.xml"/><Relationship Id="rId6" Type="http://schemas.openxmlformats.org/officeDocument/2006/relationships/slideLayout" Target="../slideLayouts/slideLayout119.xml"/><Relationship Id="rId7" Type="http://schemas.openxmlformats.org/officeDocument/2006/relationships/slideLayout" Target="../slideLayouts/slideLayout120.xml"/><Relationship Id="rId8" Type="http://schemas.openxmlformats.org/officeDocument/2006/relationships/slideLayout" Target="../slideLayouts/slideLayout121.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40.xml"/><Relationship Id="rId20" Type="http://schemas.openxmlformats.org/officeDocument/2006/relationships/image" Target="../media/image11.png"/><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Relationship Id="rId14" Type="http://schemas.openxmlformats.org/officeDocument/2006/relationships/slideLayout" Target="../slideLayouts/slideLayout145.xml"/><Relationship Id="rId15" Type="http://schemas.openxmlformats.org/officeDocument/2006/relationships/slideLayout" Target="../slideLayouts/slideLayout146.xml"/><Relationship Id="rId16" Type="http://schemas.openxmlformats.org/officeDocument/2006/relationships/slideLayout" Target="../slideLayouts/slideLayout147.xml"/><Relationship Id="rId17" Type="http://schemas.openxmlformats.org/officeDocument/2006/relationships/slideLayout" Target="../slideLayouts/slideLayout148.xml"/><Relationship Id="rId18" Type="http://schemas.openxmlformats.org/officeDocument/2006/relationships/slideLayout" Target="../slideLayouts/slideLayout149.xml"/><Relationship Id="rId19" Type="http://schemas.openxmlformats.org/officeDocument/2006/relationships/theme" Target="../theme/theme9.xml"/><Relationship Id="rId1" Type="http://schemas.openxmlformats.org/officeDocument/2006/relationships/slideLayout" Target="../slideLayouts/slideLayout13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A6285D-9D0A-AB49-8463-B1720FED1232}" type="datetimeFigureOut">
              <a:rPr lang="en-US" smtClean="0"/>
              <a:t>8/22/16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BFFE4F-B823-414F-8AE6-D1CFA5B7D7A3}" type="slidenum">
              <a:rPr lang="en-US" smtClean="0"/>
              <a:t>‹#›</a:t>
            </a:fld>
            <a:endParaRPr lang="en-US"/>
          </a:p>
        </p:txBody>
      </p:sp>
    </p:spTree>
    <p:extLst>
      <p:ext uri="{BB962C8B-B14F-4D97-AF65-F5344CB8AC3E}">
        <p14:creationId xmlns:p14="http://schemas.microsoft.com/office/powerpoint/2010/main" val="30946257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1"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pic>
        <p:nvPicPr>
          <p:cNvPr id="6" name="Picture 5" descr="pivotal_teal.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272780" y="6473436"/>
            <a:ext cx="731520" cy="228397"/>
          </a:xfrm>
          <a:prstGeom prst="rect">
            <a:avLst/>
          </a:prstGeom>
        </p:spPr>
      </p:pic>
    </p:spTree>
    <p:extLst>
      <p:ext uri="{BB962C8B-B14F-4D97-AF65-F5344CB8AC3E}">
        <p14:creationId xmlns:p14="http://schemas.microsoft.com/office/powerpoint/2010/main" val="851636727"/>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a:xfrm>
            <a:off x="524348" y="6202469"/>
            <a:ext cx="2133600" cy="366183"/>
          </a:xfrm>
          <a:prstGeom prst="rect">
            <a:avLst/>
          </a:prstGeom>
        </p:spPr>
        <p:txBody>
          <a:bodyPr vert="horz" lIns="0" tIns="45720" rIns="91440" bIns="45720" rtlCol="0" anchor="ctr"/>
          <a:lstStyle>
            <a:lvl1pPr algn="l">
              <a:defRPr sz="1000">
                <a:solidFill>
                  <a:schemeClr val="tx1">
                    <a:tint val="75000"/>
                  </a:schemeClr>
                </a:solidFill>
              </a:defRPr>
            </a:lvl1pPr>
          </a:lstStyle>
          <a:p>
            <a:fld id="{602A933A-CCB3-5F4E-BECE-55F24E394E11}" type="slidenum">
              <a:rPr lang="en-US" smtClean="0">
                <a:solidFill>
                  <a:prstClr val="black">
                    <a:tint val="75000"/>
                  </a:prstClr>
                </a:solidFill>
                <a:latin typeface="Arial"/>
              </a:rPr>
              <a:pPr/>
              <a:t>‹#›</a:t>
            </a:fld>
            <a:endParaRPr lang="en-US">
              <a:solidFill>
                <a:prstClr val="black">
                  <a:tint val="75000"/>
                </a:prstClr>
              </a:solidFill>
              <a:latin typeface="Arial"/>
            </a:endParaRPr>
          </a:p>
        </p:txBody>
      </p:sp>
    </p:spTree>
    <p:extLst>
      <p:ext uri="{BB962C8B-B14F-4D97-AF65-F5344CB8AC3E}">
        <p14:creationId xmlns:p14="http://schemas.microsoft.com/office/powerpoint/2010/main" val="2792261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xmlns:p14="http://schemas.microsoft.com/office/powerpoint/2010/main" id="1" dur="indefinite" restart="never" nodeType="tmRoot"/>
      </p:par>
    </p:tnLst>
  </p:timing>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2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5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366730" y="6691298"/>
            <a:ext cx="2274887" cy="100027"/>
          </a:xfrm>
          <a:prstGeom prst="rect">
            <a:avLst/>
          </a:prstGeom>
          <a:noFill/>
        </p:spPr>
        <p:txBody>
          <a:bodyPr wrap="square" lIns="0" tIns="0" rIns="0" bIns="0" rtlCol="0">
            <a:spAutoFit/>
          </a:bodyPr>
          <a:lstStyle/>
          <a:p>
            <a:pPr defTabSz="914400"/>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pic>
        <p:nvPicPr>
          <p:cNvPr id="10" name="Picture 9" descr="Pivotal_White.png"/>
          <p:cNvPicPr>
            <a:picLocks noChangeAspect="1"/>
          </p:cNvPicPr>
          <p:nvPr/>
        </p:nvPicPr>
        <p:blipFill rotWithShape="1">
          <a:blip r:embed="rId19" cstate="email">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spTree>
    <p:extLst>
      <p:ext uri="{BB962C8B-B14F-4D97-AF65-F5344CB8AC3E}">
        <p14:creationId xmlns:p14="http://schemas.microsoft.com/office/powerpoint/2010/main" val="3605242581"/>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881" r:id="rId17"/>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4114220338"/>
      </p:ext>
    </p:extLst>
  </p:cSld>
  <p:clrMap bg1="lt1" tx1="dk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3" y="456308"/>
            <a:ext cx="6662271" cy="484744"/>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2025841"/>
            <a:ext cx="8229600" cy="4100323"/>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815366289"/>
      </p:ext>
    </p:extLst>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456308"/>
            <a:ext cx="6662271" cy="484744"/>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2025841"/>
            <a:ext cx="8229600" cy="410032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9209937"/>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940" r:id="rId25"/>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pic>
        <p:nvPicPr>
          <p:cNvPr id="10" name="Picture 9" descr="Pivotal_White.png"/>
          <p:cNvPicPr>
            <a:picLocks noChangeAspect="1"/>
          </p:cNvPicPr>
          <p:nvPr/>
        </p:nvPicPr>
        <p:blipFill rotWithShape="1">
          <a:blip r:embed="rId21" cstate="screen">
            <a:extLst>
              <a:ext uri="{28A0092B-C50C-407E-A947-70E740481C1C}">
                <a14:useLocalDpi xmlns:a14="http://schemas.microsoft.com/office/drawing/2010/main"/>
              </a:ext>
            </a:extLst>
          </a:blip>
          <a:srcRect l="20051" t="21652" r="18528" b="26494"/>
          <a:stretch/>
        </p:blipFill>
        <p:spPr>
          <a:xfrm>
            <a:off x="7926755" y="6190016"/>
            <a:ext cx="997234" cy="439565"/>
          </a:xfrm>
          <a:prstGeom prst="rect">
            <a:avLst/>
          </a:prstGeom>
        </p:spPr>
      </p:pic>
      <p:pic>
        <p:nvPicPr>
          <p:cNvPr id="6" name="Picture 5" descr="pivotal_teal.png"/>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a:off x="8272780" y="6473436"/>
            <a:ext cx="731520" cy="228397"/>
          </a:xfrm>
          <a:prstGeom prst="rect">
            <a:avLst/>
          </a:prstGeom>
        </p:spPr>
      </p:pic>
    </p:spTree>
    <p:extLst>
      <p:ext uri="{BB962C8B-B14F-4D97-AF65-F5344CB8AC3E}">
        <p14:creationId xmlns:p14="http://schemas.microsoft.com/office/powerpoint/2010/main" val="127937800"/>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02"/>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30"/>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0" cstate="print"/>
          <a:stretch>
            <a:fillRect/>
          </a:stretch>
        </p:blipFill>
        <p:spPr>
          <a:xfrm>
            <a:off x="7941733" y="6285290"/>
            <a:ext cx="957262" cy="292607"/>
          </a:xfrm>
          <a:prstGeom prst="rect">
            <a:avLst/>
          </a:prstGeom>
        </p:spPr>
      </p:pic>
      <p:sp>
        <p:nvSpPr>
          <p:cNvPr id="8" name="TextBox 7"/>
          <p:cNvSpPr txBox="1"/>
          <p:nvPr userDrawn="1"/>
        </p:nvSpPr>
        <p:spPr bwMode="gray">
          <a:xfrm>
            <a:off x="365128" y="6701002"/>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352419727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7" name="Rectangle 6"/>
          <p:cNvSpPr/>
          <p:nvPr/>
        </p:nvSpPr>
        <p:spPr bwMode="gray">
          <a:xfrm>
            <a:off x="0" y="6172201"/>
            <a:ext cx="9144000" cy="514351"/>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srgbClr val="FFFFFF"/>
              </a:solidFill>
              <a:latin typeface="Arial"/>
            </a:endParaRPr>
          </a:p>
        </p:txBody>
      </p:sp>
      <p:sp>
        <p:nvSpPr>
          <p:cNvPr id="12" name="TextBox 11"/>
          <p:cNvSpPr txBox="1"/>
          <p:nvPr/>
        </p:nvSpPr>
        <p:spPr bwMode="gray">
          <a:xfrm flipH="1">
            <a:off x="8553450" y="6695329"/>
            <a:ext cx="533400" cy="123111"/>
          </a:xfrm>
          <a:prstGeom prst="rect">
            <a:avLst/>
          </a:prstGeom>
          <a:noFill/>
        </p:spPr>
        <p:txBody>
          <a:bodyPr wrap="square" lIns="0" tIns="0" rIns="0" bIns="0" rtlCol="0">
            <a:spAutoFit/>
          </a:bodyPr>
          <a:lstStyle/>
          <a:p>
            <a:pPr algn="r" defTabSz="914400">
              <a:defRPr/>
            </a:pPr>
            <a:fld id="{61F684CE-B7BB-4223-BA2B-B47808B845F1}" type="slidenum">
              <a:rPr lang="en-US" sz="800" smtClean="0">
                <a:solidFill>
                  <a:srgbClr val="FFFFFF">
                    <a:lumMod val="50000"/>
                  </a:srgbClr>
                </a:solidFill>
                <a:latin typeface="Arial"/>
                <a:cs typeface="Arial"/>
              </a:rPr>
              <a:pPr algn="r" defTabSz="914400">
                <a:defRPr/>
              </a:pPr>
              <a:t>‹#›</a:t>
            </a:fld>
            <a:endParaRPr lang="en-US" sz="800" dirty="0" smtClean="0">
              <a:solidFill>
                <a:srgbClr val="FFFFFF">
                  <a:lumMod val="50000"/>
                </a:srgbClr>
              </a:solidFill>
              <a:latin typeface="Arial"/>
              <a:cs typeface="Arial"/>
            </a:endParaRPr>
          </a:p>
        </p:txBody>
      </p:sp>
      <p:pic>
        <p:nvPicPr>
          <p:cNvPr id="6" name="Picture 5" descr="Pivotal_Logo_white.png"/>
          <p:cNvPicPr>
            <a:picLocks noChangeAspect="1"/>
          </p:cNvPicPr>
          <p:nvPr userDrawn="1"/>
        </p:nvPicPr>
        <p:blipFill>
          <a:blip r:embed="rId20" cstate="print"/>
          <a:stretch>
            <a:fillRect/>
          </a:stretch>
        </p:blipFill>
        <p:spPr>
          <a:xfrm>
            <a:off x="7941733" y="6285289"/>
            <a:ext cx="957262" cy="292607"/>
          </a:xfrm>
          <a:prstGeom prst="rect">
            <a:avLst/>
          </a:prstGeom>
        </p:spPr>
      </p:pic>
      <p:sp>
        <p:nvSpPr>
          <p:cNvPr id="8" name="TextBox 7"/>
          <p:cNvSpPr txBox="1"/>
          <p:nvPr userDrawn="1"/>
        </p:nvSpPr>
        <p:spPr bwMode="gray">
          <a:xfrm>
            <a:off x="365126" y="6701001"/>
            <a:ext cx="2274887" cy="100027"/>
          </a:xfrm>
          <a:prstGeom prst="rect">
            <a:avLst/>
          </a:prstGeom>
          <a:noFill/>
        </p:spPr>
        <p:txBody>
          <a:bodyPr wrap="square" lIns="0" tIns="0" rIns="0" bIns="0" rtlCol="0">
            <a:spAutoFit/>
          </a:bodyPr>
          <a:lstStyle/>
          <a:p>
            <a:pPr defTabSz="914400">
              <a:defRPr/>
            </a:pPr>
            <a:r>
              <a:rPr lang="en-US" sz="650" dirty="0" smtClean="0">
                <a:solidFill>
                  <a:srgbClr val="FFFFFF">
                    <a:lumMod val="50000"/>
                  </a:srgbClr>
                </a:solidFill>
                <a:latin typeface="Arial"/>
                <a:cs typeface="Arial"/>
              </a:rPr>
              <a:t>Pivotal Confidential – All rights Reserved. Copyright 2015</a:t>
            </a:r>
            <a:endParaRPr lang="en-US" sz="700" dirty="0" smtClean="0">
              <a:solidFill>
                <a:srgbClr val="000000"/>
              </a:solidFill>
              <a:latin typeface="Arial"/>
            </a:endParaRPr>
          </a:p>
        </p:txBody>
      </p:sp>
    </p:spTree>
    <p:extLst>
      <p:ext uri="{BB962C8B-B14F-4D97-AF65-F5344CB8AC3E}">
        <p14:creationId xmlns:p14="http://schemas.microsoft.com/office/powerpoint/2010/main" val="1854880916"/>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 id="2147483914" r:id="rId13"/>
    <p:sldLayoutId id="2147483915" r:id="rId14"/>
    <p:sldLayoutId id="2147483916" r:id="rId15"/>
    <p:sldLayoutId id="2147483917" r:id="rId16"/>
    <p:sldLayoutId id="2147483918" r:id="rId17"/>
    <p:sldLayoutId id="2147483919" r:id="rId18"/>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3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5.xml"/><Relationship Id="rId2" Type="http://schemas.openxmlformats.org/officeDocument/2006/relationships/notesSlide" Target="../notesSlides/notesSlide7.xml"/><Relationship Id="rId3" Type="http://schemas.openxmlformats.org/officeDocument/2006/relationships/image" Target="../media/image9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0.xml"/><Relationship Id="rId3" Type="http://schemas.openxmlformats.org/officeDocument/2006/relationships/image" Target="../media/image9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1.xml"/><Relationship Id="rId3" Type="http://schemas.openxmlformats.org/officeDocument/2006/relationships/image" Target="../media/image9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image" Target="../media/image101.png"/><Relationship Id="rId1" Type="http://schemas.openxmlformats.org/officeDocument/2006/relationships/slideLayout" Target="../slideLayouts/slideLayout8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6.xml"/><Relationship Id="rId3" Type="http://schemas.openxmlformats.org/officeDocument/2006/relationships/image" Target="../media/image9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7.xml"/><Relationship Id="rId3"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73.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9.xml"/><Relationship Id="rId3" Type="http://schemas.openxmlformats.org/officeDocument/2006/relationships/image" Target="../media/image10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0.xml"/><Relationship Id="rId3" Type="http://schemas.openxmlformats.org/officeDocument/2006/relationships/image" Target="../media/image10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1.xml"/><Relationship Id="rId3" Type="http://schemas.openxmlformats.org/officeDocument/2006/relationships/image" Target="../media/image10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2.xml"/><Relationship Id="rId3" Type="http://schemas.openxmlformats.org/officeDocument/2006/relationships/image" Target="../media/image98.jpeg"/></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image" Target="../media/image109.png"/><Relationship Id="rId1" Type="http://schemas.openxmlformats.org/officeDocument/2006/relationships/slideLayout" Target="../slideLayouts/slideLayout74.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4.xml"/><Relationship Id="rId3" Type="http://schemas.openxmlformats.org/officeDocument/2006/relationships/image" Target="../media/image10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5.xml"/><Relationship Id="rId3" Type="http://schemas.openxmlformats.org/officeDocument/2006/relationships/image" Target="../media/image11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6.xml"/><Relationship Id="rId3" Type="http://schemas.openxmlformats.org/officeDocument/2006/relationships/image" Target="../media/image1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7.xml"/><Relationship Id="rId3" Type="http://schemas.openxmlformats.org/officeDocument/2006/relationships/image" Target="../media/image1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8.xml"/><Relationship Id="rId3" Type="http://schemas.openxmlformats.org/officeDocument/2006/relationships/image" Target="../media/image9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jpg"/><Relationship Id="rId1" Type="http://schemas.openxmlformats.org/officeDocument/2006/relationships/slideLayout" Target="../slideLayouts/slideLayout74.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cloudfoundry-community/cf-docs-contrib/wiki/Buildpacks" TargetMode="External"/><Relationship Id="rId4" Type="http://schemas.openxmlformats.org/officeDocument/2006/relationships/image" Target="../media/image115.png"/><Relationship Id="rId5" Type="http://schemas.openxmlformats.org/officeDocument/2006/relationships/image" Target="../media/image116.png"/><Relationship Id="rId6" Type="http://schemas.openxmlformats.org/officeDocument/2006/relationships/image" Target="../media/image117.png"/><Relationship Id="rId1" Type="http://schemas.openxmlformats.org/officeDocument/2006/relationships/slideLayout" Target="../slideLayouts/slideLayout74.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2.xml"/><Relationship Id="rId3" Type="http://schemas.openxmlformats.org/officeDocument/2006/relationships/image" Target="../media/image98.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34.xml"/><Relationship Id="rId3" Type="http://schemas.openxmlformats.org/officeDocument/2006/relationships/image" Target="../media/image118.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wmf"/><Relationship Id="rId6" Type="http://schemas.openxmlformats.org/officeDocument/2006/relationships/image" Target="../media/image26.wmf"/><Relationship Id="rId7" Type="http://schemas.openxmlformats.org/officeDocument/2006/relationships/image" Target="../media/image27.wmf"/><Relationship Id="rId8" Type="http://schemas.openxmlformats.org/officeDocument/2006/relationships/image" Target="../media/image28.wmf"/><Relationship Id="rId9" Type="http://schemas.openxmlformats.org/officeDocument/2006/relationships/image" Target="../media/image29.wmf"/><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5.xml"/><Relationship Id="rId3" Type="http://schemas.openxmlformats.org/officeDocument/2006/relationships/image" Target="../media/image9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1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36.xml"/><Relationship Id="rId3" Type="http://schemas.openxmlformats.org/officeDocument/2006/relationships/image" Target="../media/image9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7.xml"/><Relationship Id="rId3" Type="http://schemas.openxmlformats.org/officeDocument/2006/relationships/image" Target="../media/image1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8.xml"/><Relationship Id="rId3" Type="http://schemas.openxmlformats.org/officeDocument/2006/relationships/image" Target="../media/image1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39.xml"/><Relationship Id="rId3" Type="http://schemas.openxmlformats.org/officeDocument/2006/relationships/image" Target="../media/image1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40.xml"/><Relationship Id="rId3" Type="http://schemas.openxmlformats.org/officeDocument/2006/relationships/image" Target="../media/image98.jpeg"/></Relationships>
</file>

<file path=ppt/slides/_rels/slide5.xml.rels><?xml version="1.0" encoding="UTF-8" standalone="yes"?>
<Relationships xmlns="http://schemas.openxmlformats.org/package/2006/relationships"><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jpg"/><Relationship Id="rId16" Type="http://schemas.openxmlformats.org/officeDocument/2006/relationships/image" Target="../media/image43.jpg"/><Relationship Id="rId17" Type="http://schemas.openxmlformats.org/officeDocument/2006/relationships/image" Target="../media/image44.gif"/><Relationship Id="rId18" Type="http://schemas.openxmlformats.org/officeDocument/2006/relationships/image" Target="../media/image45.jpg"/><Relationship Id="rId19" Type="http://schemas.openxmlformats.org/officeDocument/2006/relationships/image" Target="../media/image46.jpg"/><Relationship Id="rId50" Type="http://schemas.openxmlformats.org/officeDocument/2006/relationships/image" Target="../media/image77.png"/><Relationship Id="rId51" Type="http://schemas.openxmlformats.org/officeDocument/2006/relationships/image" Target="../media/image78.png"/><Relationship Id="rId52" Type="http://schemas.openxmlformats.org/officeDocument/2006/relationships/image" Target="../media/image79.png"/><Relationship Id="rId53" Type="http://schemas.openxmlformats.org/officeDocument/2006/relationships/image" Target="../media/image80.png"/><Relationship Id="rId54" Type="http://schemas.openxmlformats.org/officeDocument/2006/relationships/image" Target="../media/image81.png"/><Relationship Id="rId55" Type="http://schemas.openxmlformats.org/officeDocument/2006/relationships/image" Target="../media/image82.png"/><Relationship Id="rId56" Type="http://schemas.openxmlformats.org/officeDocument/2006/relationships/image" Target="../media/image83.png"/><Relationship Id="rId57" Type="http://schemas.openxmlformats.org/officeDocument/2006/relationships/image" Target="../media/image84.png"/><Relationship Id="rId58" Type="http://schemas.openxmlformats.org/officeDocument/2006/relationships/image" Target="../media/image85.png"/><Relationship Id="rId59" Type="http://schemas.openxmlformats.org/officeDocument/2006/relationships/image" Target="../media/image86.png"/><Relationship Id="rId40" Type="http://schemas.openxmlformats.org/officeDocument/2006/relationships/image" Target="../media/image67.png"/><Relationship Id="rId41" Type="http://schemas.openxmlformats.org/officeDocument/2006/relationships/image" Target="../media/image68.png"/><Relationship Id="rId42" Type="http://schemas.openxmlformats.org/officeDocument/2006/relationships/image" Target="../media/image69.png"/><Relationship Id="rId43" Type="http://schemas.openxmlformats.org/officeDocument/2006/relationships/image" Target="../media/image70.png"/><Relationship Id="rId44" Type="http://schemas.openxmlformats.org/officeDocument/2006/relationships/image" Target="../media/image71.png"/><Relationship Id="rId45" Type="http://schemas.openxmlformats.org/officeDocument/2006/relationships/image" Target="../media/image72.png"/><Relationship Id="rId46" Type="http://schemas.openxmlformats.org/officeDocument/2006/relationships/image" Target="../media/image73.png"/><Relationship Id="rId47" Type="http://schemas.openxmlformats.org/officeDocument/2006/relationships/image" Target="../media/image74.png"/><Relationship Id="rId48" Type="http://schemas.openxmlformats.org/officeDocument/2006/relationships/image" Target="../media/image75.png"/><Relationship Id="rId49" Type="http://schemas.openxmlformats.org/officeDocument/2006/relationships/image" Target="../media/image76.png"/><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jpeg"/><Relationship Id="rId8" Type="http://schemas.openxmlformats.org/officeDocument/2006/relationships/image" Target="../media/image35.png"/><Relationship Id="rId9" Type="http://schemas.openxmlformats.org/officeDocument/2006/relationships/image" Target="../media/image36.png"/><Relationship Id="rId30" Type="http://schemas.openxmlformats.org/officeDocument/2006/relationships/image" Target="../media/image57.png"/><Relationship Id="rId31" Type="http://schemas.openxmlformats.org/officeDocument/2006/relationships/image" Target="../media/image58.png"/><Relationship Id="rId32" Type="http://schemas.openxmlformats.org/officeDocument/2006/relationships/image" Target="../media/image59.png"/><Relationship Id="rId33" Type="http://schemas.openxmlformats.org/officeDocument/2006/relationships/image" Target="../media/image60.png"/><Relationship Id="rId34" Type="http://schemas.openxmlformats.org/officeDocument/2006/relationships/image" Target="../media/image61.png"/><Relationship Id="rId35" Type="http://schemas.openxmlformats.org/officeDocument/2006/relationships/image" Target="../media/image62.png"/><Relationship Id="rId36" Type="http://schemas.openxmlformats.org/officeDocument/2006/relationships/image" Target="../media/image63.jpg"/><Relationship Id="rId37" Type="http://schemas.openxmlformats.org/officeDocument/2006/relationships/image" Target="../media/image64.png"/><Relationship Id="rId38" Type="http://schemas.openxmlformats.org/officeDocument/2006/relationships/image" Target="../media/image65.png"/><Relationship Id="rId39" Type="http://schemas.openxmlformats.org/officeDocument/2006/relationships/image" Target="../media/image66.png"/><Relationship Id="rId20" Type="http://schemas.openxmlformats.org/officeDocument/2006/relationships/image" Target="../media/image47.jpeg"/><Relationship Id="rId21" Type="http://schemas.openxmlformats.org/officeDocument/2006/relationships/image" Target="../media/image48.png"/><Relationship Id="rId22" Type="http://schemas.openxmlformats.org/officeDocument/2006/relationships/image" Target="../media/image49.png"/><Relationship Id="rId23" Type="http://schemas.openxmlformats.org/officeDocument/2006/relationships/image" Target="../media/image50.png"/><Relationship Id="rId24" Type="http://schemas.openxmlformats.org/officeDocument/2006/relationships/image" Target="../media/image51.png"/><Relationship Id="rId25" Type="http://schemas.openxmlformats.org/officeDocument/2006/relationships/image" Target="../media/image52.png"/><Relationship Id="rId26" Type="http://schemas.openxmlformats.org/officeDocument/2006/relationships/image" Target="../media/image53.jpg"/><Relationship Id="rId27" Type="http://schemas.openxmlformats.org/officeDocument/2006/relationships/image" Target="../media/image54.jpg"/><Relationship Id="rId28" Type="http://schemas.openxmlformats.org/officeDocument/2006/relationships/image" Target="../media/image55.png"/><Relationship Id="rId29" Type="http://schemas.openxmlformats.org/officeDocument/2006/relationships/image" Target="../media/image56.png"/><Relationship Id="rId10" Type="http://schemas.openxmlformats.org/officeDocument/2006/relationships/image" Target="../media/image37.png"/><Relationship Id="rId11" Type="http://schemas.openxmlformats.org/officeDocument/2006/relationships/image" Target="../media/image38.png"/><Relationship Id="rId12" Type="http://schemas.openxmlformats.org/officeDocument/2006/relationships/image" Target="../media/image39.png"/></Relationships>
</file>

<file path=ppt/slides/_rels/slide50.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comments" Target="../comments/comment1.xml"/><Relationship Id="rId1" Type="http://schemas.openxmlformats.org/officeDocument/2006/relationships/slideLayout" Target="../slideLayouts/slideLayout74.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2.xml"/><Relationship Id="rId3" Type="http://schemas.openxmlformats.org/officeDocument/2006/relationships/image" Target="../media/image1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3.xml"/><Relationship Id="rId3" Type="http://schemas.openxmlformats.org/officeDocument/2006/relationships/image" Target="../media/image1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4.xml"/><Relationship Id="rId3" Type="http://schemas.openxmlformats.org/officeDocument/2006/relationships/image" Target="../media/image1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45.xml"/><Relationship Id="rId3" Type="http://schemas.openxmlformats.org/officeDocument/2006/relationships/image" Target="../media/image1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46.xml"/><Relationship Id="rId3" Type="http://schemas.openxmlformats.org/officeDocument/2006/relationships/image" Target="../media/image98.jpeg"/></Relationships>
</file>

<file path=ppt/slides/_rels/slide56.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0.png"/><Relationship Id="rId1" Type="http://schemas.openxmlformats.org/officeDocument/2006/relationships/slideLayout" Target="../slideLayouts/slideLayout81.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1.png"/><Relationship Id="rId1" Type="http://schemas.openxmlformats.org/officeDocument/2006/relationships/slideLayout" Target="../slideLayouts/slideLayout81.xml"/><Relationship Id="rId2" Type="http://schemas.openxmlformats.org/officeDocument/2006/relationships/notesSlide" Target="../notesSlides/notesSlide48.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2.jpeg"/><Relationship Id="rId1" Type="http://schemas.openxmlformats.org/officeDocument/2006/relationships/slideLayout" Target="../slideLayouts/slideLayout81.xml"/><Relationship Id="rId2" Type="http://schemas.openxmlformats.org/officeDocument/2006/relationships/notesSlide" Target="../notesSlides/notesSlide49.xml"/></Relationships>
</file>

<file path=ppt/slides/_rels/slide59.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33.png"/><Relationship Id="rId1" Type="http://schemas.openxmlformats.org/officeDocument/2006/relationships/slideLayout" Target="../slideLayouts/slideLayout81.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9" Type="http://schemas.openxmlformats.org/officeDocument/2006/relationships/image" Target="../media/image139.png"/><Relationship Id="rId20" Type="http://schemas.openxmlformats.org/officeDocument/2006/relationships/image" Target="../media/image150.png"/><Relationship Id="rId21" Type="http://schemas.openxmlformats.org/officeDocument/2006/relationships/image" Target="../media/image151.png"/><Relationship Id="rId22" Type="http://schemas.openxmlformats.org/officeDocument/2006/relationships/image" Target="../media/image152.png"/><Relationship Id="rId10" Type="http://schemas.openxmlformats.org/officeDocument/2006/relationships/image" Target="../media/image140.png"/><Relationship Id="rId11" Type="http://schemas.openxmlformats.org/officeDocument/2006/relationships/image" Target="../media/image141.png"/><Relationship Id="rId12" Type="http://schemas.openxmlformats.org/officeDocument/2006/relationships/image" Target="../media/image142.png"/><Relationship Id="rId13" Type="http://schemas.openxmlformats.org/officeDocument/2006/relationships/image" Target="../media/image143.png"/><Relationship Id="rId14" Type="http://schemas.openxmlformats.org/officeDocument/2006/relationships/image" Target="../media/image144.png"/><Relationship Id="rId15" Type="http://schemas.openxmlformats.org/officeDocument/2006/relationships/image" Target="../media/image145.png"/><Relationship Id="rId16" Type="http://schemas.openxmlformats.org/officeDocument/2006/relationships/image" Target="../media/image146.png"/><Relationship Id="rId17" Type="http://schemas.openxmlformats.org/officeDocument/2006/relationships/image" Target="../media/image147.png"/><Relationship Id="rId18" Type="http://schemas.openxmlformats.org/officeDocument/2006/relationships/image" Target="../media/image148.png"/><Relationship Id="rId19" Type="http://schemas.openxmlformats.org/officeDocument/2006/relationships/image" Target="../media/image149.png"/><Relationship Id="rId1" Type="http://schemas.openxmlformats.org/officeDocument/2006/relationships/slideLayout" Target="../slideLayouts/slideLayout81.xml"/><Relationship Id="rId2" Type="http://schemas.openxmlformats.org/officeDocument/2006/relationships/notesSlide" Target="../notesSlides/notesSlide51.xml"/><Relationship Id="rId3" Type="http://schemas.openxmlformats.org/officeDocument/2006/relationships/image" Target="../media/image129.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53.png"/><Relationship Id="rId5" Type="http://schemas.openxmlformats.org/officeDocument/2006/relationships/image" Target="../media/image154.png"/><Relationship Id="rId1" Type="http://schemas.openxmlformats.org/officeDocument/2006/relationships/slideLayout" Target="../slideLayouts/slideLayout81.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55.png"/><Relationship Id="rId1" Type="http://schemas.openxmlformats.org/officeDocument/2006/relationships/slideLayout" Target="../slideLayouts/slideLayout81.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56.png"/><Relationship Id="rId1" Type="http://schemas.openxmlformats.org/officeDocument/2006/relationships/slideLayout" Target="../slideLayouts/slideLayout81.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57.png"/><Relationship Id="rId1" Type="http://schemas.openxmlformats.org/officeDocument/2006/relationships/slideLayout" Target="../slideLayouts/slideLayout81.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58.png"/><Relationship Id="rId1" Type="http://schemas.openxmlformats.org/officeDocument/2006/relationships/slideLayout" Target="../slideLayouts/slideLayout81.xml"/><Relationship Id="rId2" Type="http://schemas.openxmlformats.org/officeDocument/2006/relationships/notesSlide" Target="../notesSlides/notesSlide56.xml"/></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59.png"/><Relationship Id="rId1" Type="http://schemas.openxmlformats.org/officeDocument/2006/relationships/slideLayout" Target="../slideLayouts/slideLayout81.xml"/><Relationship Id="rId2"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29.png"/><Relationship Id="rId1" Type="http://schemas.openxmlformats.org/officeDocument/2006/relationships/slideLayout" Target="../slideLayouts/slideLayout94.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image" Target="../media/image161.png"/><Relationship Id="rId1" Type="http://schemas.openxmlformats.org/officeDocument/2006/relationships/slideLayout" Target="../slideLayouts/slideLayout81.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hyperlink" Target="http://projects.spring.io/spring-cloud" TargetMode="External"/><Relationship Id="rId5" Type="http://schemas.openxmlformats.org/officeDocument/2006/relationships/image" Target="../media/image162.png"/><Relationship Id="rId1" Type="http://schemas.openxmlformats.org/officeDocument/2006/relationships/slideLayout" Target="../slideLayouts/slideLayout8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70.xml.rels><?xml version="1.0" encoding="UTF-8" standalone="yes"?>
<Relationships xmlns="http://schemas.openxmlformats.org/package/2006/relationships"><Relationship Id="rId3" Type="http://schemas.openxmlformats.org/officeDocument/2006/relationships/image" Target="../media/image163.emf"/><Relationship Id="rId4" Type="http://schemas.openxmlformats.org/officeDocument/2006/relationships/image" Target="../media/image164.emf"/><Relationship Id="rId5" Type="http://schemas.openxmlformats.org/officeDocument/2006/relationships/image" Target="../media/image165.png"/><Relationship Id="rId6" Type="http://schemas.openxmlformats.org/officeDocument/2006/relationships/image" Target="../media/image166.png"/><Relationship Id="rId1" Type="http://schemas.openxmlformats.org/officeDocument/2006/relationships/slideLayout" Target="../slideLayouts/slideLayout81.xml"/><Relationship Id="rId2"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4" Type="http://schemas.openxmlformats.org/officeDocument/2006/relationships/hyperlink" Target="https://docs.pivotal.io/pivotalcf/devguide/services/user-provided.html" TargetMode="External"/><Relationship Id="rId1" Type="http://schemas.openxmlformats.org/officeDocument/2006/relationships/slideLayout" Target="../slideLayouts/slideLayout81.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62.xml"/><Relationship Id="rId3" Type="http://schemas.openxmlformats.org/officeDocument/2006/relationships/image" Target="../media/image98.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6.xml"/><Relationship Id="rId3" Type="http://schemas.openxmlformats.org/officeDocument/2006/relationships/image" Target="../media/image1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image" Target="../media/image21.jpg"/><Relationship Id="rId3" Type="http://schemas.openxmlformats.org/officeDocument/2006/relationships/image" Target="../media/image16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69.xml"/><Relationship Id="rId3" Type="http://schemas.openxmlformats.org/officeDocument/2006/relationships/image" Target="../media/image169.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0.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89.xml"/><Relationship Id="rId2" Type="http://schemas.openxmlformats.org/officeDocument/2006/relationships/diagramData" Target="../diagrams/data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8.xml"/><Relationship Id="rId2" Type="http://schemas.openxmlformats.org/officeDocument/2006/relationships/notesSlide" Target="../notesSlides/notesSlide71.xml"/><Relationship Id="rId3" Type="http://schemas.openxmlformats.org/officeDocument/2006/relationships/image" Target="../media/image170.jpeg"/></Relationships>
</file>

<file path=ppt/slides/_rels/slide85.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png"/><Relationship Id="rId1" Type="http://schemas.openxmlformats.org/officeDocument/2006/relationships/slideLayout" Target="../slideLayouts/slideLayout40.xml"/><Relationship Id="rId2" Type="http://schemas.openxmlformats.org/officeDocument/2006/relationships/notesSlide" Target="../notesSlides/notesSlide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image" Target="../media/image17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88.xml.rels><?xml version="1.0" encoding="UTF-8" standalone="yes"?>
<Relationships xmlns="http://schemas.openxmlformats.org/package/2006/relationships"><Relationship Id="rId3" Type="http://schemas.openxmlformats.org/officeDocument/2006/relationships/image" Target="../media/image172.png"/><Relationship Id="rId4" Type="http://schemas.openxmlformats.org/officeDocument/2006/relationships/image" Target="../media/image173.png"/><Relationship Id="rId1" Type="http://schemas.openxmlformats.org/officeDocument/2006/relationships/slideLayout" Target="../slideLayouts/slideLayout55.xml"/><Relationship Id="rId2" Type="http://schemas.openxmlformats.org/officeDocument/2006/relationships/notesSlide" Target="../notesSlides/notesSlide7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4.xm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png"/><Relationship Id="rId8" Type="http://schemas.openxmlformats.org/officeDocument/2006/relationships/image" Target="../media/image94.png"/><Relationship Id="rId9" Type="http://schemas.openxmlformats.org/officeDocument/2006/relationships/image" Target="../media/image95.png"/><Relationship Id="rId10" Type="http://schemas.openxmlformats.org/officeDocument/2006/relationships/image" Target="../media/image96.png"/><Relationship Id="rId1" Type="http://schemas.openxmlformats.org/officeDocument/2006/relationships/slideLayout" Target="../slideLayouts/slideLayout95.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8.xml"/><Relationship Id="rId3" Type="http://schemas.openxmlformats.org/officeDocument/2006/relationships/image" Target="../media/image174.png"/></Relationships>
</file>

<file path=ppt/slides/_rels/slide94.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png"/><Relationship Id="rId5" Type="http://schemas.openxmlformats.org/officeDocument/2006/relationships/image" Target="../media/image177.png"/><Relationship Id="rId6" Type="http://schemas.openxmlformats.org/officeDocument/2006/relationships/image" Target="../media/image178.jpg"/><Relationship Id="rId7" Type="http://schemas.openxmlformats.org/officeDocument/2006/relationships/image" Target="../media/image179.jpg"/><Relationship Id="rId8" Type="http://schemas.openxmlformats.org/officeDocument/2006/relationships/image" Target="../media/image180.png"/><Relationship Id="rId1" Type="http://schemas.openxmlformats.org/officeDocument/2006/relationships/slideLayout" Target="../slideLayouts/slideLayout41.xml"/><Relationship Id="rId2" Type="http://schemas.openxmlformats.org/officeDocument/2006/relationships/notesSlide" Target="../notesSlides/notesSlide79.xml"/></Relationships>
</file>

<file path=ppt/slides/_rels/slide95.xml.rels><?xml version="1.0" encoding="UTF-8" standalone="yes"?>
<Relationships xmlns="http://schemas.openxmlformats.org/package/2006/relationships"><Relationship Id="rId13" Type="http://schemas.openxmlformats.org/officeDocument/2006/relationships/image" Target="../media/image191.png"/><Relationship Id="rId14" Type="http://schemas.openxmlformats.org/officeDocument/2006/relationships/image" Target="../media/image192.png"/><Relationship Id="rId15" Type="http://schemas.openxmlformats.org/officeDocument/2006/relationships/image" Target="../media/image193.png"/><Relationship Id="rId16" Type="http://schemas.openxmlformats.org/officeDocument/2006/relationships/image" Target="../media/image194.png"/><Relationship Id="rId17" Type="http://schemas.openxmlformats.org/officeDocument/2006/relationships/image" Target="../media/image195.png"/><Relationship Id="rId18" Type="http://schemas.openxmlformats.org/officeDocument/2006/relationships/image" Target="../media/image196.jpeg"/><Relationship Id="rId19" Type="http://schemas.openxmlformats.org/officeDocument/2006/relationships/image" Target="../media/image197.jpeg"/><Relationship Id="rId50" Type="http://schemas.openxmlformats.org/officeDocument/2006/relationships/image" Target="../media/image228.png"/><Relationship Id="rId51" Type="http://schemas.openxmlformats.org/officeDocument/2006/relationships/image" Target="../media/image229.png"/><Relationship Id="rId52" Type="http://schemas.openxmlformats.org/officeDocument/2006/relationships/image" Target="../media/image230.png"/><Relationship Id="rId53" Type="http://schemas.openxmlformats.org/officeDocument/2006/relationships/image" Target="../media/image231.png"/><Relationship Id="rId54" Type="http://schemas.openxmlformats.org/officeDocument/2006/relationships/image" Target="../media/image232.png"/><Relationship Id="rId40" Type="http://schemas.openxmlformats.org/officeDocument/2006/relationships/image" Target="../media/image218.png"/><Relationship Id="rId41" Type="http://schemas.openxmlformats.org/officeDocument/2006/relationships/image" Target="../media/image219.png"/><Relationship Id="rId42" Type="http://schemas.openxmlformats.org/officeDocument/2006/relationships/image" Target="../media/image220.png"/><Relationship Id="rId43" Type="http://schemas.openxmlformats.org/officeDocument/2006/relationships/image" Target="../media/image221.png"/><Relationship Id="rId44" Type="http://schemas.openxmlformats.org/officeDocument/2006/relationships/image" Target="../media/image222.png"/><Relationship Id="rId45" Type="http://schemas.openxmlformats.org/officeDocument/2006/relationships/image" Target="../media/image223.png"/><Relationship Id="rId46" Type="http://schemas.openxmlformats.org/officeDocument/2006/relationships/image" Target="../media/image224.png"/><Relationship Id="rId47" Type="http://schemas.openxmlformats.org/officeDocument/2006/relationships/image" Target="../media/image225.png"/><Relationship Id="rId48" Type="http://schemas.openxmlformats.org/officeDocument/2006/relationships/image" Target="../media/image226.png"/><Relationship Id="rId49" Type="http://schemas.openxmlformats.org/officeDocument/2006/relationships/image" Target="../media/image227.png"/><Relationship Id="rId1" Type="http://schemas.openxmlformats.org/officeDocument/2006/relationships/slideLayout" Target="../slideLayouts/slideLayout139.xml"/><Relationship Id="rId2" Type="http://schemas.openxmlformats.org/officeDocument/2006/relationships/notesSlide" Target="../notesSlides/notesSlide80.xml"/><Relationship Id="rId3" Type="http://schemas.openxmlformats.org/officeDocument/2006/relationships/image" Target="../media/image181.jpeg"/><Relationship Id="rId4" Type="http://schemas.openxmlformats.org/officeDocument/2006/relationships/image" Target="../media/image182.png"/><Relationship Id="rId5" Type="http://schemas.openxmlformats.org/officeDocument/2006/relationships/image" Target="../media/image183.png"/><Relationship Id="rId6" Type="http://schemas.openxmlformats.org/officeDocument/2006/relationships/image" Target="../media/image184.png"/><Relationship Id="rId7" Type="http://schemas.openxmlformats.org/officeDocument/2006/relationships/image" Target="../media/image185.png"/><Relationship Id="rId8" Type="http://schemas.openxmlformats.org/officeDocument/2006/relationships/image" Target="../media/image186.png"/><Relationship Id="rId9" Type="http://schemas.openxmlformats.org/officeDocument/2006/relationships/image" Target="../media/image187.png"/><Relationship Id="rId30" Type="http://schemas.openxmlformats.org/officeDocument/2006/relationships/image" Target="../media/image208.png"/><Relationship Id="rId31" Type="http://schemas.openxmlformats.org/officeDocument/2006/relationships/image" Target="../media/image209.png"/><Relationship Id="rId32" Type="http://schemas.openxmlformats.org/officeDocument/2006/relationships/image" Target="../media/image210.png"/><Relationship Id="rId33" Type="http://schemas.openxmlformats.org/officeDocument/2006/relationships/image" Target="../media/image211.png"/><Relationship Id="rId34" Type="http://schemas.openxmlformats.org/officeDocument/2006/relationships/image" Target="../media/image212.png"/><Relationship Id="rId35" Type="http://schemas.openxmlformats.org/officeDocument/2006/relationships/image" Target="../media/image213.png"/><Relationship Id="rId36" Type="http://schemas.openxmlformats.org/officeDocument/2006/relationships/image" Target="../media/image214.png"/><Relationship Id="rId37" Type="http://schemas.openxmlformats.org/officeDocument/2006/relationships/image" Target="../media/image215.png"/><Relationship Id="rId38" Type="http://schemas.openxmlformats.org/officeDocument/2006/relationships/image" Target="../media/image216.png"/><Relationship Id="rId39" Type="http://schemas.openxmlformats.org/officeDocument/2006/relationships/image" Target="../media/image217.png"/><Relationship Id="rId20" Type="http://schemas.openxmlformats.org/officeDocument/2006/relationships/image" Target="../media/image198.png"/><Relationship Id="rId21" Type="http://schemas.openxmlformats.org/officeDocument/2006/relationships/image" Target="../media/image199.jpeg"/><Relationship Id="rId22" Type="http://schemas.openxmlformats.org/officeDocument/2006/relationships/image" Target="../media/image200.png"/><Relationship Id="rId23" Type="http://schemas.openxmlformats.org/officeDocument/2006/relationships/image" Target="../media/image201.png"/><Relationship Id="rId24" Type="http://schemas.openxmlformats.org/officeDocument/2006/relationships/image" Target="../media/image202.png"/><Relationship Id="rId25" Type="http://schemas.openxmlformats.org/officeDocument/2006/relationships/image" Target="../media/image203.png"/><Relationship Id="rId26" Type="http://schemas.openxmlformats.org/officeDocument/2006/relationships/image" Target="../media/image204.png"/><Relationship Id="rId27" Type="http://schemas.openxmlformats.org/officeDocument/2006/relationships/image" Target="../media/image205.png"/><Relationship Id="rId28" Type="http://schemas.openxmlformats.org/officeDocument/2006/relationships/image" Target="../media/image206.png"/><Relationship Id="rId29" Type="http://schemas.openxmlformats.org/officeDocument/2006/relationships/image" Target="../media/image207.png"/><Relationship Id="rId10" Type="http://schemas.openxmlformats.org/officeDocument/2006/relationships/image" Target="../media/image188.jpeg"/><Relationship Id="rId11" Type="http://schemas.openxmlformats.org/officeDocument/2006/relationships/image" Target="../media/image189.emf"/><Relationship Id="rId12" Type="http://schemas.openxmlformats.org/officeDocument/2006/relationships/image" Target="../media/image19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image" Target="../media/image2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8616"/>
            <a:ext cx="9167236" cy="6875432"/>
          </a:xfrm>
          <a:prstGeom prst="rect">
            <a:avLst/>
          </a:prstGeom>
          <a:noFill/>
          <a:ln>
            <a:noFill/>
          </a:ln>
        </p:spPr>
      </p:pic>
      <p:sp>
        <p:nvSpPr>
          <p:cNvPr id="140" name="Shape 140"/>
          <p:cNvSpPr txBox="1"/>
          <p:nvPr/>
        </p:nvSpPr>
        <p:spPr>
          <a:xfrm>
            <a:off x="446038" y="1982875"/>
            <a:ext cx="4854081" cy="2388965"/>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Understanding</a:t>
            </a:r>
            <a:br>
              <a:rPr lang="en-US" sz="4000" dirty="0" smtClean="0">
                <a:solidFill>
                  <a:schemeClr val="lt1"/>
                </a:solidFill>
                <a:latin typeface="Roboto"/>
                <a:ea typeface="Roboto"/>
                <a:cs typeface="Roboto"/>
                <a:sym typeface="Roboto"/>
              </a:rPr>
            </a:br>
            <a:r>
              <a:rPr lang="en-US" sz="4000" b="0" i="0" u="none" strike="noStrike" cap="none" dirty="0" smtClean="0">
                <a:solidFill>
                  <a:schemeClr val="lt1"/>
                </a:solidFill>
                <a:latin typeface="Roboto"/>
                <a:ea typeface="Roboto"/>
                <a:cs typeface="Roboto"/>
                <a:sym typeface="Roboto"/>
              </a:rPr>
              <a:t>Pivotal Cloud Foundry</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5" y="2"/>
            <a:ext cx="2045955" cy="1069057"/>
          </a:xfrm>
          <a:prstGeom prst="rect">
            <a:avLst/>
          </a:prstGeom>
          <a:noFill/>
          <a:ln>
            <a:noFill/>
          </a:ln>
        </p:spPr>
      </p:pic>
      <p:sp>
        <p:nvSpPr>
          <p:cNvPr id="3" name="TextBox 2"/>
          <p:cNvSpPr txBox="1"/>
          <p:nvPr/>
        </p:nvSpPr>
        <p:spPr>
          <a:xfrm>
            <a:off x="969414" y="4951206"/>
            <a:ext cx="2339816" cy="646331"/>
          </a:xfrm>
          <a:prstGeom prst="rect">
            <a:avLst/>
          </a:prstGeom>
          <a:noFill/>
        </p:spPr>
        <p:txBody>
          <a:bodyPr wrap="none" rtlCol="0">
            <a:spAutoFit/>
          </a:bodyPr>
          <a:lstStyle/>
          <a:p>
            <a:r>
              <a:rPr lang="en-US" dirty="0" smtClean="0">
                <a:solidFill>
                  <a:schemeClr val="bg1"/>
                </a:solidFill>
              </a:rPr>
              <a:t>Matt Gunter </a:t>
            </a:r>
          </a:p>
          <a:p>
            <a:r>
              <a:rPr lang="en-US" dirty="0" smtClean="0">
                <a:solidFill>
                  <a:schemeClr val="bg1"/>
                </a:solidFill>
              </a:rPr>
              <a:t>Sr. Platform Architect</a:t>
            </a:r>
            <a:endParaRPr lang="en-US" dirty="0">
              <a:solidFill>
                <a:schemeClr val="bg1"/>
              </a:solidFill>
            </a:endParaRPr>
          </a:p>
        </p:txBody>
      </p:sp>
    </p:spTree>
    <p:extLst>
      <p:ext uri="{BB962C8B-B14F-4D97-AF65-F5344CB8AC3E}">
        <p14:creationId xmlns:p14="http://schemas.microsoft.com/office/powerpoint/2010/main" val="35604252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2"/>
          <p:cNvSpPr>
            <a:spLocks noChangeArrowheads="1"/>
          </p:cNvSpPr>
          <p:nvPr/>
        </p:nvSpPr>
        <p:spPr bwMode="gray">
          <a:xfrm>
            <a:off x="1276865" y="2071396"/>
            <a:ext cx="6705600" cy="3889693"/>
          </a:xfrm>
          <a:prstGeom prst="rect">
            <a:avLst/>
          </a:prstGeom>
          <a:solidFill>
            <a:schemeClr val="accent1">
              <a:alpha val="26000"/>
            </a:schemeClr>
          </a:solidFill>
          <a:ln w="19050">
            <a:solidFill>
              <a:srgbClr val="FFFFFF"/>
            </a:solidFill>
            <a:miter lim="800000"/>
            <a:headEnd/>
            <a:tailEnd/>
          </a:ln>
        </p:spPr>
        <p:txBody>
          <a:bodyPr wrap="none" anchor="ct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defTabSz="914400" eaLnBrk="1" hangingPunct="1"/>
            <a:endParaRPr lang="en-US" sz="1800">
              <a:solidFill>
                <a:srgbClr val="4C4C4C"/>
              </a:solidFill>
            </a:endParaRPr>
          </a:p>
        </p:txBody>
      </p:sp>
      <p:sp>
        <p:nvSpPr>
          <p:cNvPr id="85" name="Text Box 11"/>
          <p:cNvSpPr txBox="1">
            <a:spLocks noChangeArrowheads="1"/>
          </p:cNvSpPr>
          <p:nvPr/>
        </p:nvSpPr>
        <p:spPr bwMode="gray">
          <a:xfrm>
            <a:off x="1282701" y="5465004"/>
            <a:ext cx="67056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b="1" dirty="0" err="1" smtClean="0">
                <a:solidFill>
                  <a:srgbClr val="008881"/>
                </a:solidFill>
              </a:rPr>
              <a:t>IaaS</a:t>
            </a:r>
            <a:r>
              <a:rPr lang="en-US" b="1" dirty="0" smtClean="0">
                <a:solidFill>
                  <a:srgbClr val="008881"/>
                </a:solidFill>
              </a:rPr>
              <a:t> – VMW, </a:t>
            </a:r>
            <a:r>
              <a:rPr lang="en-US" b="1" dirty="0" smtClean="0">
                <a:solidFill>
                  <a:srgbClr val="000000"/>
                </a:solidFill>
              </a:rPr>
              <a:t>AWS</a:t>
            </a:r>
            <a:r>
              <a:rPr lang="en-US" b="1" dirty="0" smtClean="0">
                <a:solidFill>
                  <a:srgbClr val="008881"/>
                </a:solidFill>
              </a:rPr>
              <a:t>, Azure, GCE, </a:t>
            </a:r>
            <a:r>
              <a:rPr lang="en-US" b="1" dirty="0" err="1" smtClean="0">
                <a:solidFill>
                  <a:srgbClr val="008881"/>
                </a:solidFill>
              </a:rPr>
              <a:t>OpenStack</a:t>
            </a:r>
            <a:endParaRPr lang="en-US" b="1" dirty="0">
              <a:solidFill>
                <a:srgbClr val="008881"/>
              </a:solidFill>
            </a:endParaRPr>
          </a:p>
        </p:txBody>
      </p:sp>
      <p:sp>
        <p:nvSpPr>
          <p:cNvPr id="40" name="Rounded Rectangle 39"/>
          <p:cNvSpPr/>
          <p:nvPr/>
        </p:nvSpPr>
        <p:spPr>
          <a:xfrm>
            <a:off x="1701104" y="290440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1" name="Text Box 10"/>
          <p:cNvSpPr txBox="1">
            <a:spLocks noChangeArrowheads="1"/>
          </p:cNvSpPr>
          <p:nvPr/>
        </p:nvSpPr>
        <p:spPr bwMode="gray">
          <a:xfrm>
            <a:off x="1729667" y="2971548"/>
            <a:ext cx="17738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Spring Boot</a:t>
            </a:r>
            <a:endParaRPr lang="en-US" sz="1400" dirty="0">
              <a:solidFill>
                <a:srgbClr val="FFFFFF"/>
              </a:solidFill>
            </a:endParaRPr>
          </a:p>
        </p:txBody>
      </p:sp>
      <p:sp>
        <p:nvSpPr>
          <p:cNvPr id="42" name="Rounded Rectangle 41"/>
          <p:cNvSpPr/>
          <p:nvPr/>
        </p:nvSpPr>
        <p:spPr>
          <a:xfrm>
            <a:off x="1701104" y="3530144"/>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3" name="Text Box 10"/>
          <p:cNvSpPr txBox="1">
            <a:spLocks noChangeArrowheads="1"/>
          </p:cNvSpPr>
          <p:nvPr/>
        </p:nvSpPr>
        <p:spPr bwMode="gray">
          <a:xfrm>
            <a:off x="1729668" y="3597290"/>
            <a:ext cx="17738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Dropwizard</a:t>
            </a:r>
            <a:endParaRPr lang="en-US" sz="1400" dirty="0">
              <a:solidFill>
                <a:srgbClr val="FFFFFF"/>
              </a:solidFill>
            </a:endParaRPr>
          </a:p>
        </p:txBody>
      </p:sp>
      <p:sp>
        <p:nvSpPr>
          <p:cNvPr id="44" name="Rounded Rectangle 43"/>
          <p:cNvSpPr/>
          <p:nvPr/>
        </p:nvSpPr>
        <p:spPr>
          <a:xfrm>
            <a:off x="1701104"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a:solidFill>
                <a:srgbClr val="FFFFFF"/>
              </a:solidFill>
              <a:latin typeface="Arial"/>
            </a:endParaRPr>
          </a:p>
        </p:txBody>
      </p:sp>
      <p:sp>
        <p:nvSpPr>
          <p:cNvPr id="45" name="Text Box 10"/>
          <p:cNvSpPr txBox="1">
            <a:spLocks noChangeArrowheads="1"/>
          </p:cNvSpPr>
          <p:nvPr/>
        </p:nvSpPr>
        <p:spPr bwMode="gray">
          <a:xfrm>
            <a:off x="1729672" y="4221238"/>
            <a:ext cx="176370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Seneca</a:t>
            </a:r>
            <a:endParaRPr lang="en-US" sz="1400" dirty="0">
              <a:solidFill>
                <a:srgbClr val="FFFFFF"/>
              </a:solidFill>
            </a:endParaRPr>
          </a:p>
        </p:txBody>
      </p:sp>
      <p:sp>
        <p:nvSpPr>
          <p:cNvPr id="46" name="Rounded Rectangle 45"/>
          <p:cNvSpPr/>
          <p:nvPr/>
        </p:nvSpPr>
        <p:spPr>
          <a:xfrm>
            <a:off x="1701104" y="4801121"/>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7" name="Text Box 10"/>
          <p:cNvSpPr txBox="1">
            <a:spLocks noChangeArrowheads="1"/>
          </p:cNvSpPr>
          <p:nvPr/>
        </p:nvSpPr>
        <p:spPr bwMode="gray">
          <a:xfrm>
            <a:off x="1695454" y="4868268"/>
            <a:ext cx="183753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400" b="1">
                <a:solidFill>
                  <a:srgbClr val="E6FAF9"/>
                </a:solidFill>
                <a:latin typeface="Arial" panose="020B0604020202020204" pitchFamily="34" charset="0"/>
                <a:cs typeface="Arial Unicode MS" panose="020B0604020202020204" pitchFamily="34" charset="-128"/>
              </a:defRPr>
            </a:lvl1pPr>
            <a:lvl2pPr marL="742950" indent="-285750" eaLnBrk="0" hangingPunct="0">
              <a:defRPr sz="1600">
                <a:latin typeface="Arial" panose="020B0604020202020204" pitchFamily="34" charset="0"/>
                <a:cs typeface="Arial Unicode MS" panose="020B0604020202020204" pitchFamily="34" charset="-128"/>
              </a:defRPr>
            </a:lvl2pPr>
            <a:lvl3pPr marL="1143000" indent="-228600" eaLnBrk="0" hangingPunct="0">
              <a:defRPr sz="1600">
                <a:latin typeface="Arial" panose="020B0604020202020204" pitchFamily="34" charset="0"/>
                <a:cs typeface="Arial Unicode MS" panose="020B0604020202020204" pitchFamily="34" charset="-128"/>
              </a:defRPr>
            </a:lvl3pPr>
            <a:lvl4pPr marL="1600200" indent="-228600" eaLnBrk="0" hangingPunct="0">
              <a:defRPr sz="1600">
                <a:latin typeface="Arial" panose="020B0604020202020204" pitchFamily="34" charset="0"/>
                <a:cs typeface="Arial Unicode MS" panose="020B0604020202020204" pitchFamily="34" charset="-128"/>
              </a:defRPr>
            </a:lvl4pPr>
            <a:lvl5pPr marL="2057400" indent="-228600" eaLnBrk="0" hangingPunct="0">
              <a:defRPr sz="1600">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9pPr>
          </a:lstStyle>
          <a:p>
            <a:pPr defTabSz="914400"/>
            <a:r>
              <a:rPr lang="en-US" dirty="0">
                <a:solidFill>
                  <a:srgbClr val="262626"/>
                </a:solidFill>
              </a:rPr>
              <a:t>Ruby on Rails</a:t>
            </a:r>
          </a:p>
        </p:txBody>
      </p:sp>
      <p:sp>
        <p:nvSpPr>
          <p:cNvPr id="56" name="Rounded Rectangle 55"/>
          <p:cNvSpPr/>
          <p:nvPr/>
        </p:nvSpPr>
        <p:spPr>
          <a:xfrm>
            <a:off x="5691317" y="2904401"/>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57" name="Text Box 10"/>
          <p:cNvSpPr txBox="1">
            <a:spLocks noChangeArrowheads="1"/>
          </p:cNvSpPr>
          <p:nvPr/>
        </p:nvSpPr>
        <p:spPr bwMode="gray">
          <a:xfrm>
            <a:off x="6102527" y="2971548"/>
            <a:ext cx="100275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b="1" dirty="0" smtClean="0">
                <a:solidFill>
                  <a:srgbClr val="000000">
                    <a:lumMod val="85000"/>
                    <a:lumOff val="15000"/>
                  </a:srgbClr>
                </a:solidFill>
              </a:rPr>
              <a:t>Puppet</a:t>
            </a:r>
            <a:endParaRPr lang="en-US" sz="1400" b="1" dirty="0">
              <a:solidFill>
                <a:srgbClr val="000000">
                  <a:lumMod val="85000"/>
                  <a:lumOff val="15000"/>
                </a:srgbClr>
              </a:solidFill>
            </a:endParaRPr>
          </a:p>
        </p:txBody>
      </p:sp>
      <p:sp>
        <p:nvSpPr>
          <p:cNvPr id="59" name="Rounded Rectangle 58"/>
          <p:cNvSpPr/>
          <p:nvPr/>
        </p:nvSpPr>
        <p:spPr>
          <a:xfrm>
            <a:off x="5691317" y="3530144"/>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3" name="Text Box 10"/>
          <p:cNvSpPr txBox="1">
            <a:spLocks noChangeArrowheads="1"/>
          </p:cNvSpPr>
          <p:nvPr/>
        </p:nvSpPr>
        <p:spPr bwMode="gray">
          <a:xfrm>
            <a:off x="5771982" y="3597290"/>
            <a:ext cx="163529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Chef</a:t>
            </a:r>
            <a:endParaRPr lang="en-US" sz="1400" dirty="0">
              <a:solidFill>
                <a:srgbClr val="FFFFFF"/>
              </a:solidFill>
            </a:endParaRPr>
          </a:p>
        </p:txBody>
      </p:sp>
      <p:sp>
        <p:nvSpPr>
          <p:cNvPr id="67" name="Rounded Rectangle 66"/>
          <p:cNvSpPr/>
          <p:nvPr/>
        </p:nvSpPr>
        <p:spPr>
          <a:xfrm>
            <a:off x="5691317"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68" name="Text Box 10"/>
          <p:cNvSpPr txBox="1">
            <a:spLocks noChangeArrowheads="1"/>
          </p:cNvSpPr>
          <p:nvPr/>
        </p:nvSpPr>
        <p:spPr bwMode="gray">
          <a:xfrm>
            <a:off x="5780684" y="4221238"/>
            <a:ext cx="1626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Ansible</a:t>
            </a:r>
            <a:endParaRPr lang="en-US" sz="1400" dirty="0">
              <a:solidFill>
                <a:srgbClr val="FFFFFF"/>
              </a:solidFill>
            </a:endParaRPr>
          </a:p>
        </p:txBody>
      </p:sp>
      <p:sp>
        <p:nvSpPr>
          <p:cNvPr id="69" name="Rounded Rectangle 68"/>
          <p:cNvSpPr/>
          <p:nvPr/>
        </p:nvSpPr>
        <p:spPr>
          <a:xfrm>
            <a:off x="5691317" y="480112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0" name="Text Box 10"/>
          <p:cNvSpPr txBox="1">
            <a:spLocks noChangeArrowheads="1"/>
          </p:cNvSpPr>
          <p:nvPr/>
        </p:nvSpPr>
        <p:spPr bwMode="gray">
          <a:xfrm>
            <a:off x="5780684" y="4868268"/>
            <a:ext cx="16265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SALT</a:t>
            </a:r>
            <a:endParaRPr lang="en-US" sz="1400" dirty="0">
              <a:solidFill>
                <a:srgbClr val="FFFFFF"/>
              </a:solidFill>
            </a:endParaRPr>
          </a:p>
        </p:txBody>
      </p:sp>
      <p:sp>
        <p:nvSpPr>
          <p:cNvPr id="71" name="Rounded Rectangle 70"/>
          <p:cNvSpPr/>
          <p:nvPr/>
        </p:nvSpPr>
        <p:spPr>
          <a:xfrm>
            <a:off x="3672782" y="290440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2" name="Text Box 10"/>
          <p:cNvSpPr txBox="1">
            <a:spLocks noChangeArrowheads="1"/>
          </p:cNvSpPr>
          <p:nvPr/>
        </p:nvSpPr>
        <p:spPr bwMode="gray">
          <a:xfrm>
            <a:off x="3741596" y="2971548"/>
            <a:ext cx="168416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smtClean="0">
                <a:solidFill>
                  <a:srgbClr val="FFFFFF"/>
                </a:solidFill>
              </a:rPr>
              <a:t>Marathon</a:t>
            </a:r>
            <a:endParaRPr lang="en-US" sz="1400" dirty="0">
              <a:solidFill>
                <a:srgbClr val="FFFFFF"/>
              </a:solidFill>
            </a:endParaRPr>
          </a:p>
        </p:txBody>
      </p:sp>
      <p:sp>
        <p:nvSpPr>
          <p:cNvPr id="73" name="Rounded Rectangle 72"/>
          <p:cNvSpPr/>
          <p:nvPr/>
        </p:nvSpPr>
        <p:spPr>
          <a:xfrm>
            <a:off x="3672782" y="3513616"/>
            <a:ext cx="1814529" cy="557193"/>
          </a:xfrm>
          <a:prstGeom prst="round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4" name="Text Box 10"/>
          <p:cNvSpPr txBox="1">
            <a:spLocks noChangeArrowheads="1"/>
          </p:cNvSpPr>
          <p:nvPr/>
        </p:nvSpPr>
        <p:spPr bwMode="gray">
          <a:xfrm>
            <a:off x="3676651" y="3597290"/>
            <a:ext cx="17491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400" b="1">
                <a:solidFill>
                  <a:srgbClr val="E6FAF9"/>
                </a:solidFill>
                <a:latin typeface="Arial" panose="020B0604020202020204" pitchFamily="34" charset="0"/>
                <a:cs typeface="Arial Unicode MS" panose="020B0604020202020204" pitchFamily="34" charset="-128"/>
              </a:defRPr>
            </a:lvl1pPr>
            <a:lvl2pPr marL="742950" indent="-285750" eaLnBrk="0" hangingPunct="0">
              <a:defRPr sz="1600">
                <a:latin typeface="Arial" panose="020B0604020202020204" pitchFamily="34" charset="0"/>
                <a:cs typeface="Arial Unicode MS" panose="020B0604020202020204" pitchFamily="34" charset="-128"/>
              </a:defRPr>
            </a:lvl2pPr>
            <a:lvl3pPr marL="1143000" indent="-228600" eaLnBrk="0" hangingPunct="0">
              <a:defRPr sz="1600">
                <a:latin typeface="Arial" panose="020B0604020202020204" pitchFamily="34" charset="0"/>
                <a:cs typeface="Arial Unicode MS" panose="020B0604020202020204" pitchFamily="34" charset="-128"/>
              </a:defRPr>
            </a:lvl3pPr>
            <a:lvl4pPr marL="1600200" indent="-228600" eaLnBrk="0" hangingPunct="0">
              <a:defRPr sz="1600">
                <a:latin typeface="Arial" panose="020B0604020202020204" pitchFamily="34" charset="0"/>
                <a:cs typeface="Arial Unicode MS" panose="020B0604020202020204" pitchFamily="34" charset="-128"/>
              </a:defRPr>
            </a:lvl4pPr>
            <a:lvl5pPr marL="2057400" indent="-228600" eaLnBrk="0" hangingPunct="0">
              <a:defRPr sz="1600">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latin typeface="Arial" panose="020B0604020202020204" pitchFamily="34" charset="0"/>
                <a:cs typeface="Arial Unicode MS" panose="020B0604020202020204" pitchFamily="34" charset="-128"/>
              </a:defRPr>
            </a:lvl9pPr>
          </a:lstStyle>
          <a:p>
            <a:pPr defTabSz="914400"/>
            <a:r>
              <a:rPr lang="en-US" dirty="0" err="1" smtClean="0">
                <a:solidFill>
                  <a:srgbClr val="262626"/>
                </a:solidFill>
              </a:rPr>
              <a:t>Docker</a:t>
            </a:r>
            <a:r>
              <a:rPr lang="en-US" dirty="0" smtClean="0">
                <a:solidFill>
                  <a:srgbClr val="262626"/>
                </a:solidFill>
              </a:rPr>
              <a:t> Swarm </a:t>
            </a:r>
            <a:endParaRPr lang="en-US" dirty="0">
              <a:solidFill>
                <a:srgbClr val="262626"/>
              </a:solidFill>
            </a:endParaRPr>
          </a:p>
        </p:txBody>
      </p:sp>
      <p:sp>
        <p:nvSpPr>
          <p:cNvPr id="75" name="Rounded Rectangle 74"/>
          <p:cNvSpPr/>
          <p:nvPr/>
        </p:nvSpPr>
        <p:spPr>
          <a:xfrm>
            <a:off x="3672782" y="4154092"/>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6" name="Text Box 10"/>
          <p:cNvSpPr txBox="1">
            <a:spLocks noChangeArrowheads="1"/>
          </p:cNvSpPr>
          <p:nvPr/>
        </p:nvSpPr>
        <p:spPr bwMode="gray">
          <a:xfrm>
            <a:off x="3719644" y="4221238"/>
            <a:ext cx="17061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Kubernetes</a:t>
            </a:r>
            <a:endParaRPr lang="en-US" sz="1400" dirty="0">
              <a:solidFill>
                <a:srgbClr val="FFFFFF"/>
              </a:solidFill>
            </a:endParaRPr>
          </a:p>
        </p:txBody>
      </p:sp>
      <p:sp>
        <p:nvSpPr>
          <p:cNvPr id="77" name="Rounded Rectangle 76"/>
          <p:cNvSpPr/>
          <p:nvPr/>
        </p:nvSpPr>
        <p:spPr>
          <a:xfrm>
            <a:off x="3672782" y="4801121"/>
            <a:ext cx="1814529" cy="557193"/>
          </a:xfrm>
          <a:prstGeom prst="roundRect">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78" name="Text Box 10"/>
          <p:cNvSpPr txBox="1">
            <a:spLocks noChangeArrowheads="1"/>
          </p:cNvSpPr>
          <p:nvPr/>
        </p:nvSpPr>
        <p:spPr bwMode="gray">
          <a:xfrm>
            <a:off x="3736988" y="4868268"/>
            <a:ext cx="170233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400" dirty="0" err="1" smtClean="0">
                <a:solidFill>
                  <a:srgbClr val="FFFFFF"/>
                </a:solidFill>
              </a:rPr>
              <a:t>Chronos</a:t>
            </a:r>
            <a:endParaRPr lang="en-US" sz="1400" dirty="0">
              <a:solidFill>
                <a:srgbClr val="FFFFFF"/>
              </a:solidFill>
            </a:endParaRPr>
          </a:p>
        </p:txBody>
      </p:sp>
      <p:sp>
        <p:nvSpPr>
          <p:cNvPr id="79" name="Text Box 11"/>
          <p:cNvSpPr txBox="1">
            <a:spLocks noChangeArrowheads="1"/>
          </p:cNvSpPr>
          <p:nvPr/>
        </p:nvSpPr>
        <p:spPr bwMode="gray">
          <a:xfrm>
            <a:off x="1787421" y="2149793"/>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APPLICATION FRAMEWORKS</a:t>
            </a:r>
            <a:endParaRPr lang="en-US" sz="1300" b="1" dirty="0">
              <a:solidFill>
                <a:srgbClr val="008881"/>
              </a:solidFill>
            </a:endParaRPr>
          </a:p>
        </p:txBody>
      </p:sp>
      <p:sp>
        <p:nvSpPr>
          <p:cNvPr id="80" name="Text Box 11"/>
          <p:cNvSpPr txBox="1">
            <a:spLocks noChangeArrowheads="1"/>
          </p:cNvSpPr>
          <p:nvPr/>
        </p:nvSpPr>
        <p:spPr bwMode="gray">
          <a:xfrm>
            <a:off x="3790462" y="2151615"/>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CONTAINER SCHEDULERS</a:t>
            </a:r>
            <a:endParaRPr lang="en-US" sz="1300" b="1" dirty="0">
              <a:solidFill>
                <a:srgbClr val="008881"/>
              </a:solidFill>
            </a:endParaRPr>
          </a:p>
        </p:txBody>
      </p:sp>
      <p:sp>
        <p:nvSpPr>
          <p:cNvPr id="81" name="Text Box 11"/>
          <p:cNvSpPr txBox="1">
            <a:spLocks noChangeArrowheads="1"/>
          </p:cNvSpPr>
          <p:nvPr/>
        </p:nvSpPr>
        <p:spPr bwMode="gray">
          <a:xfrm>
            <a:off x="5771983" y="2151614"/>
            <a:ext cx="163529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cs typeface="Arial Unicode MS" panose="020B0604020202020204" pitchFamily="34" charset="-128"/>
              </a:defRPr>
            </a:lvl1pPr>
            <a:lvl2pPr marL="742950" indent="-285750" eaLnBrk="0" hangingPunct="0">
              <a:defRPr sz="1600">
                <a:solidFill>
                  <a:schemeClr val="tx1"/>
                </a:solidFill>
                <a:latin typeface="Arial" panose="020B0604020202020204" pitchFamily="34" charset="0"/>
                <a:cs typeface="Arial Unicode MS" panose="020B0604020202020204" pitchFamily="34" charset="-128"/>
              </a:defRPr>
            </a:lvl2pPr>
            <a:lvl3pPr marL="1143000" indent="-228600" eaLnBrk="0" hangingPunct="0">
              <a:defRPr sz="1600">
                <a:solidFill>
                  <a:schemeClr val="tx1"/>
                </a:solidFill>
                <a:latin typeface="Arial" panose="020B0604020202020204" pitchFamily="34" charset="0"/>
                <a:cs typeface="Arial Unicode MS" panose="020B0604020202020204" pitchFamily="34" charset="-128"/>
              </a:defRPr>
            </a:lvl3pPr>
            <a:lvl4pPr marL="1600200" indent="-228600" eaLnBrk="0" hangingPunct="0">
              <a:defRPr sz="1600">
                <a:solidFill>
                  <a:schemeClr val="tx1"/>
                </a:solidFill>
                <a:latin typeface="Arial" panose="020B0604020202020204" pitchFamily="34" charset="0"/>
                <a:cs typeface="Arial Unicode MS" panose="020B0604020202020204" pitchFamily="34" charset="-128"/>
              </a:defRPr>
            </a:lvl4pPr>
            <a:lvl5pPr marL="2057400" indent="-228600" eaLnBrk="0" hangingPunct="0">
              <a:defRPr sz="1600">
                <a:solidFill>
                  <a:schemeClr val="tx1"/>
                </a:solidFill>
                <a:latin typeface="Arial" panose="020B0604020202020204" pitchFamily="34" charset="0"/>
                <a:cs typeface="Arial Unicode MS" panose="020B0604020202020204" pitchFamily="34" charset="-128"/>
              </a:defRPr>
            </a:lvl5pPr>
            <a:lvl6pPr marL="25146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6pPr>
            <a:lvl7pPr marL="29718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7pPr>
            <a:lvl8pPr marL="34290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8pPr>
            <a:lvl9pPr marL="3886200" indent="-228600" algn="ctr" eaLnBrk="0" fontAlgn="base" hangingPunct="0">
              <a:spcBef>
                <a:spcPct val="0"/>
              </a:spcBef>
              <a:spcAft>
                <a:spcPct val="0"/>
              </a:spcAft>
              <a:defRPr sz="1600">
                <a:solidFill>
                  <a:schemeClr val="tx1"/>
                </a:solidFill>
                <a:latin typeface="Arial" panose="020B0604020202020204" pitchFamily="34" charset="0"/>
                <a:cs typeface="Arial Unicode MS" panose="020B0604020202020204" pitchFamily="34" charset="-128"/>
              </a:defRPr>
            </a:lvl9pPr>
          </a:lstStyle>
          <a:p>
            <a:pPr algn="ctr" defTabSz="914400" eaLnBrk="1" hangingPunct="1"/>
            <a:r>
              <a:rPr lang="en-US" sz="1300" b="1" dirty="0" smtClean="0">
                <a:solidFill>
                  <a:srgbClr val="008881"/>
                </a:solidFill>
              </a:rPr>
              <a:t>IAAS AUTOMATION</a:t>
            </a:r>
            <a:endParaRPr lang="en-US" sz="1300" b="1" dirty="0">
              <a:solidFill>
                <a:srgbClr val="008881"/>
              </a:solidFill>
            </a:endParaRPr>
          </a:p>
        </p:txBody>
      </p:sp>
      <p:cxnSp>
        <p:nvCxnSpPr>
          <p:cNvPr id="3" name="Straight Connector 2"/>
          <p:cNvCxnSpPr/>
          <p:nvPr/>
        </p:nvCxnSpPr>
        <p:spPr>
          <a:xfrm flipV="1">
            <a:off x="3045764" y="3962400"/>
            <a:ext cx="751541" cy="95014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257800" y="3208868"/>
            <a:ext cx="692150" cy="499533"/>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9" idx="2"/>
          </p:cNvCxnSpPr>
          <p:nvPr/>
        </p:nvCxnSpPr>
        <p:spPr>
          <a:xfrm>
            <a:off x="4713694" y="1794936"/>
            <a:ext cx="1153711" cy="1261533"/>
          </a:xfrm>
          <a:prstGeom prst="line">
            <a:avLst/>
          </a:prstGeom>
          <a:ln w="19050">
            <a:solidFill>
              <a:schemeClr val="tx2"/>
            </a:solidFill>
            <a:prstDash val="sysDash"/>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3263090" y="1311485"/>
            <a:ext cx="2901207" cy="483451"/>
          </a:xfrm>
          <a:prstGeom prst="roundRect">
            <a:avLst>
              <a:gd name="adj" fmla="val 24099"/>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500" b="1" dirty="0">
                <a:solidFill>
                  <a:srgbClr val="E6FAF9"/>
                </a:solidFill>
                <a:latin typeface="Arial" panose="020B0604020202020204" pitchFamily="34" charset="0"/>
                <a:cs typeface="Arial Unicode MS" panose="020B0604020202020204" pitchFamily="34" charset="-128"/>
              </a:rPr>
              <a:t>Non – Native Cloud App</a:t>
            </a:r>
          </a:p>
        </p:txBody>
      </p:sp>
      <p:sp>
        <p:nvSpPr>
          <p:cNvPr id="2" name="Title 1"/>
          <p:cNvSpPr>
            <a:spLocks noGrp="1"/>
          </p:cNvSpPr>
          <p:nvPr>
            <p:ph type="title"/>
          </p:nvPr>
        </p:nvSpPr>
        <p:spPr/>
        <p:txBody>
          <a:bodyPr/>
          <a:lstStyle/>
          <a:p>
            <a:r>
              <a:rPr lang="en-US" sz="2600" dirty="0" smtClean="0"/>
              <a:t>Ad Hoc CLOUD ADOPTION </a:t>
            </a:r>
            <a:r>
              <a:rPr lang="en-US" sz="2600" dirty="0" smtClean="0">
                <a:solidFill>
                  <a:schemeClr val="tx1"/>
                </a:solidFill>
              </a:rPr>
              <a:t>is </a:t>
            </a:r>
            <a:r>
              <a:rPr lang="en-US" sz="2600" dirty="0">
                <a:solidFill>
                  <a:schemeClr val="tx1"/>
                </a:solidFill>
              </a:rPr>
              <a:t>hard, </a:t>
            </a:r>
            <a:r>
              <a:rPr lang="en-US" sz="2600" dirty="0" smtClean="0">
                <a:solidFill>
                  <a:schemeClr val="tx1"/>
                </a:solidFill>
              </a:rPr>
              <a:t>expensive</a:t>
            </a:r>
            <a:r>
              <a:rPr lang="en-US" sz="2600" dirty="0"/>
              <a:t/>
            </a:r>
            <a:br>
              <a:rPr lang="en-US" sz="2600" dirty="0"/>
            </a:br>
            <a:endParaRPr lang="en-US" sz="2600" dirty="0"/>
          </a:p>
        </p:txBody>
      </p:sp>
      <p:sp>
        <p:nvSpPr>
          <p:cNvPr id="5" name="Oval 4"/>
          <p:cNvSpPr/>
          <p:nvPr/>
        </p:nvSpPr>
        <p:spPr>
          <a:xfrm>
            <a:off x="635000" y="6214533"/>
            <a:ext cx="7842250" cy="304800"/>
          </a:xfrm>
          <a:prstGeom prst="ellipse">
            <a:avLst/>
          </a:prstGeom>
          <a:solidFill>
            <a:schemeClr val="bg1">
              <a:lumMod val="75000"/>
              <a:alpha val="55000"/>
            </a:schemeClr>
          </a:solidFill>
          <a:ln w="12700">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Tree>
    <p:extLst>
      <p:ext uri="{BB962C8B-B14F-4D97-AF65-F5344CB8AC3E}">
        <p14:creationId xmlns:p14="http://schemas.microsoft.com/office/powerpoint/2010/main" val="1601705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74"/>
        <p:cNvGrpSpPr/>
        <p:nvPr/>
      </p:nvGrpSpPr>
      <p:grpSpPr>
        <a:xfrm>
          <a:off x="0" y="0"/>
          <a:ext cx="0" cy="0"/>
          <a:chOff x="0" y="0"/>
          <a:chExt cx="0" cy="0"/>
        </a:xfrm>
      </p:grpSpPr>
      <p:pic>
        <p:nvPicPr>
          <p:cNvPr id="14" name="Picture 13" descr="pair-programming.jpg"/>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64096"/>
          </a:xfrm>
          <a:prstGeom prst="rect">
            <a:avLst/>
          </a:prstGeom>
        </p:spPr>
      </p:pic>
      <p:sp>
        <p:nvSpPr>
          <p:cNvPr id="15" name="Shape 251"/>
          <p:cNvSpPr/>
          <p:nvPr/>
        </p:nvSpPr>
        <p:spPr>
          <a:xfrm>
            <a:off x="0" y="0"/>
            <a:ext cx="9151018" cy="6858000"/>
          </a:xfrm>
          <a:prstGeom prst="rect">
            <a:avLst/>
          </a:prstGeom>
          <a:solidFill>
            <a:srgbClr val="182730">
              <a:alpha val="82000"/>
            </a:srgbClr>
          </a:solidFill>
          <a:ln>
            <a:noFill/>
          </a:ln>
        </p:spPr>
        <p:txBody>
          <a:bodyPr lIns="91425" tIns="45700" rIns="91425" bIns="45700" anchor="ctr" anchorCtr="0">
            <a:noAutofit/>
          </a:bodyPr>
          <a:lstStyle/>
          <a:p>
            <a:pPr algn="ctr" defTabSz="914400"/>
            <a:endParaRPr kern="0">
              <a:solidFill>
                <a:srgbClr val="FFFFFF"/>
              </a:solidFill>
              <a:latin typeface="Arial"/>
              <a:ea typeface="Arial"/>
              <a:cs typeface="Arial"/>
              <a:sym typeface="Arial"/>
              <a:rtl val="0"/>
            </a:endParaRPr>
          </a:p>
        </p:txBody>
      </p:sp>
      <p:sp>
        <p:nvSpPr>
          <p:cNvPr id="8" name="Rectangle 7"/>
          <p:cNvSpPr/>
          <p:nvPr/>
        </p:nvSpPr>
        <p:spPr>
          <a:xfrm>
            <a:off x="4889500" y="1735667"/>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4" name="Rectangle 3"/>
          <p:cNvSpPr/>
          <p:nvPr/>
        </p:nvSpPr>
        <p:spPr>
          <a:xfrm>
            <a:off x="825500" y="1735667"/>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275" name="Shape 275"/>
          <p:cNvSpPr txBox="1">
            <a:spLocks noGrp="1"/>
          </p:cNvSpPr>
          <p:nvPr>
            <p:ph type="title"/>
          </p:nvPr>
        </p:nvSpPr>
        <p:spPr>
          <a:prstGeom prst="rect">
            <a:avLst/>
          </a:prstGeom>
        </p:spPr>
        <p:txBody>
          <a:bodyPr lIns="91425" tIns="91425" rIns="91425" bIns="91425" anchor="t" anchorCtr="0">
            <a:noAutofit/>
          </a:bodyPr>
          <a:lstStyle/>
          <a:p>
            <a:pPr lvl="0"/>
            <a:r>
              <a:rPr lang="en-US" sz="2600" dirty="0" smtClean="0">
                <a:solidFill>
                  <a:schemeClr val="bg1"/>
                </a:solidFill>
              </a:rPr>
              <a:t>Spring and </a:t>
            </a:r>
            <a:r>
              <a:rPr lang="en-US" sz="2600" dirty="0" err="1" smtClean="0">
                <a:solidFill>
                  <a:schemeClr val="bg1"/>
                </a:solidFill>
              </a:rPr>
              <a:t>Microservices</a:t>
            </a:r>
            <a:r>
              <a:rPr lang="en-US" sz="2600" dirty="0" smtClean="0">
                <a:solidFill>
                  <a:schemeClr val="bg1"/>
                </a:solidFill>
              </a:rPr>
              <a:t> on PCF</a:t>
            </a:r>
            <a:endParaRPr lang="en" sz="2600" dirty="0">
              <a:solidFill>
                <a:schemeClr val="accent2"/>
              </a:solidFill>
            </a:endParaRPr>
          </a:p>
        </p:txBody>
      </p:sp>
      <p:sp>
        <p:nvSpPr>
          <p:cNvPr id="3" name="TextBox 2"/>
          <p:cNvSpPr txBox="1"/>
          <p:nvPr/>
        </p:nvSpPr>
        <p:spPr>
          <a:xfrm>
            <a:off x="1009650" y="1803400"/>
            <a:ext cx="2679700" cy="584776"/>
          </a:xfrm>
          <a:prstGeom prst="rect">
            <a:avLst/>
          </a:prstGeom>
          <a:noFill/>
        </p:spPr>
        <p:txBody>
          <a:bodyPr wrap="square" rtlCol="0">
            <a:spAutoFit/>
          </a:bodyPr>
          <a:lstStyle/>
          <a:p>
            <a:pPr algn="ctr" defTabSz="914400"/>
            <a:r>
              <a:rPr lang="en-US" sz="1600" dirty="0">
                <a:solidFill>
                  <a:srgbClr val="FFFFFF"/>
                </a:solidFill>
                <a:latin typeface="Arial" charset="0"/>
                <a:ea typeface="Arial" charset="0"/>
                <a:cs typeface="Arial" charset="0"/>
              </a:rPr>
              <a:t>Enable 12 factor contract for app + </a:t>
            </a:r>
            <a:r>
              <a:rPr lang="en-US" sz="1600" dirty="0" smtClean="0">
                <a:solidFill>
                  <a:srgbClr val="FFFFFF"/>
                </a:solidFill>
                <a:latin typeface="Arial" charset="0"/>
                <a:ea typeface="Arial" charset="0"/>
                <a:cs typeface="Arial" charset="0"/>
              </a:rPr>
              <a:t>platform runtime</a:t>
            </a:r>
            <a:endParaRPr lang="en-US" sz="1600" dirty="0">
              <a:solidFill>
                <a:srgbClr val="FFFFFF"/>
              </a:solidFill>
              <a:latin typeface="Arial" charset="0"/>
              <a:ea typeface="Arial" charset="0"/>
              <a:cs typeface="Arial" charset="0"/>
            </a:endParaRPr>
          </a:p>
        </p:txBody>
      </p:sp>
      <p:sp>
        <p:nvSpPr>
          <p:cNvPr id="6" name="TextBox 5"/>
          <p:cNvSpPr txBox="1"/>
          <p:nvPr/>
        </p:nvSpPr>
        <p:spPr>
          <a:xfrm>
            <a:off x="5086350" y="1820335"/>
            <a:ext cx="2736850" cy="584776"/>
          </a:xfrm>
          <a:prstGeom prst="rect">
            <a:avLst/>
          </a:prstGeom>
          <a:noFill/>
        </p:spPr>
        <p:txBody>
          <a:bodyPr wrap="square" rtlCol="0">
            <a:spAutoFit/>
          </a:bodyPr>
          <a:lstStyle>
            <a:defPPr>
              <a:defRPr lang="en-US"/>
            </a:defPPr>
            <a:lvl1pPr algn="ctr">
              <a:defRPr sz="1600">
                <a:solidFill>
                  <a:schemeClr val="bg1"/>
                </a:solidFill>
                <a:latin typeface="Arial" charset="0"/>
                <a:ea typeface="Arial" charset="0"/>
                <a:cs typeface="Arial" charset="0"/>
              </a:defRPr>
            </a:lvl1pPr>
          </a:lstStyle>
          <a:p>
            <a:pPr defTabSz="914400"/>
            <a:r>
              <a:rPr lang="en-US" dirty="0">
                <a:solidFill>
                  <a:srgbClr val="FFFFFF"/>
                </a:solidFill>
              </a:rPr>
              <a:t>Remove </a:t>
            </a:r>
            <a:r>
              <a:rPr lang="en-US" dirty="0" err="1">
                <a:solidFill>
                  <a:srgbClr val="FFFFFF"/>
                </a:solidFill>
              </a:rPr>
              <a:t>dev</a:t>
            </a:r>
            <a:r>
              <a:rPr lang="en-US" dirty="0">
                <a:solidFill>
                  <a:srgbClr val="FFFFFF"/>
                </a:solidFill>
              </a:rPr>
              <a:t> complexity by orders of </a:t>
            </a:r>
            <a:r>
              <a:rPr lang="en-US" dirty="0" smtClean="0">
                <a:solidFill>
                  <a:srgbClr val="FFFFFF"/>
                </a:solidFill>
              </a:rPr>
              <a:t>magnitude</a:t>
            </a:r>
            <a:endParaRPr lang="en-US" dirty="0">
              <a:solidFill>
                <a:srgbClr val="FFFFFF"/>
              </a:solidFill>
            </a:endParaRPr>
          </a:p>
        </p:txBody>
      </p:sp>
      <p:sp>
        <p:nvSpPr>
          <p:cNvPr id="5" name="Rectangle 4"/>
          <p:cNvSpPr/>
          <p:nvPr/>
        </p:nvSpPr>
        <p:spPr>
          <a:xfrm>
            <a:off x="5044176" y="5540923"/>
            <a:ext cx="3327400" cy="866776"/>
          </a:xfrm>
          <a:prstGeom prst="rect">
            <a:avLst/>
          </a:prstGeom>
        </p:spPr>
        <p:txBody>
          <a:bodyPr wrap="square">
            <a:spAutoFit/>
          </a:bodyPr>
          <a:lstStyle/>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Service Discovery</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Intelligent Client Load Balancing</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Circuit Breaker</a:t>
            </a:r>
          </a:p>
          <a:p>
            <a:pPr marL="971550" lvl="1" indent="-317500" defTabSz="914400">
              <a:lnSpc>
                <a:spcPct val="115000"/>
              </a:lnSpc>
              <a:buSzPct val="77777"/>
              <a:buFont typeface="Arial"/>
              <a:buChar char="●"/>
            </a:pPr>
            <a:r>
              <a:rPr lang="en-US" sz="1100" dirty="0">
                <a:solidFill>
                  <a:srgbClr val="FFFFFF"/>
                </a:solidFill>
                <a:latin typeface="Arial" charset="0"/>
                <a:ea typeface="Arial" charset="0"/>
                <a:cs typeface="Arial" charset="0"/>
              </a:rPr>
              <a:t>Configuration Server</a:t>
            </a:r>
          </a:p>
        </p:txBody>
      </p:sp>
      <p:sp>
        <p:nvSpPr>
          <p:cNvPr id="10" name="Rectangle 9"/>
          <p:cNvSpPr/>
          <p:nvPr/>
        </p:nvSpPr>
        <p:spPr>
          <a:xfrm>
            <a:off x="825500" y="4470400"/>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1" name="TextBox 10"/>
          <p:cNvSpPr txBox="1"/>
          <p:nvPr/>
        </p:nvSpPr>
        <p:spPr>
          <a:xfrm>
            <a:off x="1034310" y="4554575"/>
            <a:ext cx="2679700" cy="584776"/>
          </a:xfrm>
          <a:prstGeom prst="rect">
            <a:avLst/>
          </a:prstGeom>
          <a:noFill/>
        </p:spPr>
        <p:txBody>
          <a:bodyPr wrap="square" rtlCol="0">
            <a:spAutoFit/>
          </a:bodyPr>
          <a:lstStyle/>
          <a:p>
            <a:pPr algn="ctr" defTabSz="914400"/>
            <a:r>
              <a:rPr lang="en-US" sz="1600" dirty="0" smtClean="0">
                <a:solidFill>
                  <a:srgbClr val="FFFFFF"/>
                </a:solidFill>
                <a:latin typeface="Arial" charset="0"/>
                <a:ea typeface="Arial" charset="0"/>
                <a:cs typeface="Arial" charset="0"/>
              </a:rPr>
              <a:t>Message / Data Driven </a:t>
            </a:r>
            <a:r>
              <a:rPr lang="en-US" sz="1600" dirty="0" err="1" smtClean="0">
                <a:solidFill>
                  <a:srgbClr val="FFFFFF"/>
                </a:solidFill>
                <a:latin typeface="Arial" charset="0"/>
                <a:ea typeface="Arial" charset="0"/>
                <a:cs typeface="Arial" charset="0"/>
              </a:rPr>
              <a:t>Microservices</a:t>
            </a:r>
            <a:endParaRPr lang="en-US" sz="1600" dirty="0">
              <a:solidFill>
                <a:srgbClr val="FFFFFF"/>
              </a:solidFill>
              <a:latin typeface="Arial" charset="0"/>
              <a:ea typeface="Arial" charset="0"/>
              <a:cs typeface="Arial" charset="0"/>
            </a:endParaRPr>
          </a:p>
        </p:txBody>
      </p:sp>
      <p:sp>
        <p:nvSpPr>
          <p:cNvPr id="12" name="Rectangle 11"/>
          <p:cNvSpPr/>
          <p:nvPr/>
        </p:nvSpPr>
        <p:spPr>
          <a:xfrm>
            <a:off x="4914900" y="4470400"/>
            <a:ext cx="3041650" cy="990600"/>
          </a:xfrm>
          <a:prstGeom prst="rect">
            <a:avLst/>
          </a:prstGeom>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srgbClr val="FFFFFF"/>
              </a:solidFill>
              <a:latin typeface="Arial"/>
            </a:endParaRPr>
          </a:p>
        </p:txBody>
      </p:sp>
      <p:sp>
        <p:nvSpPr>
          <p:cNvPr id="13" name="TextBox 12"/>
          <p:cNvSpPr txBox="1"/>
          <p:nvPr/>
        </p:nvSpPr>
        <p:spPr>
          <a:xfrm>
            <a:off x="5099050" y="4708943"/>
            <a:ext cx="2679700" cy="338554"/>
          </a:xfrm>
          <a:prstGeom prst="rect">
            <a:avLst/>
          </a:prstGeom>
          <a:noFill/>
        </p:spPr>
        <p:txBody>
          <a:bodyPr wrap="square" rtlCol="0">
            <a:spAutoFit/>
          </a:bodyPr>
          <a:lstStyle/>
          <a:p>
            <a:pPr algn="ctr" defTabSz="914400"/>
            <a:r>
              <a:rPr lang="en-US" sz="1600" dirty="0" err="1" smtClean="0">
                <a:solidFill>
                  <a:srgbClr val="FFFFFF"/>
                </a:solidFill>
                <a:latin typeface="Arial" charset="0"/>
                <a:ea typeface="Arial" charset="0"/>
                <a:cs typeface="Arial" charset="0"/>
              </a:rPr>
              <a:t>Microservice</a:t>
            </a:r>
            <a:r>
              <a:rPr lang="en-US" sz="1600" dirty="0" smtClean="0">
                <a:solidFill>
                  <a:srgbClr val="FFFFFF"/>
                </a:solidFill>
                <a:latin typeface="Arial" charset="0"/>
                <a:ea typeface="Arial" charset="0"/>
                <a:cs typeface="Arial" charset="0"/>
              </a:rPr>
              <a:t> Infrastructure</a:t>
            </a:r>
            <a:endParaRPr lang="en-US" sz="1600" dirty="0">
              <a:solidFill>
                <a:srgbClr val="FFFFFF"/>
              </a:solidFill>
              <a:latin typeface="Arial" charset="0"/>
              <a:ea typeface="Arial" charset="0"/>
              <a:cs typeface="Arial" charset="0"/>
            </a:endParaRPr>
          </a:p>
        </p:txBody>
      </p:sp>
      <p:sp>
        <p:nvSpPr>
          <p:cNvPr id="16" name="Rectangle 15"/>
          <p:cNvSpPr/>
          <p:nvPr/>
        </p:nvSpPr>
        <p:spPr>
          <a:xfrm>
            <a:off x="4949982" y="2817603"/>
            <a:ext cx="3656136" cy="1061444"/>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Eliminate boilerplate code</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Implement best practices / patterns</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Production ready monitoring</a:t>
            </a:r>
          </a:p>
          <a:p>
            <a:pPr marL="971550" lvl="1" indent="-317500" defTabSz="914400">
              <a:lnSpc>
                <a:spcPct val="115000"/>
              </a:lnSpc>
              <a:buSzPct val="77777"/>
              <a:buFont typeface="Arial"/>
              <a:buChar char="●"/>
            </a:pPr>
            <a:r>
              <a:rPr lang="en-US" sz="1100" dirty="0" err="1" smtClean="0">
                <a:solidFill>
                  <a:srgbClr val="FFFFFF"/>
                </a:solidFill>
                <a:latin typeface="Arial" charset="0"/>
                <a:ea typeface="Arial" charset="0"/>
                <a:cs typeface="Arial" charset="0"/>
              </a:rPr>
              <a:t>Autoconfigure</a:t>
            </a:r>
            <a:r>
              <a:rPr lang="en-US" sz="1100" dirty="0" smtClean="0">
                <a:solidFill>
                  <a:srgbClr val="FFFFFF"/>
                </a:solidFill>
                <a:latin typeface="Arial" charset="0"/>
                <a:ea typeface="Arial" charset="0"/>
                <a:cs typeface="Arial" charset="0"/>
              </a:rPr>
              <a:t> and embed app server</a:t>
            </a:r>
          </a:p>
          <a:p>
            <a:pPr marL="654050" lvl="1" defTabSz="914400">
              <a:lnSpc>
                <a:spcPct val="115000"/>
              </a:lnSpc>
              <a:buSzPct val="77777"/>
            </a:pPr>
            <a:endParaRPr lang="en-US" sz="1100" dirty="0">
              <a:solidFill>
                <a:srgbClr val="FFFFFF"/>
              </a:solidFill>
              <a:latin typeface="Arial" charset="0"/>
              <a:ea typeface="Arial" charset="0"/>
              <a:cs typeface="Arial" charset="0"/>
            </a:endParaRPr>
          </a:p>
        </p:txBody>
      </p:sp>
      <p:sp>
        <p:nvSpPr>
          <p:cNvPr id="17" name="Rectangle 16"/>
          <p:cNvSpPr/>
          <p:nvPr/>
        </p:nvSpPr>
        <p:spPr>
          <a:xfrm>
            <a:off x="486630" y="5481064"/>
            <a:ext cx="3327400" cy="866776"/>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Message pipelines to ingest, transform, store, </a:t>
            </a:r>
            <a:r>
              <a:rPr lang="en-US" sz="1100" dirty="0">
                <a:solidFill>
                  <a:srgbClr val="FFFFFF"/>
                </a:solidFill>
                <a:latin typeface="Arial" charset="0"/>
                <a:ea typeface="Arial" charset="0"/>
                <a:cs typeface="Arial" charset="0"/>
              </a:rPr>
              <a:t>and </a:t>
            </a:r>
            <a:r>
              <a:rPr lang="en-US" sz="1100" dirty="0" smtClean="0">
                <a:solidFill>
                  <a:srgbClr val="FFFFFF"/>
                </a:solidFill>
                <a:latin typeface="Arial" charset="0"/>
                <a:ea typeface="Arial" charset="0"/>
                <a:cs typeface="Arial" charset="0"/>
              </a:rPr>
              <a:t>analyze data</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Handle streaming and batch </a:t>
            </a:r>
            <a:r>
              <a:rPr lang="en-US" sz="1100" dirty="0">
                <a:solidFill>
                  <a:srgbClr val="FFFFFF"/>
                </a:solidFill>
                <a:latin typeface="Arial" charset="0"/>
                <a:ea typeface="Arial" charset="0"/>
                <a:cs typeface="Arial" charset="0"/>
              </a:rPr>
              <a:t>d</a:t>
            </a:r>
            <a:r>
              <a:rPr lang="en-US" sz="1100" dirty="0" smtClean="0">
                <a:solidFill>
                  <a:srgbClr val="FFFFFF"/>
                </a:solidFill>
                <a:latin typeface="Arial" charset="0"/>
                <a:ea typeface="Arial" charset="0"/>
                <a:cs typeface="Arial" charset="0"/>
              </a:rPr>
              <a:t>ata</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Tools for non-expert developers</a:t>
            </a:r>
          </a:p>
        </p:txBody>
      </p:sp>
      <p:sp>
        <p:nvSpPr>
          <p:cNvPr id="18" name="Rectangle 17"/>
          <p:cNvSpPr/>
          <p:nvPr/>
        </p:nvSpPr>
        <p:spPr>
          <a:xfrm>
            <a:off x="417096" y="2757749"/>
            <a:ext cx="3656136" cy="1256113"/>
          </a:xfrm>
          <a:prstGeom prst="rect">
            <a:avLst/>
          </a:prstGeom>
        </p:spPr>
        <p:txBody>
          <a:bodyPr wrap="square">
            <a:spAutoFit/>
          </a:bodyPr>
          <a:lstStyle/>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Externalizing configuration is simple with Spring Boot</a:t>
            </a:r>
          </a:p>
          <a:p>
            <a:pPr marL="971550" lvl="1" indent="-317500" defTabSz="914400">
              <a:lnSpc>
                <a:spcPct val="115000"/>
              </a:lnSpc>
              <a:buSzPct val="77777"/>
              <a:buFont typeface="Arial"/>
              <a:buChar char="●"/>
            </a:pPr>
            <a:r>
              <a:rPr lang="en-US" sz="1100" dirty="0" smtClean="0">
                <a:solidFill>
                  <a:srgbClr val="FFFFFF"/>
                </a:solidFill>
                <a:latin typeface="Arial" charset="0"/>
                <a:ea typeface="Arial" charset="0"/>
                <a:cs typeface="Arial" charset="0"/>
              </a:rPr>
              <a:t>Boot profiles intelligently adapt configuration to different environments</a:t>
            </a:r>
          </a:p>
          <a:p>
            <a:pPr marL="971550" lvl="1" indent="-317500" defTabSz="914400">
              <a:lnSpc>
                <a:spcPct val="115000"/>
              </a:lnSpc>
              <a:buSzPct val="77777"/>
              <a:buFont typeface="Arial"/>
              <a:buChar char="●"/>
            </a:pPr>
            <a:r>
              <a:rPr lang="en-US" sz="1100" dirty="0" err="1">
                <a:solidFill>
                  <a:srgbClr val="FFFFFF"/>
                </a:solidFill>
                <a:latin typeface="Arial" charset="0"/>
                <a:ea typeface="Arial" charset="0"/>
                <a:cs typeface="Arial" charset="0"/>
              </a:rPr>
              <a:t>Autoconfiguration</a:t>
            </a:r>
            <a:r>
              <a:rPr lang="en-US" sz="1100" dirty="0">
                <a:solidFill>
                  <a:srgbClr val="FFFFFF"/>
                </a:solidFill>
                <a:latin typeface="Arial" charset="0"/>
                <a:ea typeface="Arial" charset="0"/>
                <a:cs typeface="Arial" charset="0"/>
              </a:rPr>
              <a:t> for Cloud </a:t>
            </a:r>
            <a:r>
              <a:rPr lang="en-US" sz="1100" dirty="0" smtClean="0">
                <a:solidFill>
                  <a:srgbClr val="FFFFFF"/>
                </a:solidFill>
                <a:latin typeface="Arial" charset="0"/>
                <a:ea typeface="Arial" charset="0"/>
                <a:cs typeface="Arial" charset="0"/>
              </a:rPr>
              <a:t>Services</a:t>
            </a:r>
          </a:p>
          <a:p>
            <a:pPr marL="654050" lvl="1" defTabSz="914400">
              <a:lnSpc>
                <a:spcPct val="115000"/>
              </a:lnSpc>
              <a:buSzPct val="77777"/>
            </a:pPr>
            <a:endParaRPr lang="en-US" sz="1100" dirty="0">
              <a:solidFill>
                <a:srgbClr val="FFFFFF"/>
              </a:solidFill>
              <a:latin typeface="Arial" charset="0"/>
              <a:ea typeface="Arial" charset="0"/>
              <a:cs typeface="Arial" charset="0"/>
            </a:endParaRPr>
          </a:p>
        </p:txBody>
      </p:sp>
    </p:spTree>
    <p:extLst>
      <p:ext uri="{BB962C8B-B14F-4D97-AF65-F5344CB8AC3E}">
        <p14:creationId xmlns:p14="http://schemas.microsoft.com/office/powerpoint/2010/main" val="36988947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….PCF Drill Down</a:t>
            </a:r>
            <a:endParaRPr lang="en-US" dirty="0"/>
          </a:p>
        </p:txBody>
      </p:sp>
    </p:spTree>
    <p:extLst>
      <p:ext uri="{BB962C8B-B14F-4D97-AF65-F5344CB8AC3E}">
        <p14:creationId xmlns:p14="http://schemas.microsoft.com/office/powerpoint/2010/main" val="37776602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38A7E"/>
                </a:solidFill>
              </a:rPr>
              <a:t>PCF Topics to Touch on….</a:t>
            </a:r>
            <a:endParaRPr lang="en-US" dirty="0">
              <a:solidFill>
                <a:srgbClr val="138A7E"/>
              </a:solidFill>
            </a:endParaRPr>
          </a:p>
        </p:txBody>
      </p:sp>
      <p:sp>
        <p:nvSpPr>
          <p:cNvPr id="3" name="Content Placeholder 2"/>
          <p:cNvSpPr>
            <a:spLocks noGrp="1"/>
          </p:cNvSpPr>
          <p:nvPr>
            <p:ph sz="quarter" idx="10"/>
          </p:nvPr>
        </p:nvSpPr>
        <p:spPr>
          <a:xfrm>
            <a:off x="457214" y="1477439"/>
            <a:ext cx="8545965" cy="4364009"/>
          </a:xfrm>
        </p:spPr>
        <p:txBody>
          <a:bodyPr>
            <a:normAutofit fontScale="92500" lnSpcReduction="20000"/>
          </a:bodyPr>
          <a:lstStyle/>
          <a:p>
            <a:r>
              <a:rPr lang="en-US" dirty="0" smtClean="0"/>
              <a:t>Push /  Bind / Scale </a:t>
            </a:r>
          </a:p>
          <a:p>
            <a:r>
              <a:rPr lang="en-US" dirty="0" smtClean="0"/>
              <a:t>CLI, Manifests, API &amp; Aps </a:t>
            </a:r>
            <a:r>
              <a:rPr lang="en-US" dirty="0" err="1" smtClean="0"/>
              <a:t>Mgr</a:t>
            </a:r>
            <a:endParaRPr lang="en-US" dirty="0" smtClean="0"/>
          </a:p>
          <a:p>
            <a:r>
              <a:rPr lang="en-US" dirty="0" smtClean="0"/>
              <a:t>Orgs, Spaces, Users &amp; Quotas</a:t>
            </a:r>
          </a:p>
          <a:p>
            <a:r>
              <a:rPr lang="en-US" dirty="0" err="1" smtClean="0"/>
              <a:t>Buildpacks</a:t>
            </a:r>
            <a:r>
              <a:rPr lang="en-US" dirty="0"/>
              <a:t> </a:t>
            </a:r>
            <a:r>
              <a:rPr lang="en-US" dirty="0" smtClean="0"/>
              <a:t>&amp; </a:t>
            </a:r>
            <a:r>
              <a:rPr lang="en-US" dirty="0" smtClean="0"/>
              <a:t>Upgrading </a:t>
            </a:r>
            <a:r>
              <a:rPr lang="en-US" dirty="0" err="1" smtClean="0"/>
              <a:t>Buildpacks</a:t>
            </a:r>
            <a:endParaRPr lang="en-US" dirty="0" smtClean="0"/>
          </a:p>
          <a:p>
            <a:r>
              <a:rPr lang="en-US" dirty="0" smtClean="0"/>
              <a:t>Logging</a:t>
            </a:r>
          </a:p>
          <a:p>
            <a:r>
              <a:rPr lang="en-US" dirty="0" smtClean="0"/>
              <a:t>Auto scaling</a:t>
            </a:r>
          </a:p>
          <a:p>
            <a:r>
              <a:rPr lang="en-US" dirty="0" smtClean="0"/>
              <a:t>Domains and routes</a:t>
            </a:r>
          </a:p>
          <a:p>
            <a:r>
              <a:rPr lang="en-US" dirty="0" smtClean="0"/>
              <a:t>Basic </a:t>
            </a:r>
            <a:r>
              <a:rPr lang="en-US" dirty="0" smtClean="0"/>
              <a:t>Troubleshooting, Logs,</a:t>
            </a:r>
            <a:r>
              <a:rPr lang="en-US" dirty="0" smtClean="0"/>
              <a:t> &amp; </a:t>
            </a:r>
            <a:r>
              <a:rPr lang="en-US" dirty="0" smtClean="0"/>
              <a:t>monitoring</a:t>
            </a:r>
            <a:endParaRPr lang="en-US" dirty="0" smtClean="0"/>
          </a:p>
          <a:p>
            <a:r>
              <a:rPr lang="en-US" dirty="0" smtClean="0"/>
              <a:t>Basic Services </a:t>
            </a:r>
            <a:r>
              <a:rPr lang="en-US" dirty="0" smtClean="0"/>
              <a:t>Overview &amp; Spring Cloud connectors</a:t>
            </a:r>
            <a:endParaRPr lang="en-US" dirty="0" smtClean="0"/>
          </a:p>
          <a:p>
            <a:r>
              <a:rPr lang="en-US" dirty="0" smtClean="0"/>
              <a:t>Blue/Green Upgrades and DB Migrations</a:t>
            </a:r>
          </a:p>
        </p:txBody>
      </p:sp>
    </p:spTree>
    <p:extLst>
      <p:ext uri="{BB962C8B-B14F-4D97-AF65-F5344CB8AC3E}">
        <p14:creationId xmlns:p14="http://schemas.microsoft.com/office/powerpoint/2010/main" val="2273472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6" name="Shape 666"/>
          <p:cNvSpPr/>
          <p:nvPr/>
        </p:nvSpPr>
        <p:spPr>
          <a:xfrm>
            <a:off x="205821" y="1210663"/>
            <a:ext cx="6627633" cy="4771468"/>
          </a:xfrm>
          <a:prstGeom prst="rect">
            <a:avLst/>
          </a:prstGeom>
          <a:solidFill>
            <a:srgbClr val="BFBFBF"/>
          </a:solidFill>
          <a:ln>
            <a:noFill/>
          </a:ln>
        </p:spPr>
        <p:txBody>
          <a:bodyPr lIns="91425" tIns="45700" rIns="91425" bIns="45700" anchor="t" anchorCtr="0">
            <a:noAutofit/>
          </a:bodyPr>
          <a:lstStyle/>
          <a:p>
            <a:pPr algn="ctr"/>
            <a:endParaRPr sz="1400">
              <a:solidFill>
                <a:srgbClr val="292C2F"/>
              </a:solidFill>
              <a:latin typeface="Roboto"/>
              <a:ea typeface="Roboto"/>
              <a:cs typeface="Roboto"/>
              <a:sym typeface="Roboto"/>
            </a:endParaRPr>
          </a:p>
        </p:txBody>
      </p:sp>
      <p:sp>
        <p:nvSpPr>
          <p:cNvPr id="667" name="Shape 667"/>
          <p:cNvSpPr/>
          <p:nvPr/>
        </p:nvSpPr>
        <p:spPr>
          <a:xfrm>
            <a:off x="309781" y="2525350"/>
            <a:ext cx="6423653" cy="2680513"/>
          </a:xfrm>
          <a:prstGeom prst="rect">
            <a:avLst/>
          </a:prstGeom>
          <a:solidFill>
            <a:schemeClr val="accent1"/>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68" name="Shape 668"/>
          <p:cNvSpPr/>
          <p:nvPr/>
        </p:nvSpPr>
        <p:spPr>
          <a:xfrm>
            <a:off x="6950131" y="1210663"/>
            <a:ext cx="1822203" cy="4771468"/>
          </a:xfrm>
          <a:prstGeom prst="rect">
            <a:avLst/>
          </a:prstGeom>
          <a:solidFill>
            <a:srgbClr val="45A3E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69" name="Shape 669"/>
          <p:cNvSpPr/>
          <p:nvPr/>
        </p:nvSpPr>
        <p:spPr>
          <a:xfrm>
            <a:off x="1470811" y="1805182"/>
            <a:ext cx="2033928"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Container Scheduling</a:t>
            </a:r>
          </a:p>
        </p:txBody>
      </p:sp>
      <p:sp>
        <p:nvSpPr>
          <p:cNvPr id="670" name="Shape 670"/>
          <p:cNvSpPr/>
          <p:nvPr/>
        </p:nvSpPr>
        <p:spPr>
          <a:xfrm>
            <a:off x="1946966" y="2609516"/>
            <a:ext cx="3213037"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Application Framework</a:t>
            </a:r>
          </a:p>
        </p:txBody>
      </p:sp>
      <p:sp>
        <p:nvSpPr>
          <p:cNvPr id="671" name="Shape 671"/>
          <p:cNvSpPr/>
          <p:nvPr/>
        </p:nvSpPr>
        <p:spPr>
          <a:xfrm>
            <a:off x="7096013" y="1224868"/>
            <a:ext cx="1527079"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Services</a:t>
            </a:r>
          </a:p>
        </p:txBody>
      </p:sp>
      <p:sp>
        <p:nvSpPr>
          <p:cNvPr id="672" name="Shape 672"/>
          <p:cNvSpPr/>
          <p:nvPr/>
        </p:nvSpPr>
        <p:spPr>
          <a:xfrm>
            <a:off x="1231773" y="1238100"/>
            <a:ext cx="4650180" cy="451405"/>
          </a:xfrm>
          <a:prstGeom prst="rect">
            <a:avLst/>
          </a:prstGeom>
          <a:noFill/>
          <a:ln>
            <a:noFill/>
          </a:ln>
        </p:spPr>
        <p:txBody>
          <a:bodyPr lIns="91425" tIns="45700" rIns="91425" bIns="45700" anchor="t" anchorCtr="0">
            <a:noAutofit/>
          </a:bodyPr>
          <a:lstStyle/>
          <a:p>
            <a:pPr algn="ctr">
              <a:buSzPct val="25000"/>
            </a:pPr>
            <a:r>
              <a:rPr lang="en-US" sz="1600" b="1" dirty="0">
                <a:solidFill>
                  <a:srgbClr val="10253F"/>
                </a:solidFill>
                <a:latin typeface="Roboto"/>
                <a:ea typeface="Roboto"/>
                <a:cs typeface="Roboto"/>
                <a:sym typeface="Roboto"/>
              </a:rPr>
              <a:t>Platform </a:t>
            </a:r>
            <a:r>
              <a:rPr lang="en-US" sz="1600" b="1" dirty="0" smtClean="0">
                <a:solidFill>
                  <a:srgbClr val="10253F"/>
                </a:solidFill>
                <a:latin typeface="Roboto"/>
                <a:ea typeface="Roboto"/>
                <a:cs typeface="Roboto"/>
                <a:sym typeface="Roboto"/>
              </a:rPr>
              <a:t>Runtime (Elastic Runtime)</a:t>
            </a:r>
            <a:endParaRPr lang="en-US" sz="1600" b="1" dirty="0">
              <a:solidFill>
                <a:srgbClr val="10253F"/>
              </a:solidFill>
              <a:latin typeface="Roboto"/>
              <a:ea typeface="Roboto"/>
              <a:cs typeface="Roboto"/>
              <a:sym typeface="Roboto"/>
            </a:endParaRPr>
          </a:p>
        </p:txBody>
      </p:sp>
      <p:sp>
        <p:nvSpPr>
          <p:cNvPr id="673" name="Shape 673"/>
          <p:cNvSpPr/>
          <p:nvPr/>
        </p:nvSpPr>
        <p:spPr>
          <a:xfrm>
            <a:off x="309768" y="1805182"/>
            <a:ext cx="1091588"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Routing</a:t>
            </a:r>
          </a:p>
        </p:txBody>
      </p:sp>
      <p:sp>
        <p:nvSpPr>
          <p:cNvPr id="674" name="Shape 674"/>
          <p:cNvSpPr/>
          <p:nvPr/>
        </p:nvSpPr>
        <p:spPr>
          <a:xfrm>
            <a:off x="7096013" y="1826018"/>
            <a:ext cx="1527079" cy="549231"/>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Database</a:t>
            </a:r>
          </a:p>
        </p:txBody>
      </p:sp>
      <p:sp>
        <p:nvSpPr>
          <p:cNvPr id="675" name="Shape 675"/>
          <p:cNvSpPr/>
          <p:nvPr/>
        </p:nvSpPr>
        <p:spPr>
          <a:xfrm>
            <a:off x="5423177" y="1798631"/>
            <a:ext cx="1310253"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Configuration</a:t>
            </a:r>
          </a:p>
        </p:txBody>
      </p:sp>
      <p:sp>
        <p:nvSpPr>
          <p:cNvPr id="676" name="Shape 676"/>
          <p:cNvSpPr/>
          <p:nvPr/>
        </p:nvSpPr>
        <p:spPr>
          <a:xfrm>
            <a:off x="3578713" y="1799547"/>
            <a:ext cx="1768069" cy="610596"/>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Service Discovery</a:t>
            </a:r>
          </a:p>
        </p:txBody>
      </p:sp>
      <p:sp>
        <p:nvSpPr>
          <p:cNvPr id="677" name="Shape 677"/>
          <p:cNvSpPr/>
          <p:nvPr/>
        </p:nvSpPr>
        <p:spPr>
          <a:xfrm>
            <a:off x="7096013" y="2497608"/>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Big Data</a:t>
            </a:r>
          </a:p>
        </p:txBody>
      </p:sp>
      <p:sp>
        <p:nvSpPr>
          <p:cNvPr id="678" name="Shape 678"/>
          <p:cNvSpPr/>
          <p:nvPr/>
        </p:nvSpPr>
        <p:spPr>
          <a:xfrm>
            <a:off x="7096172" y="3184592"/>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Object Storage</a:t>
            </a:r>
          </a:p>
        </p:txBody>
      </p:sp>
      <p:sp>
        <p:nvSpPr>
          <p:cNvPr id="679" name="Shape 679"/>
          <p:cNvSpPr/>
          <p:nvPr/>
        </p:nvSpPr>
        <p:spPr>
          <a:xfrm>
            <a:off x="7096172" y="3871576"/>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Mobile</a:t>
            </a:r>
          </a:p>
        </p:txBody>
      </p:sp>
      <p:sp>
        <p:nvSpPr>
          <p:cNvPr id="680" name="Shape 680"/>
          <p:cNvSpPr/>
          <p:nvPr/>
        </p:nvSpPr>
        <p:spPr>
          <a:xfrm>
            <a:off x="7096174" y="4558560"/>
            <a:ext cx="1526905"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Build CI</a:t>
            </a:r>
          </a:p>
        </p:txBody>
      </p:sp>
      <p:sp>
        <p:nvSpPr>
          <p:cNvPr id="681" name="Shape 681"/>
          <p:cNvSpPr/>
          <p:nvPr/>
        </p:nvSpPr>
        <p:spPr>
          <a:xfrm>
            <a:off x="7096172" y="5245540"/>
            <a:ext cx="1527079" cy="564613"/>
          </a:xfrm>
          <a:prstGeom prst="rect">
            <a:avLst/>
          </a:prstGeom>
          <a:noFill/>
          <a:ln w="12700" cap="flat" cmpd="sng">
            <a:solidFill>
              <a:schemeClr val="lt1"/>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User Provided</a:t>
            </a:r>
          </a:p>
        </p:txBody>
      </p:sp>
      <p:sp>
        <p:nvSpPr>
          <p:cNvPr id="682" name="Shape 682"/>
          <p:cNvSpPr/>
          <p:nvPr/>
        </p:nvSpPr>
        <p:spPr>
          <a:xfrm>
            <a:off x="309768" y="5326061"/>
            <a:ext cx="3194970" cy="503945"/>
          </a:xfrm>
          <a:prstGeom prst="rect">
            <a:avLst/>
          </a:prstGeom>
          <a:solidFill>
            <a:srgbClr val="D8D8D8"/>
          </a:solidFill>
          <a:ln>
            <a:noFill/>
          </a:ln>
        </p:spPr>
        <p:txBody>
          <a:bodyPr lIns="91425" tIns="45700" rIns="91425" bIns="45700" anchor="ctr" anchorCtr="0">
            <a:noAutofit/>
          </a:bodyPr>
          <a:lstStyle/>
          <a:p>
            <a:pPr algn="ctr">
              <a:buSzPct val="25000"/>
            </a:pPr>
            <a:r>
              <a:rPr lang="en-US" sz="1200" dirty="0">
                <a:solidFill>
                  <a:srgbClr val="262626"/>
                </a:solidFill>
                <a:latin typeface="Roboto"/>
                <a:ea typeface="Roboto"/>
                <a:cs typeface="Roboto"/>
                <a:sym typeface="Roboto"/>
              </a:rPr>
              <a:t>Logging &amp; Metrics</a:t>
            </a:r>
          </a:p>
        </p:txBody>
      </p:sp>
      <p:sp>
        <p:nvSpPr>
          <p:cNvPr id="683" name="Shape 683"/>
          <p:cNvSpPr/>
          <p:nvPr/>
        </p:nvSpPr>
        <p:spPr>
          <a:xfrm>
            <a:off x="3578698" y="5326061"/>
            <a:ext cx="3154724" cy="503945"/>
          </a:xfrm>
          <a:prstGeom prst="rect">
            <a:avLst/>
          </a:prstGeom>
          <a:solidFill>
            <a:srgbClr val="D8D8D8"/>
          </a:solidFill>
          <a:ln>
            <a:noFill/>
          </a:ln>
        </p:spPr>
        <p:txBody>
          <a:bodyPr lIns="91425" tIns="45700" rIns="91425" bIns="45700" anchor="ctr" anchorCtr="0">
            <a:noAutofit/>
          </a:bodyPr>
          <a:lstStyle/>
          <a:p>
            <a:pPr algn="ctr">
              <a:buSzPct val="25000"/>
            </a:pPr>
            <a:r>
              <a:rPr lang="en-US" sz="1200">
                <a:solidFill>
                  <a:srgbClr val="262626"/>
                </a:solidFill>
                <a:latin typeface="Roboto"/>
                <a:ea typeface="Roboto"/>
                <a:cs typeface="Roboto"/>
                <a:sym typeface="Roboto"/>
              </a:rPr>
              <a:t>Messaging</a:t>
            </a:r>
          </a:p>
        </p:txBody>
      </p:sp>
      <p:sp>
        <p:nvSpPr>
          <p:cNvPr id="684" name="Shape 684"/>
          <p:cNvSpPr/>
          <p:nvPr/>
        </p:nvSpPr>
        <p:spPr>
          <a:xfrm>
            <a:off x="5170725"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Circuit Breakers</a:t>
            </a:r>
          </a:p>
        </p:txBody>
      </p:sp>
      <p:sp>
        <p:nvSpPr>
          <p:cNvPr id="685" name="Shape 685"/>
          <p:cNvSpPr/>
          <p:nvPr/>
        </p:nvSpPr>
        <p:spPr>
          <a:xfrm>
            <a:off x="486177"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12 Factor Apps</a:t>
            </a:r>
          </a:p>
        </p:txBody>
      </p:sp>
      <p:sp>
        <p:nvSpPr>
          <p:cNvPr id="686" name="Shape 686"/>
          <p:cNvSpPr/>
          <p:nvPr/>
        </p:nvSpPr>
        <p:spPr>
          <a:xfrm>
            <a:off x="3606388"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RESTful Services</a:t>
            </a:r>
          </a:p>
        </p:txBody>
      </p:sp>
      <p:sp>
        <p:nvSpPr>
          <p:cNvPr id="687" name="Shape 687"/>
          <p:cNvSpPr/>
          <p:nvPr/>
        </p:nvSpPr>
        <p:spPr>
          <a:xfrm>
            <a:off x="2042050" y="3257676"/>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Microservices</a:t>
            </a:r>
          </a:p>
        </p:txBody>
      </p:sp>
      <p:sp>
        <p:nvSpPr>
          <p:cNvPr id="688" name="Shape 688"/>
          <p:cNvSpPr/>
          <p:nvPr/>
        </p:nvSpPr>
        <p:spPr>
          <a:xfrm>
            <a:off x="5160020"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.NET</a:t>
            </a:r>
          </a:p>
        </p:txBody>
      </p:sp>
      <p:sp>
        <p:nvSpPr>
          <p:cNvPr id="689" name="Shape 689"/>
          <p:cNvSpPr/>
          <p:nvPr/>
        </p:nvSpPr>
        <p:spPr>
          <a:xfrm>
            <a:off x="475468"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Spring Boot</a:t>
            </a:r>
          </a:p>
        </p:txBody>
      </p:sp>
      <p:sp>
        <p:nvSpPr>
          <p:cNvPr id="690" name="Shape 690"/>
          <p:cNvSpPr/>
          <p:nvPr/>
        </p:nvSpPr>
        <p:spPr>
          <a:xfrm>
            <a:off x="3595679"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Node.js</a:t>
            </a:r>
          </a:p>
        </p:txBody>
      </p:sp>
      <p:sp>
        <p:nvSpPr>
          <p:cNvPr id="691" name="Shape 691"/>
          <p:cNvSpPr/>
          <p:nvPr/>
        </p:nvSpPr>
        <p:spPr>
          <a:xfrm>
            <a:off x="2031329" y="4216770"/>
            <a:ext cx="1390763" cy="726833"/>
          </a:xfrm>
          <a:prstGeom prst="roundRect">
            <a:avLst>
              <a:gd name="adj" fmla="val 16667"/>
            </a:avLst>
          </a:prstGeom>
          <a:no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a:buSzPct val="25000"/>
            </a:pPr>
            <a:r>
              <a:rPr lang="en-US" sz="1200">
                <a:solidFill>
                  <a:prstClr val="white"/>
                </a:solidFill>
                <a:latin typeface="Roboto"/>
                <a:ea typeface="Roboto"/>
                <a:cs typeface="Roboto"/>
                <a:sym typeface="Roboto"/>
              </a:rPr>
              <a:t>Ruby on Rails</a:t>
            </a:r>
          </a:p>
        </p:txBody>
      </p:sp>
      <p:sp>
        <p:nvSpPr>
          <p:cNvPr id="692" name="Shape 692"/>
          <p:cNvSpPr/>
          <p:nvPr/>
        </p:nvSpPr>
        <p:spPr>
          <a:xfrm>
            <a:off x="205804" y="6075112"/>
            <a:ext cx="8566514" cy="652296"/>
          </a:xfrm>
          <a:prstGeom prst="rect">
            <a:avLst/>
          </a:prstGeom>
          <a:solidFill>
            <a:srgbClr val="097F73"/>
          </a:solidFill>
          <a:ln>
            <a:noFill/>
          </a:ln>
        </p:spPr>
        <p:txBody>
          <a:bodyPr lIns="91425" tIns="45700" rIns="91425" bIns="45700" anchor="t" anchorCtr="0">
            <a:noAutofit/>
          </a:bodyPr>
          <a:lstStyle/>
          <a:p>
            <a:pPr algn="ctr"/>
            <a:endParaRPr sz="1400">
              <a:solidFill>
                <a:srgbClr val="F2F2F2"/>
              </a:solidFill>
              <a:latin typeface="Roboto"/>
              <a:ea typeface="Roboto"/>
              <a:cs typeface="Roboto"/>
              <a:sym typeface="Roboto"/>
            </a:endParaRPr>
          </a:p>
        </p:txBody>
      </p:sp>
      <p:sp>
        <p:nvSpPr>
          <p:cNvPr id="693" name="Shape 693"/>
          <p:cNvSpPr/>
          <p:nvPr/>
        </p:nvSpPr>
        <p:spPr>
          <a:xfrm>
            <a:off x="441899" y="6175560"/>
            <a:ext cx="1476413" cy="451405"/>
          </a:xfrm>
          <a:prstGeom prst="rect">
            <a:avLst/>
          </a:prstGeom>
          <a:noFill/>
          <a:ln>
            <a:noFill/>
          </a:ln>
        </p:spPr>
        <p:txBody>
          <a:bodyPr lIns="91425" tIns="45700" rIns="91425" bIns="45700" anchor="t" anchorCtr="0">
            <a:noAutofit/>
          </a:bodyPr>
          <a:lstStyle/>
          <a:p>
            <a:pPr algn="ctr">
              <a:buSzPct val="25000"/>
            </a:pPr>
            <a:r>
              <a:rPr lang="en-US" sz="1600" b="1">
                <a:solidFill>
                  <a:srgbClr val="FFFFFF"/>
                </a:solidFill>
                <a:latin typeface="Roboto"/>
                <a:ea typeface="Roboto"/>
                <a:cs typeface="Roboto"/>
                <a:sym typeface="Roboto"/>
              </a:rPr>
              <a:t>Operations</a:t>
            </a:r>
          </a:p>
        </p:txBody>
      </p:sp>
      <p:sp>
        <p:nvSpPr>
          <p:cNvPr id="694" name="Shape 694"/>
          <p:cNvSpPr/>
          <p:nvPr/>
        </p:nvSpPr>
        <p:spPr>
          <a:xfrm>
            <a:off x="2372618" y="6093484"/>
            <a:ext cx="1378453"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Zero Downtime Deployments</a:t>
            </a:r>
          </a:p>
        </p:txBody>
      </p:sp>
      <p:sp>
        <p:nvSpPr>
          <p:cNvPr id="695" name="Shape 695"/>
          <p:cNvSpPr/>
          <p:nvPr/>
        </p:nvSpPr>
        <p:spPr>
          <a:xfrm>
            <a:off x="3947434" y="6093484"/>
            <a:ext cx="1165134"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Failover &amp; Recovery</a:t>
            </a:r>
          </a:p>
        </p:txBody>
      </p:sp>
      <p:sp>
        <p:nvSpPr>
          <p:cNvPr id="696" name="Shape 696"/>
          <p:cNvSpPr/>
          <p:nvPr/>
        </p:nvSpPr>
        <p:spPr>
          <a:xfrm>
            <a:off x="5267324" y="6216597"/>
            <a:ext cx="1027763" cy="369331"/>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Scaling</a:t>
            </a:r>
          </a:p>
        </p:txBody>
      </p:sp>
      <p:sp>
        <p:nvSpPr>
          <p:cNvPr id="697" name="Shape 697"/>
          <p:cNvSpPr/>
          <p:nvPr/>
        </p:nvSpPr>
        <p:spPr>
          <a:xfrm>
            <a:off x="6439415" y="6093484"/>
            <a:ext cx="1051431"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Security Patching</a:t>
            </a:r>
          </a:p>
        </p:txBody>
      </p:sp>
      <p:sp>
        <p:nvSpPr>
          <p:cNvPr id="698" name="Shape 698"/>
          <p:cNvSpPr/>
          <p:nvPr/>
        </p:nvSpPr>
        <p:spPr>
          <a:xfrm>
            <a:off x="7655996" y="6093484"/>
            <a:ext cx="1051431" cy="615552"/>
          </a:xfrm>
          <a:prstGeom prst="rect">
            <a:avLst/>
          </a:prstGeom>
          <a:noFill/>
          <a:ln>
            <a:noFill/>
          </a:ln>
        </p:spPr>
        <p:txBody>
          <a:bodyPr lIns="91425" tIns="45700" rIns="91425" bIns="45700" anchor="t" anchorCtr="0">
            <a:noAutofit/>
          </a:bodyPr>
          <a:lstStyle/>
          <a:p>
            <a:pPr algn="ctr">
              <a:buSzPct val="25000"/>
            </a:pPr>
            <a:r>
              <a:rPr lang="en-US" sz="1200">
                <a:solidFill>
                  <a:srgbClr val="FFFFFF"/>
                </a:solidFill>
                <a:latin typeface="Roboto"/>
                <a:ea typeface="Roboto"/>
                <a:cs typeface="Roboto"/>
                <a:sym typeface="Roboto"/>
              </a:rPr>
              <a:t>Platform</a:t>
            </a:r>
          </a:p>
          <a:p>
            <a:pPr algn="ctr">
              <a:buSzPct val="25000"/>
            </a:pPr>
            <a:r>
              <a:rPr lang="en-US" sz="1200">
                <a:solidFill>
                  <a:srgbClr val="FFFFFF"/>
                </a:solidFill>
                <a:latin typeface="Roboto"/>
                <a:ea typeface="Roboto"/>
                <a:cs typeface="Roboto"/>
                <a:sym typeface="Roboto"/>
              </a:rPr>
              <a:t>Upgrades</a:t>
            </a:r>
          </a:p>
        </p:txBody>
      </p:sp>
      <p:sp>
        <p:nvSpPr>
          <p:cNvPr id="40" name="Shape 954"/>
          <p:cNvSpPr txBox="1">
            <a:spLocks noGrp="1"/>
          </p:cNvSpPr>
          <p:nvPr>
            <p:ph type="title"/>
          </p:nvPr>
        </p:nvSpPr>
        <p:spPr>
          <a:xfrm>
            <a:off x="1077910" y="249752"/>
            <a:ext cx="6947616" cy="780685"/>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dirty="0" smtClean="0">
                <a:solidFill>
                  <a:srgbClr val="29756E"/>
                </a:solidFill>
                <a:latin typeface="Helvetica Neue"/>
                <a:ea typeface="Helvetica Neue"/>
                <a:cs typeface="Helvetica Neue"/>
                <a:sym typeface="Helvetica Neue"/>
              </a:rPr>
              <a:t>Pivotal Cloud Foundry Architecture</a:t>
            </a:r>
            <a:endParaRPr lang="en-US" sz="3200" b="0" i="0" u="none" strike="noStrike" cap="none" dirty="0">
              <a:solidFill>
                <a:srgbClr val="29756E"/>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5828807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FFFFFF"/>
                </a:solidFill>
              </a:rPr>
              <a:t>DEMO</a:t>
            </a:r>
            <a:r>
              <a:rPr lang="en-US" b="1" cap="all" dirty="0" smtClean="0">
                <a:solidFill>
                  <a:srgbClr val="138A7E"/>
                </a:solidFill>
              </a:rPr>
              <a:t>   CF Push, Bind and scale</a:t>
            </a:r>
            <a:endParaRPr lang="en" sz="2100" b="1" cap="all" dirty="0">
              <a:solidFill>
                <a:srgbClr val="138A7E"/>
              </a:solidFill>
            </a:endParaRPr>
          </a:p>
        </p:txBody>
      </p:sp>
    </p:spTree>
    <p:extLst>
      <p:ext uri="{BB962C8B-B14F-4D97-AF65-F5344CB8AC3E}">
        <p14:creationId xmlns:p14="http://schemas.microsoft.com/office/powerpoint/2010/main" val="29989991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96" y="2055422"/>
            <a:ext cx="1303645" cy="1035049"/>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 name="Title 1"/>
          <p:cNvSpPr>
            <a:spLocks noGrp="1"/>
          </p:cNvSpPr>
          <p:nvPr>
            <p:ph type="title"/>
          </p:nvPr>
        </p:nvSpPr>
        <p:spPr/>
        <p:txBody>
          <a:bodyPr/>
          <a:lstStyle/>
          <a:p>
            <a:r>
              <a:rPr lang="en-US" sz="2800" dirty="0" smtClean="0">
                <a:solidFill>
                  <a:schemeClr val="accent1"/>
                </a:solidFill>
              </a:rPr>
              <a:t>Deploying an Application</a:t>
            </a:r>
            <a:endParaRPr lang="en-US" sz="2800" dirty="0">
              <a:solidFill>
                <a:schemeClr val="accent1"/>
              </a:solidFill>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2055422"/>
            <a:ext cx="438150" cy="1035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13" y="1349989"/>
            <a:ext cx="5169845" cy="451741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6" name="TextBox 5"/>
          <p:cNvSpPr txBox="1"/>
          <p:nvPr/>
        </p:nvSpPr>
        <p:spPr>
          <a:xfrm>
            <a:off x="238218" y="210821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rgbClr val="F5F5F5"/>
                </a:solidFill>
                <a:latin typeface="News Gothic MT"/>
              </a:rPr>
              <a:t>Upload app bits and metadata</a:t>
            </a:r>
          </a:p>
        </p:txBody>
      </p:sp>
      <p:sp>
        <p:nvSpPr>
          <p:cNvPr id="8" name="TextBox 7"/>
          <p:cNvSpPr txBox="1"/>
          <p:nvPr/>
        </p:nvSpPr>
        <p:spPr>
          <a:xfrm>
            <a:off x="2362201" y="2185410"/>
            <a:ext cx="1012368"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prstClr val="white"/>
                </a:solidFill>
                <a:latin typeface="News Gothic MT"/>
              </a:rPr>
              <a:t>push app</a:t>
            </a:r>
            <a:endParaRPr lang="en-US" sz="1400" i="1" dirty="0" smtClean="0">
              <a:solidFill>
                <a:prstClr val="white"/>
              </a:solidFill>
              <a:latin typeface="News Gothic MT"/>
            </a:endParaRPr>
          </a:p>
        </p:txBody>
      </p:sp>
      <p:sp>
        <p:nvSpPr>
          <p:cNvPr id="34" name="Rounded Rectangle 33"/>
          <p:cNvSpPr/>
          <p:nvPr/>
        </p:nvSpPr>
        <p:spPr bwMode="auto">
          <a:xfrm rot="16200000">
            <a:off x="1697920" y="3421678"/>
            <a:ext cx="4517409"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a:r>
              <a:rPr lang="en-US" sz="1600" dirty="0" smtClean="0">
                <a:solidFill>
                  <a:prstClr val="white">
                    <a:lumMod val="95000"/>
                  </a:prstClr>
                </a:solidFill>
                <a:latin typeface="Calibri"/>
              </a:rPr>
              <a:t>Router</a:t>
            </a:r>
          </a:p>
        </p:txBody>
      </p:sp>
      <p:sp>
        <p:nvSpPr>
          <p:cNvPr id="39" name="TextBox 38"/>
          <p:cNvSpPr txBox="1"/>
          <p:nvPr/>
        </p:nvSpPr>
        <p:spPr>
          <a:xfrm>
            <a:off x="238203" y="3272474"/>
            <a:ext cx="3231654" cy="1638910"/>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rgbClr val="F5F5F5"/>
                </a:solidFill>
                <a:latin typeface="News Gothic MT"/>
              </a:rPr>
              <a:t>Create and bind services</a:t>
            </a:r>
          </a:p>
          <a:p>
            <a:pPr marL="342900" indent="-342900">
              <a:lnSpc>
                <a:spcPct val="150000"/>
              </a:lnSpc>
              <a:buFont typeface="+mj-ea"/>
              <a:buAutoNum type="circleNumDbPlain" startAt="2"/>
            </a:pPr>
            <a:r>
              <a:rPr lang="en-US" dirty="0" smtClean="0">
                <a:solidFill>
                  <a:srgbClr val="F5F5F5"/>
                </a:solidFill>
                <a:latin typeface="News Gothic MT"/>
              </a:rPr>
              <a:t>Stage application</a:t>
            </a:r>
          </a:p>
          <a:p>
            <a:pPr marL="342900" indent="-342900">
              <a:lnSpc>
                <a:spcPct val="150000"/>
              </a:lnSpc>
              <a:buFont typeface="+mj-ea"/>
              <a:buAutoNum type="circleNumDbPlain" startAt="2"/>
            </a:pPr>
            <a:r>
              <a:rPr lang="en-US" dirty="0" smtClean="0">
                <a:solidFill>
                  <a:srgbClr val="F5F5F5"/>
                </a:solidFill>
                <a:latin typeface="News Gothic MT"/>
              </a:rPr>
              <a:t>Deploy application</a:t>
            </a:r>
          </a:p>
          <a:p>
            <a:pPr marL="342900" indent="-342900">
              <a:lnSpc>
                <a:spcPct val="150000"/>
              </a:lnSpc>
              <a:buFont typeface="+mj-ea"/>
              <a:buAutoNum type="circleNumDbPlain" startAt="2"/>
            </a:pPr>
            <a:r>
              <a:rPr lang="en-US" dirty="0" smtClean="0">
                <a:solidFill>
                  <a:srgbClr val="F5F5F5"/>
                </a:solidFill>
                <a:latin typeface="News Gothic MT"/>
              </a:rPr>
              <a:t>Manage application health</a:t>
            </a:r>
          </a:p>
        </p:txBody>
      </p:sp>
      <p:sp>
        <p:nvSpPr>
          <p:cNvPr id="27" name="Oval 42"/>
          <p:cNvSpPr/>
          <p:nvPr/>
        </p:nvSpPr>
        <p:spPr>
          <a:xfrm>
            <a:off x="3841318" y="2900572"/>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3" name="Rounded Rectangle 42"/>
          <p:cNvSpPr>
            <a:spLocks noChangeArrowheads="1"/>
          </p:cNvSpPr>
          <p:nvPr/>
        </p:nvSpPr>
        <p:spPr bwMode="auto">
          <a:xfrm>
            <a:off x="4293642" y="1997837"/>
            <a:ext cx="1533402"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26" name="Oval 194"/>
          <p:cNvSpPr/>
          <p:nvPr/>
        </p:nvSpPr>
        <p:spPr>
          <a:xfrm>
            <a:off x="4357162" y="2149843"/>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4" name="Rounded Rectangle 43"/>
          <p:cNvSpPr>
            <a:spLocks noChangeArrowheads="1"/>
          </p:cNvSpPr>
          <p:nvPr/>
        </p:nvSpPr>
        <p:spPr bwMode="auto">
          <a:xfrm>
            <a:off x="6096008" y="1997837"/>
            <a:ext cx="2590799"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46" name="Oval 194"/>
          <p:cNvSpPr/>
          <p:nvPr/>
        </p:nvSpPr>
        <p:spPr>
          <a:xfrm>
            <a:off x="6159520" y="2149843"/>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11" name="Straight Connector 10"/>
          <p:cNvCxnSpPr/>
          <p:nvPr/>
        </p:nvCxnSpPr>
        <p:spPr>
          <a:xfrm flipH="1">
            <a:off x="6159520" y="2595772"/>
            <a:ext cx="698495" cy="61224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6" y="2589482"/>
            <a:ext cx="65465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53" y="2938063"/>
            <a:ext cx="438395" cy="269604"/>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57" name="Right Arrow 56"/>
          <p:cNvSpPr/>
          <p:nvPr/>
        </p:nvSpPr>
        <p:spPr>
          <a:xfrm rot="10800000">
            <a:off x="6721781" y="3210303"/>
            <a:ext cx="438395" cy="269604"/>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8" name="Group 17"/>
          <p:cNvGrpSpPr/>
          <p:nvPr/>
        </p:nvGrpSpPr>
        <p:grpSpPr>
          <a:xfrm>
            <a:off x="5181600" y="2914485"/>
            <a:ext cx="1533402" cy="591635"/>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17" name="Group 16"/>
          <p:cNvGrpSpPr/>
          <p:nvPr/>
        </p:nvGrpSpPr>
        <p:grpSpPr>
          <a:xfrm>
            <a:off x="7153397" y="2914485"/>
            <a:ext cx="1533402" cy="591635"/>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Service Broker Node(s)</a:t>
              </a:r>
              <a:endParaRPr lang="en-US" sz="1200" b="1" dirty="0">
                <a:solidFill>
                  <a:prstClr val="white"/>
                </a:solidFill>
                <a:latin typeface="News Gothic MT"/>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2" name="Group 81"/>
          <p:cNvGrpSpPr/>
          <p:nvPr/>
        </p:nvGrpSpPr>
        <p:grpSpPr>
          <a:xfrm>
            <a:off x="6595829" y="4694413"/>
            <a:ext cx="1099435" cy="104139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5" name="Group 84"/>
          <p:cNvGrpSpPr/>
          <p:nvPr/>
        </p:nvGrpSpPr>
        <p:grpSpPr>
          <a:xfrm>
            <a:off x="6900633" y="4533546"/>
            <a:ext cx="1099435" cy="104139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88" name="Group 87"/>
          <p:cNvGrpSpPr/>
          <p:nvPr/>
        </p:nvGrpSpPr>
        <p:grpSpPr>
          <a:xfrm>
            <a:off x="7205433" y="4372679"/>
            <a:ext cx="1099435" cy="104139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DEA</a:t>
              </a:r>
              <a:endParaRPr lang="en-US" sz="1200" b="1" dirty="0">
                <a:solidFill>
                  <a:prstClr val="white"/>
                </a:solidFill>
                <a:latin typeface="News Gothic MT"/>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20" name="Group 19"/>
          <p:cNvGrpSpPr/>
          <p:nvPr/>
        </p:nvGrpSpPr>
        <p:grpSpPr>
          <a:xfrm>
            <a:off x="7545609" y="4211813"/>
            <a:ext cx="1099435" cy="104139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3" name="TextBox 12"/>
          <p:cNvSpPr txBox="1"/>
          <p:nvPr/>
        </p:nvSpPr>
        <p:spPr>
          <a:xfrm>
            <a:off x="2546369" y="2531247"/>
            <a:ext cx="9078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prstClr val="white"/>
                </a:solidFill>
                <a:latin typeface="News Gothic MT"/>
              </a:rPr>
              <a:t>+ app MD</a:t>
            </a:r>
          </a:p>
        </p:txBody>
      </p:sp>
      <p:sp>
        <p:nvSpPr>
          <p:cNvPr id="91" name="Diamond 87"/>
          <p:cNvSpPr/>
          <p:nvPr/>
        </p:nvSpPr>
        <p:spPr>
          <a:xfrm>
            <a:off x="2464594" y="260151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2" name="Diamond 87"/>
          <p:cNvSpPr/>
          <p:nvPr/>
        </p:nvSpPr>
        <p:spPr>
          <a:xfrm>
            <a:off x="5360852" y="218597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95" name="Group 94"/>
          <p:cNvGrpSpPr/>
          <p:nvPr/>
        </p:nvGrpSpPr>
        <p:grpSpPr>
          <a:xfrm>
            <a:off x="7723850" y="4683947"/>
            <a:ext cx="695406" cy="340622"/>
            <a:chOff x="5580893" y="3459283"/>
            <a:chExt cx="695406" cy="25546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4" name="TextBox 23"/>
            <p:cNvSpPr txBox="1"/>
            <p:nvPr/>
          </p:nvSpPr>
          <p:spPr>
            <a:xfrm>
              <a:off x="5580893" y="3459283"/>
              <a:ext cx="304415" cy="230833"/>
            </a:xfrm>
            <a:prstGeom prst="rect">
              <a:avLst/>
            </a:prstGeom>
            <a:noFill/>
          </p:spPr>
          <p:txBody>
            <a:bodyPr wrap="none" rtlCol="0">
              <a:spAutoFit/>
            </a:bodyPr>
            <a:lstStyle/>
            <a:p>
              <a:pPr algn="ctr"/>
              <a:r>
                <a:rPr lang="en-US" sz="1400" dirty="0" smtClean="0">
                  <a:solidFill>
                    <a:prstClr val="white"/>
                  </a:solidFill>
                  <a:latin typeface="News Gothic MT"/>
                </a:rPr>
                <a:t>+</a:t>
              </a:r>
            </a:p>
          </p:txBody>
        </p:sp>
        <p:sp>
          <p:nvSpPr>
            <p:cNvPr id="94" name="TextBox 93"/>
            <p:cNvSpPr txBox="1"/>
            <p:nvPr/>
          </p:nvSpPr>
          <p:spPr>
            <a:xfrm>
              <a:off x="5971884" y="3459283"/>
              <a:ext cx="304415" cy="230833"/>
            </a:xfrm>
            <a:prstGeom prst="rect">
              <a:avLst/>
            </a:prstGeom>
            <a:noFill/>
          </p:spPr>
          <p:txBody>
            <a:bodyPr wrap="none" rtlCol="0">
              <a:spAutoFit/>
            </a:bodyPr>
            <a:lstStyle/>
            <a:p>
              <a:pPr algn="ctr"/>
              <a:r>
                <a:rPr lang="en-US" sz="1400" dirty="0">
                  <a:solidFill>
                    <a:prstClr val="white"/>
                  </a:solidFill>
                  <a:latin typeface="News Gothic MT"/>
                </a:rPr>
                <a:t>=</a:t>
              </a:r>
              <a:endParaRPr lang="en-US" sz="1400" dirty="0" smtClean="0">
                <a:solidFill>
                  <a:prstClr val="white"/>
                </a:solidFill>
                <a:latin typeface="News Gothic MT"/>
              </a:endParaRPr>
            </a:p>
          </p:txBody>
        </p:sp>
      </p:grpSp>
      <p:sp>
        <p:nvSpPr>
          <p:cNvPr id="96" name="Teardrop 95"/>
          <p:cNvSpPr/>
          <p:nvPr/>
        </p:nvSpPr>
        <p:spPr>
          <a:xfrm rot="18900000">
            <a:off x="8373416" y="4830730"/>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8" name="Teardrop 97"/>
          <p:cNvSpPr/>
          <p:nvPr/>
        </p:nvSpPr>
        <p:spPr>
          <a:xfrm rot="18900000">
            <a:off x="5603465" y="2265895"/>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7" name="TextBox 96"/>
          <p:cNvSpPr txBox="1"/>
          <p:nvPr/>
        </p:nvSpPr>
        <p:spPr>
          <a:xfrm>
            <a:off x="7620015" y="1985968"/>
            <a:ext cx="986343" cy="461665"/>
          </a:xfrm>
          <a:prstGeom prst="rect">
            <a:avLst/>
          </a:prstGeom>
          <a:noFill/>
        </p:spPr>
        <p:txBody>
          <a:bodyPr wrap="none" rtlCol="0">
            <a:spAutoFit/>
          </a:bodyPr>
          <a:lstStyle/>
          <a:p>
            <a:r>
              <a:rPr lang="en-US" sz="1200" dirty="0" smtClean="0">
                <a:solidFill>
                  <a:prstClr val="white"/>
                </a:solidFill>
                <a:latin typeface="News Gothic MT"/>
              </a:rPr>
              <a:t>Service</a:t>
            </a:r>
          </a:p>
          <a:p>
            <a:r>
              <a:rPr lang="en-US" sz="1200" dirty="0" smtClean="0">
                <a:solidFill>
                  <a:prstClr val="white"/>
                </a:solidFill>
                <a:latin typeface="News Gothic MT"/>
              </a:rPr>
              <a:t>credentials</a:t>
            </a:r>
          </a:p>
        </p:txBody>
      </p:sp>
      <p:sp>
        <p:nvSpPr>
          <p:cNvPr id="52" name="Rounded Rectangle 51"/>
          <p:cNvSpPr/>
          <p:nvPr/>
        </p:nvSpPr>
        <p:spPr>
          <a:xfrm>
            <a:off x="4928394" y="3726653"/>
            <a:ext cx="3758415" cy="2093747"/>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solidFill>
                  <a:prstClr val="white"/>
                </a:solidFill>
                <a:latin typeface="News Gothic MT"/>
              </a:rPr>
              <a:t>Container Management - DIEGO</a:t>
            </a:r>
            <a:endParaRPr lang="en-US" sz="1600" dirty="0">
              <a:solidFill>
                <a:prstClr val="white"/>
              </a:solidFill>
              <a:latin typeface="News Gothic MT"/>
            </a:endParaRPr>
          </a:p>
        </p:txBody>
      </p:sp>
      <p:sp>
        <p:nvSpPr>
          <p:cNvPr id="54" name="Shape 1202"/>
          <p:cNvSpPr/>
          <p:nvPr/>
        </p:nvSpPr>
        <p:spPr>
          <a:xfrm>
            <a:off x="5311970" y="4661601"/>
            <a:ext cx="847541" cy="591600"/>
          </a:xfrm>
          <a:prstGeom prst="roundRect">
            <a:avLst>
              <a:gd name="adj" fmla="val 4579"/>
            </a:avLst>
          </a:prstGeom>
          <a:solidFill>
            <a:srgbClr val="33928A"/>
          </a:solidFill>
          <a:ln>
            <a:noFill/>
          </a:ln>
        </p:spPr>
        <p:txBody>
          <a:bodyPr lIns="320025" tIns="0" rIns="0" bIns="0" anchor="ctr" anchorCtr="0">
            <a:noAutofit/>
          </a:bodyPr>
          <a:lstStyle/>
          <a:p>
            <a:pPr>
              <a:buSzPct val="25000"/>
            </a:pPr>
            <a:r>
              <a:rPr lang="en-US" sz="1200" b="1" dirty="0" smtClean="0">
                <a:solidFill>
                  <a:prstClr val="white"/>
                </a:solidFill>
                <a:latin typeface="News Gothic MT"/>
              </a:rPr>
              <a:t>Brain</a:t>
            </a:r>
            <a:endParaRPr lang="en-US" sz="1200" b="1" dirty="0">
              <a:solidFill>
                <a:prstClr val="white"/>
              </a:solidFill>
              <a:latin typeface="News Gothic MT"/>
            </a:endParaRPr>
          </a:p>
        </p:txBody>
      </p:sp>
      <p:sp>
        <p:nvSpPr>
          <p:cNvPr id="58" name="Shape 1203"/>
          <p:cNvSpPr/>
          <p:nvPr/>
        </p:nvSpPr>
        <p:spPr>
          <a:xfrm>
            <a:off x="5348871" y="4805385"/>
            <a:ext cx="265199" cy="347999"/>
          </a:xfrm>
          <a:prstGeom prst="quadArrow">
            <a:avLst>
              <a:gd name="adj1" fmla="val 22500"/>
              <a:gd name="adj2" fmla="val 22500"/>
              <a:gd name="adj3" fmla="val 22500"/>
            </a:avLst>
          </a:pr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50" name="Shape 672"/>
          <p:cNvSpPr/>
          <p:nvPr/>
        </p:nvSpPr>
        <p:spPr>
          <a:xfrm>
            <a:off x="4237067" y="1463800"/>
            <a:ext cx="4650180" cy="451405"/>
          </a:xfrm>
          <a:prstGeom prst="rect">
            <a:avLst/>
          </a:prstGeom>
          <a:noFill/>
          <a:ln>
            <a:noFill/>
          </a:ln>
        </p:spPr>
        <p:txBody>
          <a:bodyPr lIns="91425" tIns="45700" rIns="91425" bIns="45700" anchor="t" anchorCtr="0">
            <a:noAutofit/>
          </a:bodyPr>
          <a:lstStyle/>
          <a:p>
            <a:pPr algn="ctr">
              <a:buSzPct val="25000"/>
            </a:pPr>
            <a:r>
              <a:rPr lang="en-US" sz="1600" b="1" dirty="0">
                <a:solidFill>
                  <a:srgbClr val="10253F"/>
                </a:solidFill>
                <a:latin typeface="Roboto"/>
                <a:ea typeface="Roboto"/>
                <a:cs typeface="Roboto"/>
                <a:sym typeface="Roboto"/>
              </a:rPr>
              <a:t>Platform </a:t>
            </a:r>
            <a:r>
              <a:rPr lang="en-US" sz="1600" b="1" dirty="0" smtClean="0">
                <a:solidFill>
                  <a:srgbClr val="10253F"/>
                </a:solidFill>
                <a:latin typeface="Roboto"/>
                <a:ea typeface="Roboto"/>
                <a:cs typeface="Roboto"/>
                <a:sym typeface="Roboto"/>
              </a:rPr>
              <a:t>Runtime (Elastic Runtime)</a:t>
            </a:r>
            <a:endParaRPr lang="en-US" sz="1600" b="1" dirty="0">
              <a:solidFill>
                <a:srgbClr val="10253F"/>
              </a:solidFill>
              <a:latin typeface="Roboto"/>
              <a:ea typeface="Roboto"/>
              <a:cs typeface="Roboto"/>
              <a:sym typeface="Roboto"/>
            </a:endParaRPr>
          </a:p>
        </p:txBody>
      </p:sp>
    </p:spTree>
    <p:extLst>
      <p:ext uri="{BB962C8B-B14F-4D97-AF65-F5344CB8AC3E}">
        <p14:creationId xmlns:p14="http://schemas.microsoft.com/office/powerpoint/2010/main" val="29231923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57825E-6 -1.5921E-6 C 3.57825E-6 0.00031 -0.12958 0.26998 -0.11604 0.34835 C -0.10249 0.42703 0.26871 0.28016 0.24266 0.37797 " pathEditMode="relative" rAng="0" ptsTypes="fsf">
                                      <p:cBhvr>
                                        <p:cTn id="41" dur="2000" fill="hold"/>
                                        <p:tgtEl>
                                          <p:spTgt spid="92"/>
                                        </p:tgtEl>
                                        <p:attrNameLst>
                                          <p:attrName>ppt_x</p:attrName>
                                          <p:attrName>ppt_y</p:attrName>
                                        </p:attrNameLst>
                                      </p:cBhvr>
                                      <p:rCtr x="6948" y="21351"/>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3.51398E-6 -3.91546E-6 C 0.00035 -0.03548 0.01338 -0.15149 0.00174 -0.2132 C -0.0099 -0.27491 -0.28747 -0.34248 -0.30224 -0.37519 " pathEditMode="relative" rAng="0" ptsTypes="fsf">
                                      <p:cBhvr>
                                        <p:cTn id="51" dur="2000" fill="hold"/>
                                        <p:tgtEl>
                                          <p:spTgt spid="96"/>
                                        </p:tgtEl>
                                        <p:attrNameLst>
                                          <p:attrName>ppt_x</p:attrName>
                                          <p:attrName>ppt_y</p:attrName>
                                        </p:attrNameLst>
                                      </p:cBhvr>
                                      <p:rCtr x="-14452" y="-18760"/>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4.25569E-6 -3.80747E-6 C -4.25569E-6 0.00031 -0.10126 0.21414 -0.12732 0.32151 C -0.15337 0.42888 0.16172 0.34928 0.18256 0.39093 " pathEditMode="relative" rAng="0" ptsTypes="fsf">
                                      <p:cBhvr>
                                        <p:cTn id="60" dur="2000" fill="hold"/>
                                        <p:tgtEl>
                                          <p:spTgt spid="98"/>
                                        </p:tgtEl>
                                        <p:attrNameLst>
                                          <p:attrName>ppt_x</p:attrName>
                                          <p:attrName>ppt_y</p:attrName>
                                        </p:attrNameLst>
                                      </p:cBhvr>
                                      <p:rCtr x="1459" y="21444"/>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accent1"/>
                </a:solidFill>
              </a:rPr>
              <a:t>Creating and binding services</a:t>
            </a:r>
            <a:endParaRPr lang="en-US" dirty="0">
              <a:solidFill>
                <a:schemeClr val="accent1"/>
              </a:solidFill>
            </a:endParaRPr>
          </a:p>
        </p:txBody>
      </p:sp>
      <p:sp>
        <p:nvSpPr>
          <p:cNvPr id="8" name="Rounded Rectangle 7"/>
          <p:cNvSpPr/>
          <p:nvPr/>
        </p:nvSpPr>
        <p:spPr>
          <a:xfrm>
            <a:off x="1981215" y="1701799"/>
            <a:ext cx="5169845" cy="41656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9" name="Rounded Rectangle 8"/>
          <p:cNvSpPr/>
          <p:nvPr/>
        </p:nvSpPr>
        <p:spPr bwMode="auto">
          <a:xfrm rot="16200000">
            <a:off x="122704" y="3597585"/>
            <a:ext cx="43688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10" name="Rectangle 9"/>
          <p:cNvSpPr/>
          <p:nvPr/>
        </p:nvSpPr>
        <p:spPr>
          <a:xfrm>
            <a:off x="5340627" y="4798653"/>
            <a:ext cx="1696681" cy="646331"/>
          </a:xfrm>
          <a:prstGeom prst="rect">
            <a:avLst/>
          </a:prstGeom>
        </p:spPr>
        <p:txBody>
          <a:bodyPr wrap="square">
            <a:spAutoFit/>
          </a:bodyPr>
          <a:lstStyle/>
          <a:p>
            <a:pPr algn="r"/>
            <a:r>
              <a:rPr lang="en-US" dirty="0" smtClean="0">
                <a:solidFill>
                  <a:prstClr val="black"/>
                </a:solidFill>
                <a:latin typeface="Calibri"/>
              </a:rPr>
              <a:t>Platform</a:t>
            </a:r>
          </a:p>
          <a:p>
            <a:pPr algn="r"/>
            <a:r>
              <a:rPr lang="en-US" dirty="0" smtClean="0">
                <a:solidFill>
                  <a:prstClr val="black"/>
                </a:solidFill>
                <a:latin typeface="Calibri"/>
              </a:rPr>
              <a:t>Runtime </a:t>
            </a:r>
            <a:endParaRPr lang="en-US" dirty="0">
              <a:solidFill>
                <a:prstClr val="black"/>
              </a:solidFill>
              <a:latin typeface="Calibri"/>
            </a:endParaRPr>
          </a:p>
        </p:txBody>
      </p:sp>
      <p:sp>
        <p:nvSpPr>
          <p:cNvPr id="11" name="Oval 42"/>
          <p:cNvSpPr/>
          <p:nvPr/>
        </p:nvSpPr>
        <p:spPr>
          <a:xfrm>
            <a:off x="2191812" y="4619628"/>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2" name="Group 11"/>
          <p:cNvGrpSpPr/>
          <p:nvPr/>
        </p:nvGrpSpPr>
        <p:grpSpPr>
          <a:xfrm>
            <a:off x="2831932" y="1916881"/>
            <a:ext cx="2590799" cy="591635"/>
            <a:chOff x="3448049" y="1498378"/>
            <a:chExt cx="2590799" cy="443726"/>
          </a:xfrm>
        </p:grpSpPr>
        <p:sp>
          <p:nvSpPr>
            <p:cNvPr id="13" name="Rounded Rectangle 12"/>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14"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5" name="TextBox 14"/>
          <p:cNvSpPr txBox="1"/>
          <p:nvPr/>
        </p:nvSpPr>
        <p:spPr>
          <a:xfrm>
            <a:off x="4370278" y="1905010"/>
            <a:ext cx="986343" cy="461665"/>
          </a:xfrm>
          <a:prstGeom prst="rect">
            <a:avLst/>
          </a:prstGeom>
          <a:noFill/>
        </p:spPr>
        <p:txBody>
          <a:bodyPr wrap="none" rtlCol="0">
            <a:spAutoFit/>
          </a:bodyPr>
          <a:lstStyle/>
          <a:p>
            <a:r>
              <a:rPr lang="en-US" sz="1200" dirty="0" smtClean="0">
                <a:solidFill>
                  <a:prstClr val="white"/>
                </a:solidFill>
                <a:latin typeface="News Gothic MT"/>
              </a:rPr>
              <a:t>Service</a:t>
            </a:r>
          </a:p>
          <a:p>
            <a:r>
              <a:rPr lang="en-US" sz="1200" dirty="0" smtClean="0">
                <a:solidFill>
                  <a:prstClr val="white"/>
                </a:solidFill>
                <a:latin typeface="News Gothic MT"/>
              </a:rPr>
              <a:t>credentials</a:t>
            </a:r>
          </a:p>
        </p:txBody>
      </p:sp>
      <p:sp>
        <p:nvSpPr>
          <p:cNvPr id="16" name="Right Arrow 15"/>
          <p:cNvSpPr/>
          <p:nvPr/>
        </p:nvSpPr>
        <p:spPr>
          <a:xfrm rot="10800000">
            <a:off x="3746317" y="332899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7" name="Right Arrow 16"/>
          <p:cNvSpPr/>
          <p:nvPr/>
        </p:nvSpPr>
        <p:spPr>
          <a:xfrm rot="10800000">
            <a:off x="3746317" y="4163196"/>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8" name="Right Arrow 17"/>
          <p:cNvSpPr/>
          <p:nvPr/>
        </p:nvSpPr>
        <p:spPr>
          <a:xfrm rot="10800000">
            <a:off x="1217143" y="332899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9" name="Right Arrow 18"/>
          <p:cNvSpPr/>
          <p:nvPr/>
        </p:nvSpPr>
        <p:spPr>
          <a:xfrm rot="10800000">
            <a:off x="1217143" y="4163196"/>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0" name="Right Arrow 19"/>
          <p:cNvSpPr/>
          <p:nvPr/>
        </p:nvSpPr>
        <p:spPr>
          <a:xfrm rot="10800000">
            <a:off x="6271377" y="3328993"/>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1" name="Right Arrow 20"/>
          <p:cNvSpPr/>
          <p:nvPr/>
        </p:nvSpPr>
        <p:spPr>
          <a:xfrm rot="10800000">
            <a:off x="6271377" y="4163196"/>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2" name="Right Arrow 21"/>
          <p:cNvSpPr/>
          <p:nvPr/>
        </p:nvSpPr>
        <p:spPr>
          <a:xfrm>
            <a:off x="6271377" y="2911892"/>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reserve resources</a:t>
            </a:r>
          </a:p>
        </p:txBody>
      </p:sp>
      <p:sp>
        <p:nvSpPr>
          <p:cNvPr id="23" name="Right Arrow 22"/>
          <p:cNvSpPr/>
          <p:nvPr/>
        </p:nvSpPr>
        <p:spPr>
          <a:xfrm>
            <a:off x="1220008" y="29118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create service (HTTP)</a:t>
            </a:r>
          </a:p>
        </p:txBody>
      </p:sp>
      <p:sp>
        <p:nvSpPr>
          <p:cNvPr id="24" name="Right Arrow 23"/>
          <p:cNvSpPr/>
          <p:nvPr/>
        </p:nvSpPr>
        <p:spPr>
          <a:xfrm>
            <a:off x="3744260" y="29118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prstClr val="white"/>
                </a:solidFill>
                <a:latin typeface="News Gothic MT"/>
              </a:rPr>
              <a:t>create service (HTTP)</a:t>
            </a:r>
          </a:p>
        </p:txBody>
      </p:sp>
      <p:sp>
        <p:nvSpPr>
          <p:cNvPr id="25" name="Right Arrow 24"/>
          <p:cNvSpPr/>
          <p:nvPr/>
        </p:nvSpPr>
        <p:spPr>
          <a:xfrm>
            <a:off x="3746317" y="3758673"/>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prstClr val="white"/>
                </a:solidFill>
                <a:latin typeface="News Gothic MT"/>
              </a:rPr>
              <a:t>bind </a:t>
            </a:r>
            <a:r>
              <a:rPr lang="en-US" sz="1000" b="1" dirty="0">
                <a:solidFill>
                  <a:prstClr val="white"/>
                </a:solidFill>
                <a:latin typeface="News Gothic MT"/>
              </a:rPr>
              <a:t>service (HTTP)</a:t>
            </a:r>
          </a:p>
        </p:txBody>
      </p:sp>
      <p:sp>
        <p:nvSpPr>
          <p:cNvPr id="26" name="Right Arrow 25"/>
          <p:cNvSpPr/>
          <p:nvPr/>
        </p:nvSpPr>
        <p:spPr>
          <a:xfrm>
            <a:off x="1222065" y="3762792"/>
            <a:ext cx="1614774" cy="4064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prstClr val="white"/>
                </a:solidFill>
                <a:latin typeface="News Gothic MT"/>
              </a:rPr>
              <a:t>bind </a:t>
            </a:r>
            <a:r>
              <a:rPr lang="en-US" sz="1000" b="1" dirty="0">
                <a:solidFill>
                  <a:prstClr val="white"/>
                </a:solidFill>
                <a:latin typeface="News Gothic MT"/>
              </a:rPr>
              <a:t>service (HTTP)</a:t>
            </a:r>
          </a:p>
        </p:txBody>
      </p:sp>
      <p:sp>
        <p:nvSpPr>
          <p:cNvPr id="27" name="Right Arrow 26"/>
          <p:cNvSpPr/>
          <p:nvPr/>
        </p:nvSpPr>
        <p:spPr>
          <a:xfrm>
            <a:off x="6271377" y="3762792"/>
            <a:ext cx="1614774" cy="4064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prstClr val="white"/>
                </a:solidFill>
                <a:latin typeface="News Gothic MT"/>
              </a:rPr>
              <a:t>obtain connection data</a:t>
            </a:r>
          </a:p>
        </p:txBody>
      </p:sp>
      <p:sp>
        <p:nvSpPr>
          <p:cNvPr id="28" name="Rounded Rectangle 27"/>
          <p:cNvSpPr>
            <a:spLocks noChangeArrowheads="1"/>
          </p:cNvSpPr>
          <p:nvPr/>
        </p:nvSpPr>
        <p:spPr bwMode="auto">
          <a:xfrm>
            <a:off x="304800"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CLI</a:t>
            </a:r>
            <a:endParaRPr lang="en-US" sz="1200" b="1" dirty="0">
              <a:solidFill>
                <a:prstClr val="white"/>
              </a:solidFill>
              <a:latin typeface="News Gothic MT"/>
            </a:endParaRPr>
          </a:p>
        </p:txBody>
      </p:sp>
      <p:sp>
        <p:nvSpPr>
          <p:cNvPr id="29" name="Rounded Rectangle 28"/>
          <p:cNvSpPr>
            <a:spLocks noChangeArrowheads="1"/>
          </p:cNvSpPr>
          <p:nvPr/>
        </p:nvSpPr>
        <p:spPr bwMode="auto">
          <a:xfrm>
            <a:off x="2831917"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30" name="Rounded Rectangle 29"/>
          <p:cNvSpPr>
            <a:spLocks noChangeArrowheads="1"/>
          </p:cNvSpPr>
          <p:nvPr/>
        </p:nvSpPr>
        <p:spPr bwMode="auto">
          <a:xfrm>
            <a:off x="5359034"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Service</a:t>
            </a:r>
          </a:p>
          <a:p>
            <a:pPr algn="ctr">
              <a:defRPr/>
            </a:pPr>
            <a:r>
              <a:rPr lang="en-US" sz="1200" b="1" dirty="0" smtClean="0">
                <a:solidFill>
                  <a:prstClr val="white"/>
                </a:solidFill>
                <a:latin typeface="News Gothic MT"/>
              </a:rPr>
              <a:t>Broker</a:t>
            </a:r>
            <a:endParaRPr lang="en-US" sz="1200" b="1" dirty="0">
              <a:solidFill>
                <a:prstClr val="white"/>
              </a:solidFill>
              <a:latin typeface="News Gothic MT"/>
            </a:endParaRPr>
          </a:p>
        </p:txBody>
      </p:sp>
      <p:sp>
        <p:nvSpPr>
          <p:cNvPr id="31" name="Rounded Rectangle 30"/>
          <p:cNvSpPr>
            <a:spLocks noChangeArrowheads="1"/>
          </p:cNvSpPr>
          <p:nvPr/>
        </p:nvSpPr>
        <p:spPr bwMode="auto">
          <a:xfrm>
            <a:off x="7886151" y="2921001"/>
            <a:ext cx="914400" cy="162295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a:defRPr/>
            </a:pPr>
            <a:r>
              <a:rPr lang="en-US" sz="1200" b="1" dirty="0" smtClean="0">
                <a:solidFill>
                  <a:prstClr val="white"/>
                </a:solidFill>
                <a:latin typeface="News Gothic MT"/>
              </a:rPr>
              <a:t>Data</a:t>
            </a:r>
          </a:p>
          <a:p>
            <a:pPr algn="ctr">
              <a:defRPr/>
            </a:pPr>
            <a:r>
              <a:rPr lang="en-US" sz="1200" b="1" dirty="0" smtClean="0">
                <a:solidFill>
                  <a:prstClr val="white"/>
                </a:solidFill>
                <a:latin typeface="News Gothic MT"/>
              </a:rPr>
              <a:t>Service</a:t>
            </a:r>
            <a:endParaRPr lang="en-US" sz="1200" b="1" dirty="0">
              <a:solidFill>
                <a:prstClr val="white"/>
              </a:solidFill>
              <a:latin typeface="News Gothic MT"/>
            </a:endParaRPr>
          </a:p>
        </p:txBody>
      </p:sp>
      <p:sp>
        <p:nvSpPr>
          <p:cNvPr id="32" name="Rectangle 76"/>
          <p:cNvSpPr/>
          <p:nvPr/>
        </p:nvSpPr>
        <p:spPr>
          <a:xfrm>
            <a:off x="3189576" y="3713839"/>
            <a:ext cx="199082" cy="354228"/>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3" name="Rectangle 175"/>
          <p:cNvSpPr/>
          <p:nvPr/>
        </p:nvSpPr>
        <p:spPr>
          <a:xfrm>
            <a:off x="5702466" y="3713841"/>
            <a:ext cx="227549" cy="303395"/>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4" name="Rounded Rectangle 1"/>
          <p:cNvSpPr/>
          <p:nvPr/>
        </p:nvSpPr>
        <p:spPr>
          <a:xfrm>
            <a:off x="628650" y="3746501"/>
            <a:ext cx="266700" cy="283227"/>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5" name="Oval 170"/>
          <p:cNvSpPr/>
          <p:nvPr/>
        </p:nvSpPr>
        <p:spPr>
          <a:xfrm>
            <a:off x="8227944" y="3733503"/>
            <a:ext cx="230829" cy="296224"/>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36" name="Right Arrow 35"/>
          <p:cNvSpPr/>
          <p:nvPr/>
        </p:nvSpPr>
        <p:spPr>
          <a:xfrm rot="16200000">
            <a:off x="3082883" y="2562357"/>
            <a:ext cx="412484"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2707968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right)">
                                      <p:cBhvr>
                                        <p:cTn id="20" dur="500"/>
                                        <p:tgtEl>
                                          <p:spTgt spid="20"/>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right)">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wipe(left)">
                                      <p:cBhvr>
                                        <p:cTn id="33" dur="500"/>
                                        <p:tgtEl>
                                          <p:spTgt spid="2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right)">
                                      <p:cBhvr>
                                        <p:cTn id="46" dur="500"/>
                                        <p:tgtEl>
                                          <p:spTgt spid="21"/>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wipe(right)">
                                      <p:cBhvr>
                                        <p:cTn id="6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Shape 1249"/>
          <p:cNvSpPr/>
          <p:nvPr/>
        </p:nvSpPr>
        <p:spPr>
          <a:xfrm>
            <a:off x="759209" y="1470199"/>
            <a:ext cx="7899672" cy="4819600"/>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algn="ctr"/>
            <a:endParaRPr sz="1600">
              <a:solidFill>
                <a:srgbClr val="008881"/>
              </a:solidFill>
              <a:latin typeface="Arial"/>
              <a:ea typeface="Arial"/>
              <a:cs typeface="Arial"/>
              <a:sym typeface="Arial"/>
            </a:endParaRPr>
          </a:p>
        </p:txBody>
      </p:sp>
      <p:sp>
        <p:nvSpPr>
          <p:cNvPr id="1250" name="Shape 125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685D"/>
              </a:buClr>
              <a:buSzPct val="25000"/>
              <a:buFont typeface="Arial"/>
              <a:buNone/>
            </a:pPr>
            <a:r>
              <a:rPr lang="en-US" sz="2800" dirty="0">
                <a:solidFill>
                  <a:srgbClr val="138A7E"/>
                </a:solidFill>
              </a:rPr>
              <a:t>Staging</a:t>
            </a:r>
            <a:r>
              <a:rPr lang="en-US" sz="2800" b="0" i="0" u="none" strike="noStrike" cap="none" dirty="0">
                <a:solidFill>
                  <a:srgbClr val="138A7E"/>
                </a:solidFill>
                <a:latin typeface="Arial"/>
                <a:ea typeface="Arial"/>
                <a:cs typeface="Arial"/>
                <a:sym typeface="Arial"/>
              </a:rPr>
              <a:t> an </a:t>
            </a:r>
            <a:r>
              <a:rPr lang="en-US" sz="2800" b="0" i="1" u="none" strike="noStrike" cap="none" dirty="0">
                <a:solidFill>
                  <a:srgbClr val="138A7E"/>
                </a:solidFill>
                <a:latin typeface="Arial"/>
                <a:ea typeface="Arial"/>
                <a:cs typeface="Arial"/>
                <a:sym typeface="Arial"/>
              </a:rPr>
              <a:t>Application</a:t>
            </a:r>
          </a:p>
        </p:txBody>
      </p:sp>
      <p:sp>
        <p:nvSpPr>
          <p:cNvPr id="1251" name="Shape 1251"/>
          <p:cNvSpPr/>
          <p:nvPr/>
        </p:nvSpPr>
        <p:spPr>
          <a:xfrm rot="-5400000">
            <a:off x="-1392651" y="3760831"/>
            <a:ext cx="4955599" cy="374100"/>
          </a:xfrm>
          <a:prstGeom prst="roundRect">
            <a:avLst>
              <a:gd name="adj" fmla="val 8685"/>
            </a:avLst>
          </a:prstGeom>
          <a:solidFill>
            <a:srgbClr val="0A1831">
              <a:alpha val="24710"/>
            </a:srgbClr>
          </a:solidFill>
          <a:ln>
            <a:noFill/>
          </a:ln>
        </p:spPr>
        <p:txBody>
          <a:bodyPr lIns="0" tIns="0" rIns="0" bIns="0" anchor="ctr" anchorCtr="0">
            <a:noAutofit/>
          </a:bodyPr>
          <a:lstStyle/>
          <a:p>
            <a:pPr algn="ctr">
              <a:buSzPct val="25000"/>
            </a:pPr>
            <a:r>
              <a:rPr lang="en-US" sz="1600">
                <a:solidFill>
                  <a:srgbClr val="F2F2F2"/>
                </a:solidFill>
                <a:latin typeface="Calibri"/>
                <a:ea typeface="Calibri"/>
                <a:cs typeface="Calibri"/>
                <a:sym typeface="Calibri"/>
              </a:rPr>
              <a:t>Router</a:t>
            </a:r>
          </a:p>
        </p:txBody>
      </p:sp>
      <p:sp>
        <p:nvSpPr>
          <p:cNvPr id="1252" name="Shape 1252"/>
          <p:cNvSpPr/>
          <p:nvPr/>
        </p:nvSpPr>
        <p:spPr>
          <a:xfrm>
            <a:off x="6826105" y="5335894"/>
            <a:ext cx="1696799" cy="861599"/>
          </a:xfrm>
          <a:prstGeom prst="rect">
            <a:avLst/>
          </a:prstGeom>
          <a:noFill/>
          <a:ln>
            <a:noFill/>
          </a:ln>
        </p:spPr>
        <p:txBody>
          <a:bodyPr lIns="91425" tIns="45700" rIns="91425" bIns="45700" anchor="t" anchorCtr="0">
            <a:noAutofit/>
          </a:bodyPr>
          <a:lstStyle/>
          <a:p>
            <a:pPr algn="r">
              <a:buSzPct val="25000"/>
            </a:pPr>
            <a:r>
              <a:rPr lang="en-US" dirty="0" smtClean="0">
                <a:solidFill>
                  <a:srgbClr val="000000"/>
                </a:solidFill>
                <a:latin typeface="Calibri"/>
                <a:ea typeface="Calibri"/>
                <a:cs typeface="Calibri"/>
                <a:sym typeface="Calibri"/>
              </a:rPr>
              <a:t>Platform Runtime</a:t>
            </a:r>
            <a:endParaRPr lang="en-US" dirty="0">
              <a:solidFill>
                <a:srgbClr val="000000"/>
              </a:solidFill>
              <a:latin typeface="Calibri"/>
              <a:ea typeface="Calibri"/>
              <a:cs typeface="Calibri"/>
              <a:sym typeface="Calibri"/>
            </a:endParaRPr>
          </a:p>
        </p:txBody>
      </p:sp>
      <p:sp>
        <p:nvSpPr>
          <p:cNvPr id="1253" name="Shape 1253"/>
          <p:cNvSpPr/>
          <p:nvPr/>
        </p:nvSpPr>
        <p:spPr>
          <a:xfrm>
            <a:off x="969837" y="2928034"/>
            <a:ext cx="230699" cy="307599"/>
          </a:xfrm>
          <a:custGeom>
            <a:avLst/>
            <a:gdLst/>
            <a:ahLst/>
            <a:cxnLst/>
            <a:rect l="0" t="0" r="0" b="0"/>
            <a:pathLst>
              <a:path w="120000" h="120000" extrusionOk="0">
                <a:moveTo>
                  <a:pt x="52669" y="69893"/>
                </a:moveTo>
                <a:lnTo>
                  <a:pt x="52669" y="92828"/>
                </a:lnTo>
                <a:lnTo>
                  <a:pt x="41041" y="92828"/>
                </a:lnTo>
                <a:lnTo>
                  <a:pt x="60000" y="117431"/>
                </a:lnTo>
                <a:lnTo>
                  <a:pt x="78958" y="92828"/>
                </a:lnTo>
                <a:lnTo>
                  <a:pt x="67330" y="92828"/>
                </a:lnTo>
                <a:lnTo>
                  <a:pt x="67330" y="69893"/>
                </a:lnTo>
                <a:close/>
                <a:moveTo>
                  <a:pt x="90877" y="41041"/>
                </a:moveTo>
                <a:lnTo>
                  <a:pt x="66274" y="60000"/>
                </a:lnTo>
                <a:lnTo>
                  <a:pt x="90877" y="78958"/>
                </a:lnTo>
                <a:lnTo>
                  <a:pt x="90877" y="67330"/>
                </a:lnTo>
                <a:lnTo>
                  <a:pt x="113812" y="67330"/>
                </a:lnTo>
                <a:lnTo>
                  <a:pt x="113812" y="52669"/>
                </a:lnTo>
                <a:lnTo>
                  <a:pt x="90877" y="52669"/>
                </a:lnTo>
                <a:close/>
                <a:moveTo>
                  <a:pt x="29122" y="41041"/>
                </a:moveTo>
                <a:lnTo>
                  <a:pt x="29122" y="52669"/>
                </a:lnTo>
                <a:lnTo>
                  <a:pt x="6187" y="52669"/>
                </a:lnTo>
                <a:lnTo>
                  <a:pt x="6187" y="67330"/>
                </a:lnTo>
                <a:lnTo>
                  <a:pt x="29122" y="67330"/>
                </a:lnTo>
                <a:lnTo>
                  <a:pt x="29122" y="78958"/>
                </a:lnTo>
                <a:lnTo>
                  <a:pt x="53724" y="60000"/>
                </a:lnTo>
                <a:close/>
                <a:moveTo>
                  <a:pt x="60000" y="2569"/>
                </a:moveTo>
                <a:lnTo>
                  <a:pt x="41041" y="27171"/>
                </a:lnTo>
                <a:lnTo>
                  <a:pt x="52669" y="27171"/>
                </a:lnTo>
                <a:lnTo>
                  <a:pt x="52669" y="50106"/>
                </a:lnTo>
                <a:lnTo>
                  <a:pt x="67330" y="50106"/>
                </a:lnTo>
                <a:lnTo>
                  <a:pt x="67330" y="27171"/>
                </a:lnTo>
                <a:lnTo>
                  <a:pt x="78958" y="27171"/>
                </a:ln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68" name="Oval 42"/>
          <p:cNvSpPr/>
          <p:nvPr/>
        </p:nvSpPr>
        <p:spPr>
          <a:xfrm>
            <a:off x="969822" y="2914796"/>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9" name="Rounded Rectangle 68"/>
          <p:cNvSpPr>
            <a:spLocks noChangeArrowheads="1"/>
          </p:cNvSpPr>
          <p:nvPr/>
        </p:nvSpPr>
        <p:spPr bwMode="auto">
          <a:xfrm>
            <a:off x="1422157" y="1704617"/>
            <a:ext cx="1865863"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70" name="Oval 194"/>
          <p:cNvSpPr/>
          <p:nvPr/>
        </p:nvSpPr>
        <p:spPr>
          <a:xfrm>
            <a:off x="1485666" y="185662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1" name="Rounded Rectangle 70"/>
          <p:cNvSpPr>
            <a:spLocks noChangeArrowheads="1"/>
          </p:cNvSpPr>
          <p:nvPr/>
        </p:nvSpPr>
        <p:spPr bwMode="auto">
          <a:xfrm>
            <a:off x="3597249" y="1704617"/>
            <a:ext cx="1494084"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DB</a:t>
            </a:r>
            <a:endParaRPr lang="en-US" sz="1200" b="1" dirty="0">
              <a:solidFill>
                <a:prstClr val="white"/>
              </a:solidFill>
              <a:latin typeface="News Gothic MT"/>
            </a:endParaRPr>
          </a:p>
        </p:txBody>
      </p:sp>
      <p:sp>
        <p:nvSpPr>
          <p:cNvPr id="72" name="Oval 194"/>
          <p:cNvSpPr/>
          <p:nvPr/>
        </p:nvSpPr>
        <p:spPr>
          <a:xfrm>
            <a:off x="3660769" y="185662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73" name="Straight Connector 72"/>
          <p:cNvCxnSpPr>
            <a:stCxn id="69" idx="2"/>
          </p:cNvCxnSpPr>
          <p:nvPr/>
        </p:nvCxnSpPr>
        <p:spPr>
          <a:xfrm>
            <a:off x="2355083" y="2296261"/>
            <a:ext cx="48842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74" name="Rounded Rectangle 73"/>
          <p:cNvSpPr>
            <a:spLocks noChangeArrowheads="1"/>
          </p:cNvSpPr>
          <p:nvPr/>
        </p:nvSpPr>
        <p:spPr bwMode="auto">
          <a:xfrm>
            <a:off x="1422161" y="3618512"/>
            <a:ext cx="5887241" cy="2158867"/>
          </a:xfrm>
          <a:prstGeom prst="roundRect">
            <a:avLst>
              <a:gd name="adj" fmla="val 2124"/>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75" name="Oval 170"/>
          <p:cNvSpPr/>
          <p:nvPr/>
        </p:nvSpPr>
        <p:spPr>
          <a:xfrm>
            <a:off x="1486248" y="3762632"/>
            <a:ext cx="225280" cy="29622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6" name="Rectangle 102"/>
          <p:cNvSpPr/>
          <p:nvPr/>
        </p:nvSpPr>
        <p:spPr>
          <a:xfrm>
            <a:off x="2678518" y="4337992"/>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7" name="Rectangle 102"/>
          <p:cNvSpPr/>
          <p:nvPr/>
        </p:nvSpPr>
        <p:spPr>
          <a:xfrm>
            <a:off x="2678518" y="4811134"/>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8" name="Rectangle 102"/>
          <p:cNvSpPr/>
          <p:nvPr/>
        </p:nvSpPr>
        <p:spPr>
          <a:xfrm>
            <a:off x="2678518" y="5284276"/>
            <a:ext cx="201273" cy="327649"/>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79" name="TextBox 78"/>
          <p:cNvSpPr txBox="1"/>
          <p:nvPr/>
        </p:nvSpPr>
        <p:spPr>
          <a:xfrm>
            <a:off x="3755354" y="3643779"/>
            <a:ext cx="633507" cy="261610"/>
          </a:xfrm>
          <a:prstGeom prst="rect">
            <a:avLst/>
          </a:prstGeom>
          <a:noFill/>
        </p:spPr>
        <p:txBody>
          <a:bodyPr wrap="none" rtlCol="0" anchor="t">
            <a:spAutoFit/>
          </a:bodyPr>
          <a:lstStyle/>
          <a:p>
            <a:pPr algn="ctr"/>
            <a:r>
              <a:rPr lang="en-US" sz="1100" b="1" dirty="0" smtClean="0">
                <a:solidFill>
                  <a:prstClr val="white"/>
                </a:solidFill>
                <a:latin typeface="News Gothic MT"/>
              </a:rPr>
              <a:t>Detect</a:t>
            </a:r>
          </a:p>
        </p:txBody>
      </p:sp>
      <p:sp>
        <p:nvSpPr>
          <p:cNvPr id="80" name="TextBox 79"/>
          <p:cNvSpPr txBox="1"/>
          <p:nvPr/>
        </p:nvSpPr>
        <p:spPr>
          <a:xfrm>
            <a:off x="5024721" y="3730982"/>
            <a:ext cx="752160" cy="261610"/>
          </a:xfrm>
          <a:prstGeom prst="rect">
            <a:avLst/>
          </a:prstGeom>
          <a:noFill/>
          <a:ln>
            <a:noFill/>
          </a:ln>
        </p:spPr>
        <p:txBody>
          <a:bodyPr wrap="none" rtlCol="0" anchor="b">
            <a:spAutoFit/>
          </a:bodyPr>
          <a:lstStyle/>
          <a:p>
            <a:pPr algn="ctr"/>
            <a:r>
              <a:rPr lang="en-US" sz="1100" b="1" dirty="0" smtClean="0">
                <a:solidFill>
                  <a:prstClr val="white"/>
                </a:solidFill>
                <a:latin typeface="News Gothic MT"/>
              </a:rPr>
              <a:t>Compile</a:t>
            </a:r>
          </a:p>
        </p:txBody>
      </p:sp>
      <p:sp>
        <p:nvSpPr>
          <p:cNvPr id="81" name="TextBox 80"/>
          <p:cNvSpPr txBox="1"/>
          <p:nvPr/>
        </p:nvSpPr>
        <p:spPr>
          <a:xfrm>
            <a:off x="6375292" y="3730982"/>
            <a:ext cx="672674" cy="261610"/>
          </a:xfrm>
          <a:prstGeom prst="rect">
            <a:avLst/>
          </a:prstGeom>
          <a:noFill/>
          <a:ln>
            <a:noFill/>
          </a:ln>
        </p:spPr>
        <p:txBody>
          <a:bodyPr wrap="none" rtlCol="0" anchor="b">
            <a:spAutoFit/>
          </a:bodyPr>
          <a:lstStyle/>
          <a:p>
            <a:pPr algn="ctr"/>
            <a:r>
              <a:rPr lang="en-US" sz="1100" b="1" dirty="0" smtClean="0">
                <a:solidFill>
                  <a:prstClr val="white"/>
                </a:solidFill>
                <a:latin typeface="News Gothic MT"/>
              </a:rPr>
              <a:t>Upload</a:t>
            </a:r>
          </a:p>
        </p:txBody>
      </p:sp>
      <p:sp>
        <p:nvSpPr>
          <p:cNvPr id="82" name="Bent Arrow 81"/>
          <p:cNvSpPr/>
          <p:nvPr/>
        </p:nvSpPr>
        <p:spPr>
          <a:xfrm rot="10800000">
            <a:off x="2934567" y="4210696"/>
            <a:ext cx="1155407" cy="402208"/>
          </a:xfrm>
          <a:prstGeom prst="bentArrow">
            <a:avLst>
              <a:gd name="adj1" fmla="val 15625"/>
              <a:gd name="adj2" fmla="val 25000"/>
              <a:gd name="adj3" fmla="val 25000"/>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626"/>
              </a:solidFill>
              <a:latin typeface="News Gothic MT"/>
            </a:endParaRPr>
          </a:p>
        </p:txBody>
      </p:sp>
      <p:sp>
        <p:nvSpPr>
          <p:cNvPr id="83" name="Bent Arrow 82"/>
          <p:cNvSpPr/>
          <p:nvPr/>
        </p:nvSpPr>
        <p:spPr>
          <a:xfrm rot="10800000">
            <a:off x="2934562" y="4210705"/>
            <a:ext cx="1157756" cy="868183"/>
          </a:xfrm>
          <a:prstGeom prst="bentArrow">
            <a:avLst>
              <a:gd name="adj1" fmla="val 7928"/>
              <a:gd name="adj2" fmla="val 10605"/>
              <a:gd name="adj3" fmla="val 10535"/>
              <a:gd name="adj4" fmla="val 43750"/>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626"/>
              </a:solidFill>
              <a:latin typeface="News Gothic MT"/>
            </a:endParaRPr>
          </a:p>
        </p:txBody>
      </p:sp>
      <p:sp>
        <p:nvSpPr>
          <p:cNvPr id="84" name="TextBox 83"/>
          <p:cNvSpPr txBox="1"/>
          <p:nvPr/>
        </p:nvSpPr>
        <p:spPr>
          <a:xfrm>
            <a:off x="3923590" y="3889256"/>
            <a:ext cx="297035" cy="239887"/>
          </a:xfrm>
          <a:prstGeom prst="roundRect">
            <a:avLst>
              <a:gd name="adj" fmla="val 11734"/>
            </a:avLst>
          </a:prstGeom>
          <a:solidFill>
            <a:srgbClr val="C00000"/>
          </a:solidFill>
          <a:ln>
            <a:noFill/>
          </a:ln>
        </p:spPr>
        <p:txBody>
          <a:bodyPr wrap="none" lIns="45720" tIns="27432" rIns="45720" bIns="27432" rtlCol="0" anchor="t">
            <a:spAutoFit/>
          </a:bodyPr>
          <a:lstStyle/>
          <a:p>
            <a:pPr algn="ctr"/>
            <a:r>
              <a:rPr lang="en-US" sz="1100" b="1" dirty="0" smtClean="0">
                <a:solidFill>
                  <a:prstClr val="white"/>
                </a:solidFill>
                <a:latin typeface="News Gothic MT"/>
              </a:rPr>
              <a:t>No</a:t>
            </a:r>
          </a:p>
        </p:txBody>
      </p:sp>
      <p:sp>
        <p:nvSpPr>
          <p:cNvPr id="85" name="TextBox 84"/>
          <p:cNvSpPr txBox="1"/>
          <p:nvPr/>
        </p:nvSpPr>
        <p:spPr>
          <a:xfrm>
            <a:off x="3902503" y="3884461"/>
            <a:ext cx="339206" cy="239887"/>
          </a:xfrm>
          <a:prstGeom prst="roundRect">
            <a:avLst>
              <a:gd name="adj" fmla="val 11734"/>
            </a:avLst>
          </a:prstGeom>
          <a:solidFill>
            <a:srgbClr val="00B050"/>
          </a:solidFill>
          <a:ln>
            <a:noFill/>
          </a:ln>
        </p:spPr>
        <p:txBody>
          <a:bodyPr wrap="none" lIns="45720" tIns="27432" rIns="45720" bIns="27432" rtlCol="0" anchor="t">
            <a:spAutoFit/>
          </a:bodyPr>
          <a:lstStyle/>
          <a:p>
            <a:pPr algn="ctr"/>
            <a:r>
              <a:rPr lang="en-US" sz="1100" b="1" dirty="0" smtClean="0">
                <a:solidFill>
                  <a:prstClr val="white"/>
                </a:solidFill>
                <a:latin typeface="News Gothic MT"/>
              </a:rPr>
              <a:t>Yes</a:t>
            </a:r>
          </a:p>
        </p:txBody>
      </p:sp>
      <p:sp>
        <p:nvSpPr>
          <p:cNvPr id="86" name="TextBox 85"/>
          <p:cNvSpPr txBox="1"/>
          <p:nvPr/>
        </p:nvSpPr>
        <p:spPr>
          <a:xfrm>
            <a:off x="2306770" y="3787418"/>
            <a:ext cx="944746" cy="430887"/>
          </a:xfrm>
          <a:prstGeom prst="rect">
            <a:avLst/>
          </a:prstGeom>
          <a:noFill/>
        </p:spPr>
        <p:txBody>
          <a:bodyPr wrap="none" rtlCol="0" anchor="b">
            <a:spAutoFit/>
          </a:bodyPr>
          <a:lstStyle/>
          <a:p>
            <a:pPr algn="ctr"/>
            <a:r>
              <a:rPr lang="en-US" sz="1100" b="1" dirty="0" smtClean="0">
                <a:solidFill>
                  <a:prstClr val="white"/>
                </a:solidFill>
                <a:latin typeface="News Gothic MT"/>
              </a:rPr>
              <a:t>System</a:t>
            </a:r>
          </a:p>
          <a:p>
            <a:pPr algn="ctr"/>
            <a:r>
              <a:rPr lang="en-US" sz="1100" b="1" dirty="0" err="1" smtClean="0">
                <a:solidFill>
                  <a:prstClr val="white"/>
                </a:solidFill>
                <a:latin typeface="News Gothic MT"/>
              </a:rPr>
              <a:t>Buildpacks</a:t>
            </a:r>
            <a:endParaRPr lang="en-US" sz="1100" b="1" dirty="0" smtClean="0">
              <a:solidFill>
                <a:prstClr val="white"/>
              </a:solidFill>
              <a:latin typeface="News Gothic MT"/>
            </a:endParaRPr>
          </a:p>
        </p:txBody>
      </p:sp>
      <p:sp>
        <p:nvSpPr>
          <p:cNvPr id="87" name="Teardrop 86"/>
          <p:cNvSpPr/>
          <p:nvPr/>
        </p:nvSpPr>
        <p:spPr>
          <a:xfrm rot="18900000">
            <a:off x="5897108" y="478983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88" name="TextBox 87"/>
          <p:cNvSpPr txBox="1"/>
          <p:nvPr/>
        </p:nvSpPr>
        <p:spPr>
          <a:xfrm>
            <a:off x="5013747" y="4645621"/>
            <a:ext cx="338629" cy="369332"/>
          </a:xfrm>
          <a:prstGeom prst="rect">
            <a:avLst/>
          </a:prstGeom>
          <a:noFill/>
        </p:spPr>
        <p:txBody>
          <a:bodyPr wrap="none" rtlCol="0">
            <a:spAutoFit/>
          </a:bodyPr>
          <a:lstStyle/>
          <a:p>
            <a:pPr algn="ctr"/>
            <a:r>
              <a:rPr lang="en-US" dirty="0" smtClean="0">
                <a:solidFill>
                  <a:prstClr val="white"/>
                </a:solidFill>
                <a:latin typeface="News Gothic MT"/>
              </a:rPr>
              <a:t>+</a:t>
            </a:r>
          </a:p>
        </p:txBody>
      </p:sp>
      <p:sp>
        <p:nvSpPr>
          <p:cNvPr id="89" name="TextBox 88"/>
          <p:cNvSpPr txBox="1"/>
          <p:nvPr/>
        </p:nvSpPr>
        <p:spPr>
          <a:xfrm>
            <a:off x="5548643" y="4645621"/>
            <a:ext cx="338629" cy="369332"/>
          </a:xfrm>
          <a:prstGeom prst="rect">
            <a:avLst/>
          </a:prstGeom>
          <a:noFill/>
        </p:spPr>
        <p:txBody>
          <a:bodyPr wrap="none" rtlCol="0">
            <a:spAutoFit/>
          </a:bodyPr>
          <a:lstStyle/>
          <a:p>
            <a:pPr algn="ctr"/>
            <a:r>
              <a:rPr lang="en-US" dirty="0" smtClean="0">
                <a:solidFill>
                  <a:prstClr val="white"/>
                </a:solidFill>
                <a:latin typeface="News Gothic MT"/>
              </a:rPr>
              <a:t>=</a:t>
            </a:r>
          </a:p>
        </p:txBody>
      </p:sp>
      <p:cxnSp>
        <p:nvCxnSpPr>
          <p:cNvPr id="90" name="Straight Connector 89"/>
          <p:cNvCxnSpPr/>
          <p:nvPr/>
        </p:nvCxnSpPr>
        <p:spPr>
          <a:xfrm flipH="1">
            <a:off x="3346733" y="2296259"/>
            <a:ext cx="488427" cy="618543"/>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2310104" y="2809397"/>
            <a:ext cx="1533402" cy="591635"/>
            <a:chOff x="5181600" y="2326964"/>
            <a:chExt cx="1533402" cy="443726"/>
          </a:xfrm>
        </p:grpSpPr>
        <p:sp>
          <p:nvSpPr>
            <p:cNvPr id="92" name="Rounded Rectangle 91"/>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93"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94" name="Diamond 87"/>
          <p:cNvSpPr/>
          <p:nvPr/>
        </p:nvSpPr>
        <p:spPr>
          <a:xfrm>
            <a:off x="2567173" y="1892753"/>
            <a:ext cx="170214" cy="256051"/>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47882171"/>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500"/>
                                        <p:tgtEl>
                                          <p:spTgt spid="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fade">
                                      <p:cBhvr>
                                        <p:cTn id="24" dur="500"/>
                                        <p:tgtEl>
                                          <p:spTgt spid="79"/>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Effect transition="in" filter="wipe(right)">
                                      <p:cBhvr>
                                        <p:cTn id="28" dur="500"/>
                                        <p:tgtEl>
                                          <p:spTgt spid="8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fade">
                                      <p:cBhvr>
                                        <p:cTn id="32" dur="500"/>
                                        <p:tgtEl>
                                          <p:spTgt spid="84"/>
                                        </p:tgtEl>
                                      </p:cBhvr>
                                    </p:animEffect>
                                  </p:childTnLst>
                                </p:cTn>
                              </p:par>
                            </p:childTnLst>
                          </p:cTn>
                        </p:par>
                        <p:par>
                          <p:cTn id="33" fill="hold">
                            <p:stCondLst>
                              <p:cond delay="1500"/>
                            </p:stCondLst>
                            <p:childTnLst>
                              <p:par>
                                <p:cTn id="34" presetID="1" presetClass="exit" presetSubtype="0" fill="hold" grpId="1" nodeType="afterEffect">
                                  <p:stCondLst>
                                    <p:cond delay="750"/>
                                  </p:stCondLst>
                                  <p:childTnLst>
                                    <p:set>
                                      <p:cBhvr>
                                        <p:cTn id="35" dur="1" fill="hold">
                                          <p:stCondLst>
                                            <p:cond delay="0"/>
                                          </p:stCondLst>
                                        </p:cTn>
                                        <p:tgtEl>
                                          <p:spTgt spid="84"/>
                                        </p:tgtEl>
                                        <p:attrNameLst>
                                          <p:attrName>style.visibility</p:attrName>
                                        </p:attrNameLst>
                                      </p:cBhvr>
                                      <p:to>
                                        <p:strVal val="hidden"/>
                                      </p:to>
                                    </p:set>
                                  </p:childTnLst>
                                </p:cTn>
                              </p:par>
                            </p:childTnLst>
                          </p:cTn>
                        </p:par>
                        <p:par>
                          <p:cTn id="36" fill="hold">
                            <p:stCondLst>
                              <p:cond delay="2250"/>
                            </p:stCondLst>
                            <p:childTnLst>
                              <p:par>
                                <p:cTn id="37" presetID="22" presetClass="entr" presetSubtype="1" fill="hold" grpId="0"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wipe(up)">
                                      <p:cBhvr>
                                        <p:cTn id="39" dur="500"/>
                                        <p:tgtEl>
                                          <p:spTgt spid="83"/>
                                        </p:tgtEl>
                                      </p:cBhvr>
                                    </p:animEffect>
                                  </p:childTnLst>
                                </p:cTn>
                              </p:par>
                            </p:childTnLst>
                          </p:cTn>
                        </p:par>
                        <p:par>
                          <p:cTn id="40" fill="hold">
                            <p:stCondLst>
                              <p:cond delay="2750"/>
                            </p:stCondLst>
                            <p:childTnLst>
                              <p:par>
                                <p:cTn id="41" presetID="10" presetClass="entr" presetSubtype="0"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par>
                          <p:cTn id="49" fill="hold">
                            <p:stCondLst>
                              <p:cond delay="500"/>
                            </p:stCondLst>
                            <p:childTnLst>
                              <p:par>
                                <p:cTn id="50" presetID="50" presetClass="path" presetSubtype="0" accel="50000" decel="50000" fill="hold" grpId="0" nodeType="afterEffect">
                                  <p:stCondLst>
                                    <p:cond delay="0"/>
                                  </p:stCondLst>
                                  <p:childTnLst>
                                    <p:animMotion origin="layout" path="M 1.66667E-6 3.58025E-6 C 1.66667E-6 0.00031 0.09479 0.05154 0.15625 0.16635 C 0.21771 0.28117 0.23021 0.34722 0.25104 0.41635 " pathEditMode="relative" rAng="0" ptsTypes="fsf">
                                      <p:cBhvr>
                                        <p:cTn id="51" dur="2000" fill="hold"/>
                                        <p:tgtEl>
                                          <p:spTgt spid="94"/>
                                        </p:tgtEl>
                                        <p:attrNameLst>
                                          <p:attrName>ppt_x</p:attrName>
                                          <p:attrName>ppt_y</p:attrName>
                                        </p:attrNameLst>
                                      </p:cBhvr>
                                      <p:rCtr x="12552" y="20802"/>
                                    </p:animMotion>
                                  </p:childTnLst>
                                </p:cTn>
                              </p:par>
                            </p:childTnLst>
                          </p:cTn>
                        </p:par>
                        <p:par>
                          <p:cTn id="52" fill="hold">
                            <p:stCondLst>
                              <p:cond delay="2500"/>
                            </p:stCondLst>
                            <p:childTnLst>
                              <p:par>
                                <p:cTn id="53" presetID="1" presetClass="entr" presetSubtype="0" fill="hold" grpId="0" nodeType="after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par>
                          <p:cTn id="55" fill="hold">
                            <p:stCondLst>
                              <p:cond delay="2500"/>
                            </p:stCondLst>
                            <p:childTnLst>
                              <p:par>
                                <p:cTn id="56" presetID="42" presetClass="path" presetSubtype="0" accel="50000" decel="50000" fill="hold" grpId="1" nodeType="afterEffect">
                                  <p:stCondLst>
                                    <p:cond delay="0"/>
                                  </p:stCondLst>
                                  <p:childTnLst>
                                    <p:animMotion origin="layout" path="M 2.77778E-6 -6.17284E-7 L 0.28941 -0.02037 " pathEditMode="relative" rAng="0" ptsTypes="AA">
                                      <p:cBhvr>
                                        <p:cTn id="57" dur="2000" fill="hold"/>
                                        <p:tgtEl>
                                          <p:spTgt spid="77"/>
                                        </p:tgtEl>
                                        <p:attrNameLst>
                                          <p:attrName>ppt_x</p:attrName>
                                          <p:attrName>ppt_y</p:attrName>
                                        </p:attrNameLst>
                                      </p:cBhvr>
                                      <p:rCtr x="14462" y="-1019"/>
                                    </p:animMotion>
                                  </p:childTnLst>
                                </p:cTn>
                              </p:par>
                            </p:childTnLst>
                          </p:cTn>
                        </p:par>
                        <p:par>
                          <p:cTn id="58" fill="hold">
                            <p:stCondLst>
                              <p:cond delay="4500"/>
                            </p:stCondLst>
                            <p:childTnLst>
                              <p:par>
                                <p:cTn id="59" presetID="1" presetClass="entr" presetSubtype="0" fill="hold" grpId="0" nodeType="after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fade">
                                      <p:cBhvr>
                                        <p:cTn id="69" dur="500"/>
                                        <p:tgtEl>
                                          <p:spTgt spid="81"/>
                                        </p:tgtEl>
                                      </p:cBhvr>
                                    </p:animEffect>
                                  </p:childTnLst>
                                </p:cTn>
                              </p:par>
                            </p:childTnLst>
                          </p:cTn>
                        </p:par>
                        <p:par>
                          <p:cTn id="70" fill="hold">
                            <p:stCondLst>
                              <p:cond delay="500"/>
                            </p:stCondLst>
                            <p:childTnLst>
                              <p:par>
                                <p:cTn id="71" presetID="42" presetClass="path" presetSubtype="0" accel="50000" decel="50000" fill="hold" grpId="1" nodeType="afterEffect">
                                  <p:stCondLst>
                                    <p:cond delay="0"/>
                                  </p:stCondLst>
                                  <p:childTnLst>
                                    <p:animMotion origin="layout" path="M -2.77778E-6 -3.08547E-9 L 0.08108 -3.08547E-9 " pathEditMode="relative" rAng="0" ptsTypes="AA">
                                      <p:cBhvr>
                                        <p:cTn id="72" dur="500" fill="hold"/>
                                        <p:tgtEl>
                                          <p:spTgt spid="87"/>
                                        </p:tgtEl>
                                        <p:attrNameLst>
                                          <p:attrName>ppt_x</p:attrName>
                                          <p:attrName>ppt_y</p:attrName>
                                        </p:attrNameLst>
                                      </p:cBhvr>
                                      <p:rCtr x="4045" y="0"/>
                                    </p:animMotion>
                                  </p:childTnLst>
                                </p:cTn>
                              </p:par>
                            </p:childTnLst>
                          </p:cTn>
                        </p:par>
                        <p:par>
                          <p:cTn id="73" fill="hold">
                            <p:stCondLst>
                              <p:cond delay="1000"/>
                            </p:stCondLst>
                            <p:childTnLst>
                              <p:par>
                                <p:cTn id="74" presetID="50" presetClass="path" presetSubtype="0" accel="50000" decel="50000" fill="hold" grpId="2" nodeType="afterEffect">
                                  <p:stCondLst>
                                    <p:cond delay="250"/>
                                  </p:stCondLst>
                                  <p:childTnLst>
                                    <p:animMotion origin="layout" path="M 0.08108 -0.00062 C 0.08108 -0.00031 0.11337 -0.09717 0.09532 -0.14035 C 0.07726 -0.18353 -0.0684 -0.26527 -0.15573 -0.29365 C -0.24305 -0.32203 -0.28229 -0.36367 -0.32812 -0.41456 " pathEditMode="relative" rAng="0" ptsTypes="fssf">
                                      <p:cBhvr>
                                        <p:cTn id="75" dur="2000" fill="hold"/>
                                        <p:tgtEl>
                                          <p:spTgt spid="87"/>
                                        </p:tgtEl>
                                        <p:attrNameLst>
                                          <p:attrName>ppt_x</p:attrName>
                                          <p:attrName>ppt_y</p:attrName>
                                        </p:attrNameLst>
                                      </p:cBhvr>
                                      <p:rCtr x="-18854" y="-206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7" grpId="1" animBg="1"/>
      <p:bldP spid="78" grpId="0" animBg="1"/>
      <p:bldP spid="79" grpId="0"/>
      <p:bldP spid="80" grpId="0"/>
      <p:bldP spid="81" grpId="0"/>
      <p:bldP spid="82" grpId="0" animBg="1"/>
      <p:bldP spid="83" grpId="0" animBg="1"/>
      <p:bldP spid="84" grpId="0" animBg="1"/>
      <p:bldP spid="84" grpId="1" animBg="1"/>
      <p:bldP spid="85" grpId="0" animBg="1"/>
      <p:bldP spid="86" grpId="0"/>
      <p:bldP spid="87" grpId="0" animBg="1"/>
      <p:bldP spid="87" grpId="1" animBg="1"/>
      <p:bldP spid="87" grpId="2" animBg="1"/>
      <p:bldP spid="88" grpId="0"/>
      <p:bldP spid="89" grpId="0"/>
      <p:bldP spid="9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t>Getting your application to scale</a:t>
            </a:r>
          </a:p>
        </p:txBody>
      </p:sp>
      <p:sp>
        <p:nvSpPr>
          <p:cNvPr id="3" name="Content Placeholder 2"/>
          <p:cNvSpPr>
            <a:spLocks noGrp="1"/>
          </p:cNvSpPr>
          <p:nvPr>
            <p:ph sz="quarter" idx="10"/>
          </p:nvPr>
        </p:nvSpPr>
        <p:spPr>
          <a:xfrm>
            <a:off x="457210" y="1477442"/>
            <a:ext cx="4132239" cy="4110567"/>
          </a:xfrm>
        </p:spPr>
        <p:txBody>
          <a:bodyPr>
            <a:normAutofit lnSpcReduction="10000"/>
          </a:bodyPr>
          <a:lstStyle/>
          <a:p>
            <a:r>
              <a:rPr lang="en-US" dirty="0"/>
              <a:t>Can be done via CLI:</a:t>
            </a:r>
          </a:p>
          <a:p>
            <a:pPr lvl="1"/>
            <a:r>
              <a:rPr lang="en-US" dirty="0"/>
              <a:t>At deployment time (via </a:t>
            </a:r>
            <a:r>
              <a:rPr lang="en-US" dirty="0" err="1"/>
              <a:t>manifest.yml</a:t>
            </a:r>
            <a:r>
              <a:rPr lang="en-US" dirty="0"/>
              <a:t> or as a modifier to </a:t>
            </a:r>
            <a:r>
              <a:rPr lang="en-US" dirty="0" err="1"/>
              <a:t>cf</a:t>
            </a:r>
            <a:r>
              <a:rPr lang="en-US" dirty="0"/>
              <a:t> push)</a:t>
            </a:r>
          </a:p>
          <a:p>
            <a:pPr lvl="1"/>
            <a:r>
              <a:rPr lang="en-US" dirty="0"/>
              <a:t>During run time without interrupting operations (via </a:t>
            </a:r>
            <a:r>
              <a:rPr lang="en-US" dirty="0" err="1"/>
              <a:t>cf</a:t>
            </a:r>
            <a:r>
              <a:rPr lang="en-US" dirty="0"/>
              <a:t> scale --instances 10)</a:t>
            </a:r>
          </a:p>
          <a:p>
            <a:r>
              <a:rPr lang="en-US" dirty="0" smtClean="0"/>
              <a:t>Can </a:t>
            </a:r>
            <a:r>
              <a:rPr lang="en-US" dirty="0"/>
              <a:t>also be done via </a:t>
            </a:r>
            <a:r>
              <a:rPr lang="en-US" dirty="0" smtClean="0"/>
              <a:t>Apps Manager</a:t>
            </a:r>
            <a:endParaRPr lang="en-US" dirty="0"/>
          </a:p>
        </p:txBody>
      </p:sp>
      <p:sp>
        <p:nvSpPr>
          <p:cNvPr id="8" name="Slide Number Placeholder 3"/>
          <p:cNvSpPr>
            <a:spLocks noGrp="1"/>
          </p:cNvSpPr>
          <p:nvPr>
            <p:ph type="sldNum" sz="quarter" idx="4294967295"/>
          </p:nvPr>
        </p:nvSpPr>
        <p:spPr>
          <a:xfrm>
            <a:off x="9018588" y="6705600"/>
            <a:ext cx="125412" cy="152400"/>
          </a:xfrm>
          <a:prstGeom prst="rect">
            <a:avLst/>
          </a:prstGeom>
        </p:spPr>
        <p:txBody>
          <a:bodyPr/>
          <a:lstStyle/>
          <a:p>
            <a:fld id="{812240AA-CE29-6649-9534-ED4A668B7181}" type="slidenum">
              <a:rPr lang="en-US">
                <a:solidFill>
                  <a:srgbClr val="262626"/>
                </a:solidFill>
                <a:latin typeface="News Gothic MT"/>
              </a:rPr>
              <a:pPr/>
              <a:t>19</a:t>
            </a:fld>
            <a:endParaRPr lang="en-US">
              <a:solidFill>
                <a:srgbClr val="262626"/>
              </a:solidFill>
              <a:latin typeface="News Gothic MT"/>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0215" y="6246294"/>
            <a:ext cx="900113" cy="340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pic>
      <p:sp>
        <p:nvSpPr>
          <p:cNvPr id="12291" name="Rectangle 3"/>
          <p:cNvSpPr>
            <a:spLocks/>
          </p:cNvSpPr>
          <p:nvPr/>
        </p:nvSpPr>
        <p:spPr bwMode="auto">
          <a:xfrm>
            <a:off x="366713" y="6690784"/>
            <a:ext cx="2286000" cy="10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r>
              <a:rPr lang="en-US" sz="600">
                <a:solidFill>
                  <a:srgbClr val="7F7F7F"/>
                </a:solidFill>
                <a:latin typeface="Arial" charset="0"/>
                <a:ea typeface="ＭＳ Ｐゴシック" charset="0"/>
                <a:cs typeface="Arial" charset="0"/>
                <a:sym typeface="Arial" charset="0"/>
              </a:rPr>
              <a:t>© Copyright 2013 Pivotal. All rights reserved.</a:t>
            </a:r>
          </a:p>
        </p:txBody>
      </p:sp>
      <p:pic>
        <p:nvPicPr>
          <p:cNvPr id="2" name="Picture 1" descr="Screen Shot 2016-01-05 at 6.01.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446" y="1477433"/>
            <a:ext cx="4384147" cy="3324451"/>
          </a:xfrm>
          <a:prstGeom prst="rect">
            <a:avLst/>
          </a:prstGeom>
        </p:spPr>
      </p:pic>
    </p:spTree>
    <p:extLst>
      <p:ext uri="{BB962C8B-B14F-4D97-AF65-F5344CB8AC3E}">
        <p14:creationId xmlns:p14="http://schemas.microsoft.com/office/powerpoint/2010/main" val="12384827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PCF Workshop Flow</a:t>
            </a:r>
            <a:endParaRPr lang="en-US" dirty="0">
              <a:solidFill>
                <a:schemeClr val="tx2"/>
              </a:solidFill>
            </a:endParaRPr>
          </a:p>
        </p:txBody>
      </p:sp>
      <p:sp>
        <p:nvSpPr>
          <p:cNvPr id="3" name="Text Placeholder 2"/>
          <p:cNvSpPr>
            <a:spLocks noGrp="1"/>
          </p:cNvSpPr>
          <p:nvPr>
            <p:ph type="body" idx="1"/>
          </p:nvPr>
        </p:nvSpPr>
        <p:spPr/>
        <p:txBody>
          <a:bodyPr/>
          <a:lstStyle/>
          <a:p>
            <a:pPr>
              <a:spcBef>
                <a:spcPts val="0"/>
              </a:spcBef>
              <a:buClrTx/>
              <a:defRPr/>
            </a:pPr>
            <a:r>
              <a:rPr lang="en-US" sz="2400" dirty="0" err="1" smtClean="0"/>
              <a:t>Pivotal’s</a:t>
            </a:r>
            <a:r>
              <a:rPr lang="en-US" sz="2400" dirty="0" smtClean="0"/>
              <a:t> Areas of Focus &amp; Customer experience</a:t>
            </a:r>
          </a:p>
          <a:p>
            <a:pPr>
              <a:spcBef>
                <a:spcPts val="0"/>
              </a:spcBef>
              <a:buClrTx/>
              <a:defRPr/>
            </a:pPr>
            <a:r>
              <a:rPr lang="en-US" sz="2400" dirty="0" smtClean="0"/>
              <a:t>PCF </a:t>
            </a:r>
            <a:r>
              <a:rPr lang="en-US" sz="2400" dirty="0"/>
              <a:t>architecture</a:t>
            </a:r>
          </a:p>
          <a:p>
            <a:pPr>
              <a:spcBef>
                <a:spcPts val="0"/>
              </a:spcBef>
              <a:buClrTx/>
              <a:defRPr/>
            </a:pPr>
            <a:r>
              <a:rPr lang="en-US" sz="2400" dirty="0"/>
              <a:t>Deploy an application - staging process</a:t>
            </a:r>
          </a:p>
          <a:p>
            <a:pPr>
              <a:spcBef>
                <a:spcPts val="0"/>
              </a:spcBef>
              <a:buClrTx/>
              <a:defRPr/>
            </a:pPr>
            <a:r>
              <a:rPr lang="en-US" sz="2400" dirty="0"/>
              <a:t>Scale an application - memory, disk, instances</a:t>
            </a:r>
          </a:p>
          <a:p>
            <a:pPr>
              <a:spcBef>
                <a:spcPts val="0"/>
              </a:spcBef>
              <a:buClrTx/>
              <a:defRPr/>
            </a:pPr>
            <a:r>
              <a:rPr lang="en-US" sz="2400" dirty="0"/>
              <a:t>Deploying applications with manifest files</a:t>
            </a:r>
          </a:p>
          <a:p>
            <a:pPr>
              <a:spcBef>
                <a:spcPts val="0"/>
              </a:spcBef>
              <a:buClrTx/>
              <a:defRPr/>
            </a:pPr>
            <a:r>
              <a:rPr lang="en-US" sz="2400" dirty="0"/>
              <a:t>Connecting applications to services - service broker</a:t>
            </a:r>
          </a:p>
          <a:p>
            <a:pPr>
              <a:spcBef>
                <a:spcPts val="0"/>
              </a:spcBef>
              <a:buClrTx/>
              <a:defRPr/>
            </a:pPr>
            <a:r>
              <a:rPr lang="en-US" sz="2400" dirty="0"/>
              <a:t>Spring Cloud Connectors and reading environment variables</a:t>
            </a:r>
          </a:p>
          <a:p>
            <a:pPr>
              <a:spcBef>
                <a:spcPts val="0"/>
              </a:spcBef>
              <a:buClrTx/>
              <a:defRPr/>
            </a:pPr>
            <a:r>
              <a:rPr lang="en-US" sz="2400" dirty="0"/>
              <a:t>Overview of Java </a:t>
            </a:r>
            <a:r>
              <a:rPr lang="en-US" sz="2400" dirty="0" err="1"/>
              <a:t>buildpack</a:t>
            </a:r>
            <a:endParaRPr lang="en-US" sz="2400" dirty="0"/>
          </a:p>
          <a:p>
            <a:pPr>
              <a:spcBef>
                <a:spcPts val="0"/>
              </a:spcBef>
              <a:buClrTx/>
              <a:defRPr/>
            </a:pPr>
            <a:r>
              <a:rPr lang="en-US" sz="2400" dirty="0"/>
              <a:t>Upgrading </a:t>
            </a:r>
            <a:r>
              <a:rPr lang="en-US" sz="2400" dirty="0" err="1"/>
              <a:t>buildpacks</a:t>
            </a:r>
            <a:r>
              <a:rPr lang="en-US" sz="2400" dirty="0"/>
              <a:t> for deployed applications</a:t>
            </a:r>
          </a:p>
          <a:p>
            <a:pPr>
              <a:spcBef>
                <a:spcPts val="0"/>
              </a:spcBef>
              <a:buClrTx/>
              <a:defRPr/>
            </a:pPr>
            <a:r>
              <a:rPr lang="en-US" sz="2400" dirty="0"/>
              <a:t>Application logs &amp; forwarding to syslog drain</a:t>
            </a:r>
          </a:p>
          <a:p>
            <a:pPr>
              <a:spcBef>
                <a:spcPts val="0"/>
              </a:spcBef>
              <a:buClrTx/>
              <a:defRPr/>
            </a:pPr>
            <a:r>
              <a:rPr lang="en-US" sz="2400" dirty="0"/>
              <a:t>Monitoring applications on the platform </a:t>
            </a:r>
            <a:endParaRPr lang="en-US" sz="2400" dirty="0" smtClean="0"/>
          </a:p>
          <a:p>
            <a:pPr>
              <a:spcBef>
                <a:spcPts val="0"/>
              </a:spcBef>
              <a:buClrTx/>
              <a:defRPr/>
            </a:pPr>
            <a:r>
              <a:rPr lang="en-US" sz="2400" dirty="0" smtClean="0"/>
              <a:t>Blue </a:t>
            </a:r>
            <a:r>
              <a:rPr lang="en-US" sz="2400" dirty="0"/>
              <a:t>green styled deployment</a:t>
            </a:r>
          </a:p>
          <a:p>
            <a:endParaRPr lang="en-US" sz="2400" dirty="0"/>
          </a:p>
        </p:txBody>
      </p:sp>
    </p:spTree>
    <p:extLst>
      <p:ext uri="{BB962C8B-B14F-4D97-AF65-F5344CB8AC3E}">
        <p14:creationId xmlns:p14="http://schemas.microsoft.com/office/powerpoint/2010/main" val="348895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sz="2800" dirty="0" smtClean="0">
                <a:solidFill>
                  <a:srgbClr val="138A7E"/>
                </a:solidFill>
              </a:rPr>
              <a:t>The App-Container Approach - Scaling</a:t>
            </a:r>
            <a:endParaRPr lang="en-US" sz="2800" i="1" dirty="0">
              <a:solidFill>
                <a:srgbClr val="138A7E"/>
              </a:solidFill>
            </a:endParaRPr>
          </a:p>
        </p:txBody>
      </p:sp>
      <p:sp>
        <p:nvSpPr>
          <p:cNvPr id="5" name="Rounded Rectangle 4"/>
          <p:cNvSpPr/>
          <p:nvPr/>
        </p:nvSpPr>
        <p:spPr>
          <a:xfrm>
            <a:off x="1637753" y="1726421"/>
            <a:ext cx="6204086" cy="4572001"/>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News Gothic MT"/>
            </a:endParaRPr>
          </a:p>
        </p:txBody>
      </p:sp>
      <p:sp>
        <p:nvSpPr>
          <p:cNvPr id="6" name="Rounded Rectangle 5"/>
          <p:cNvSpPr/>
          <p:nvPr/>
        </p:nvSpPr>
        <p:spPr bwMode="auto">
          <a:xfrm rot="16200000">
            <a:off x="-382796" y="3825398"/>
            <a:ext cx="4775199"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r>
              <a:rPr lang="en-US" sz="1600" dirty="0" smtClean="0">
                <a:solidFill>
                  <a:prstClr val="white">
                    <a:lumMod val="95000"/>
                  </a:prstClr>
                </a:solidFill>
                <a:latin typeface="Calibri"/>
              </a:rPr>
              <a:t>Router</a:t>
            </a:r>
          </a:p>
        </p:txBody>
      </p:sp>
      <p:sp>
        <p:nvSpPr>
          <p:cNvPr id="7" name="Rounded Rectangle 6"/>
          <p:cNvSpPr>
            <a:spLocks noChangeArrowheads="1"/>
          </p:cNvSpPr>
          <p:nvPr/>
        </p:nvSpPr>
        <p:spPr bwMode="auto">
          <a:xfrm>
            <a:off x="2286000" y="2482657"/>
            <a:ext cx="1533402" cy="591635"/>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err="1" smtClean="0">
                <a:solidFill>
                  <a:prstClr val="white"/>
                </a:solidFill>
                <a:latin typeface="News Gothic MT"/>
              </a:rPr>
              <a:t>Blobstore</a:t>
            </a:r>
            <a:endParaRPr lang="en-US" sz="1200" b="1" dirty="0">
              <a:solidFill>
                <a:prstClr val="white"/>
              </a:solidFill>
              <a:latin typeface="News Gothic MT"/>
            </a:endParaRPr>
          </a:p>
        </p:txBody>
      </p:sp>
      <p:sp>
        <p:nvSpPr>
          <p:cNvPr id="8" name="Oval 194"/>
          <p:cNvSpPr/>
          <p:nvPr/>
        </p:nvSpPr>
        <p:spPr>
          <a:xfrm>
            <a:off x="2349520" y="2634661"/>
            <a:ext cx="206829" cy="287624"/>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9" name="Group 8"/>
          <p:cNvGrpSpPr/>
          <p:nvPr/>
        </p:nvGrpSpPr>
        <p:grpSpPr>
          <a:xfrm>
            <a:off x="4038600" y="2482657"/>
            <a:ext cx="1533402" cy="591635"/>
            <a:chOff x="5181600" y="2326964"/>
            <a:chExt cx="1533402" cy="443726"/>
          </a:xfrm>
        </p:grpSpPr>
        <p:sp>
          <p:nvSpPr>
            <p:cNvPr id="10" name="Rounded Rectangle 9"/>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Cloud Controller</a:t>
              </a:r>
              <a:endParaRPr lang="en-US" sz="1200" b="1" dirty="0">
                <a:solidFill>
                  <a:prstClr val="white"/>
                </a:solidFill>
                <a:latin typeface="News Gothic MT"/>
              </a:endParaRPr>
            </a:p>
          </p:txBody>
        </p:sp>
        <p:sp>
          <p:nvSpPr>
            <p:cNvPr id="1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sp>
        <p:nvSpPr>
          <p:cNvPr id="12" name="Rounded Rectangle 11"/>
          <p:cNvSpPr>
            <a:spLocks noChangeArrowheads="1"/>
          </p:cNvSpPr>
          <p:nvPr/>
        </p:nvSpPr>
        <p:spPr bwMode="auto">
          <a:xfrm>
            <a:off x="4032022" y="4042105"/>
            <a:ext cx="1533402" cy="591635"/>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a:defRPr/>
            </a:pPr>
            <a:r>
              <a:rPr lang="en-US" sz="1200" b="1" dirty="0" smtClean="0">
                <a:solidFill>
                  <a:prstClr val="white"/>
                </a:solidFill>
                <a:latin typeface="News Gothic MT"/>
              </a:rPr>
              <a:t>     Brain</a:t>
            </a:r>
            <a:endParaRPr lang="en-US" sz="1200" b="1" dirty="0">
              <a:solidFill>
                <a:prstClr val="white"/>
              </a:solidFill>
              <a:latin typeface="News Gothic MT"/>
            </a:endParaRPr>
          </a:p>
        </p:txBody>
      </p:sp>
      <p:sp>
        <p:nvSpPr>
          <p:cNvPr id="13" name="Teardrop 133"/>
          <p:cNvSpPr/>
          <p:nvPr/>
        </p:nvSpPr>
        <p:spPr>
          <a:xfrm rot="11254553">
            <a:off x="4169601" y="4123006"/>
            <a:ext cx="239023" cy="281217"/>
          </a:xfrm>
          <a:custGeom>
            <a:avLst/>
            <a:gdLst/>
            <a:ahLst/>
            <a:cxnLst/>
            <a:rect l="l" t="t" r="r" b="b"/>
            <a:pathLst>
              <a:path w="977409" h="862463">
                <a:moveTo>
                  <a:pt x="259894" y="587617"/>
                </a:moveTo>
                <a:cubicBezTo>
                  <a:pt x="303121" y="581868"/>
                  <a:pt x="333503" y="542165"/>
                  <a:pt x="327754" y="498938"/>
                </a:cubicBezTo>
                <a:cubicBezTo>
                  <a:pt x="322005" y="455710"/>
                  <a:pt x="282301" y="425328"/>
                  <a:pt x="239074" y="431078"/>
                </a:cubicBezTo>
                <a:cubicBezTo>
                  <a:pt x="195846" y="436827"/>
                  <a:pt x="165465" y="476530"/>
                  <a:pt x="171214" y="519757"/>
                </a:cubicBezTo>
                <a:cubicBezTo>
                  <a:pt x="176963" y="562985"/>
                  <a:pt x="216666" y="593367"/>
                  <a:pt x="259894" y="587617"/>
                </a:cubicBezTo>
                <a:close/>
                <a:moveTo>
                  <a:pt x="496117" y="556200"/>
                </a:moveTo>
                <a:cubicBezTo>
                  <a:pt x="539344" y="550450"/>
                  <a:pt x="569726" y="510747"/>
                  <a:pt x="563976" y="467520"/>
                </a:cubicBezTo>
                <a:cubicBezTo>
                  <a:pt x="558227" y="424293"/>
                  <a:pt x="518524" y="393911"/>
                  <a:pt x="475297" y="399660"/>
                </a:cubicBezTo>
                <a:cubicBezTo>
                  <a:pt x="432069" y="405409"/>
                  <a:pt x="401688" y="445112"/>
                  <a:pt x="407437" y="488340"/>
                </a:cubicBezTo>
                <a:cubicBezTo>
                  <a:pt x="413186" y="531567"/>
                  <a:pt x="452889" y="561949"/>
                  <a:pt x="496117" y="556200"/>
                </a:cubicBezTo>
                <a:close/>
                <a:moveTo>
                  <a:pt x="732341" y="524782"/>
                </a:moveTo>
                <a:cubicBezTo>
                  <a:pt x="775568" y="519033"/>
                  <a:pt x="805950" y="479329"/>
                  <a:pt x="800200" y="436102"/>
                </a:cubicBezTo>
                <a:cubicBezTo>
                  <a:pt x="794451" y="392875"/>
                  <a:pt x="754748" y="362493"/>
                  <a:pt x="711521" y="368242"/>
                </a:cubicBezTo>
                <a:cubicBezTo>
                  <a:pt x="668293" y="373991"/>
                  <a:pt x="637912" y="413695"/>
                  <a:pt x="643661" y="456922"/>
                </a:cubicBezTo>
                <a:cubicBezTo>
                  <a:pt x="649410" y="500149"/>
                  <a:pt x="689113" y="530531"/>
                  <a:pt x="732341" y="524782"/>
                </a:cubicBezTo>
                <a:close/>
                <a:moveTo>
                  <a:pt x="539319" y="856951"/>
                </a:moveTo>
                <a:cubicBezTo>
                  <a:pt x="270888" y="892653"/>
                  <a:pt x="30621" y="751209"/>
                  <a:pt x="2667" y="541027"/>
                </a:cubicBezTo>
                <a:cubicBezTo>
                  <a:pt x="-25288" y="330846"/>
                  <a:pt x="169657" y="131519"/>
                  <a:pt x="438089" y="95817"/>
                </a:cubicBezTo>
                <a:cubicBezTo>
                  <a:pt x="491646" y="88694"/>
                  <a:pt x="544084" y="88623"/>
                  <a:pt x="593712" y="96560"/>
                </a:cubicBezTo>
                <a:cubicBezTo>
                  <a:pt x="709420" y="94638"/>
                  <a:pt x="825104" y="62149"/>
                  <a:pt x="940790" y="0"/>
                </a:cubicBezTo>
                <a:cubicBezTo>
                  <a:pt x="908291" y="72634"/>
                  <a:pt x="884680" y="145268"/>
                  <a:pt x="870775" y="218069"/>
                </a:cubicBezTo>
                <a:cubicBezTo>
                  <a:pt x="927482" y="270002"/>
                  <a:pt x="964730" y="336463"/>
                  <a:pt x="974742" y="411741"/>
                </a:cubicBezTo>
                <a:cubicBezTo>
                  <a:pt x="1002697" y="621923"/>
                  <a:pt x="807751" y="821250"/>
                  <a:pt x="539319" y="856951"/>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nvGrpSpPr>
          <p:cNvPr id="14" name="Group 13"/>
          <p:cNvGrpSpPr/>
          <p:nvPr/>
        </p:nvGrpSpPr>
        <p:grpSpPr>
          <a:xfrm>
            <a:off x="3057300" y="5020143"/>
            <a:ext cx="1099435" cy="1041399"/>
            <a:chOff x="5412945" y="3105151"/>
            <a:chExt cx="1099435" cy="781049"/>
          </a:xfrm>
        </p:grpSpPr>
        <p:sp>
          <p:nvSpPr>
            <p:cNvPr id="15" name="Rounded Rectangle 14"/>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6"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17" name="Group 16"/>
          <p:cNvGrpSpPr/>
          <p:nvPr/>
        </p:nvGrpSpPr>
        <p:grpSpPr>
          <a:xfrm>
            <a:off x="4249020" y="5020143"/>
            <a:ext cx="1099435" cy="1041399"/>
            <a:chOff x="5412945" y="3105151"/>
            <a:chExt cx="1099435" cy="781049"/>
          </a:xfrm>
        </p:grpSpPr>
        <p:sp>
          <p:nvSpPr>
            <p:cNvPr id="18" name="Rounded Rectangle 17"/>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19"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grpSp>
        <p:nvGrpSpPr>
          <p:cNvPr id="20" name="Group 19"/>
          <p:cNvGrpSpPr/>
          <p:nvPr/>
        </p:nvGrpSpPr>
        <p:grpSpPr>
          <a:xfrm>
            <a:off x="5440733" y="5020143"/>
            <a:ext cx="1099435" cy="1041399"/>
            <a:chOff x="5412945" y="3105151"/>
            <a:chExt cx="1099435" cy="781049"/>
          </a:xfrm>
        </p:grpSpPr>
        <p:sp>
          <p:nvSpPr>
            <p:cNvPr id="21" name="Rounded Rectangle 20"/>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a:defRPr/>
              </a:pPr>
              <a:r>
                <a:rPr lang="en-US" sz="1200" b="1" dirty="0" smtClean="0">
                  <a:solidFill>
                    <a:prstClr val="white"/>
                  </a:solidFill>
                  <a:latin typeface="News Gothic MT"/>
                </a:rPr>
                <a:t>Cell</a:t>
              </a:r>
              <a:endParaRPr lang="en-US" sz="1200" b="1" dirty="0">
                <a:solidFill>
                  <a:prstClr val="white"/>
                </a:solidFill>
                <a:latin typeface="News Gothic MT"/>
              </a:endParaRPr>
            </a:p>
          </p:txBody>
        </p:sp>
        <p:sp>
          <p:nvSpPr>
            <p:cNvPr id="22"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grpSp>
      <p:cxnSp>
        <p:nvCxnSpPr>
          <p:cNvPr id="24" name="Straight Connector 23"/>
          <p:cNvCxnSpPr>
            <a:stCxn id="7" idx="3"/>
            <a:endCxn id="10" idx="1"/>
          </p:cNvCxnSpPr>
          <p:nvPr/>
        </p:nvCxnSpPr>
        <p:spPr>
          <a:xfrm>
            <a:off x="3819402" y="2778473"/>
            <a:ext cx="219198"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Teardrop 25"/>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39" name="Straight Arrow Connector 38"/>
          <p:cNvCxnSpPr>
            <a:stCxn id="10" idx="2"/>
            <a:endCxn id="12" idx="0"/>
          </p:cNvCxnSpPr>
          <p:nvPr/>
        </p:nvCxnSpPr>
        <p:spPr>
          <a:xfrm flipH="1">
            <a:off x="4798723" y="3074292"/>
            <a:ext cx="6578" cy="967813"/>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ardrop 40"/>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News Gothic MT"/>
            </a:endParaRPr>
          </a:p>
        </p:txBody>
      </p:sp>
      <p:cxnSp>
        <p:nvCxnSpPr>
          <p:cNvPr id="46" name="Straight Arrow Connector 45"/>
          <p:cNvCxnSpPr/>
          <p:nvPr/>
        </p:nvCxnSpPr>
        <p:spPr>
          <a:xfrm flipH="1">
            <a:off x="1955572" y="4133827"/>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Oval 42"/>
          <p:cNvSpPr/>
          <p:nvPr/>
        </p:nvSpPr>
        <p:spPr>
          <a:xfrm>
            <a:off x="1889505" y="4977616"/>
            <a:ext cx="230584" cy="307445"/>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8" name="Right Arrow 47"/>
          <p:cNvSpPr/>
          <p:nvPr/>
        </p:nvSpPr>
        <p:spPr>
          <a:xfrm>
            <a:off x="599090" y="3806458"/>
            <a:ext cx="1038662" cy="1035049"/>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latin typeface="News Gothic MT"/>
              </a:rPr>
              <a:t>Access App</a:t>
            </a:r>
            <a:endParaRPr lang="en-US" sz="1400" dirty="0">
              <a:solidFill>
                <a:prstClr val="white"/>
              </a:solidFill>
              <a:latin typeface="News Gothic MT"/>
            </a:endParaRPr>
          </a:p>
        </p:txBody>
      </p:sp>
      <p:cxnSp>
        <p:nvCxnSpPr>
          <p:cNvPr id="50" name="Straight Arrow Connector 49"/>
          <p:cNvCxnSpPr/>
          <p:nvPr/>
        </p:nvCxnSpPr>
        <p:spPr>
          <a:xfrm flipH="1">
            <a:off x="3398080" y="4633741"/>
            <a:ext cx="758647"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41"/>
          <p:cNvSpPr/>
          <p:nvPr/>
        </p:nvSpPr>
        <p:spPr>
          <a:xfrm rot="5400000">
            <a:off x="3363418" y="5276146"/>
            <a:ext cx="510137"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8" name="Rounded Rectangle 9"/>
          <p:cNvSpPr/>
          <p:nvPr/>
        </p:nvSpPr>
        <p:spPr>
          <a:xfrm>
            <a:off x="3951726" y="5605049"/>
            <a:ext cx="177448" cy="30220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53" name="Curved Connector 52"/>
          <p:cNvCxnSpPr>
            <a:stCxn id="48" idx="3"/>
            <a:endCxn id="15" idx="1"/>
          </p:cNvCxnSpPr>
          <p:nvPr/>
        </p:nvCxnSpPr>
        <p:spPr>
          <a:xfrm>
            <a:off x="1637767" y="4323975"/>
            <a:ext cx="1419539" cy="1216860"/>
          </a:xfrm>
          <a:prstGeom prst="curvedConnector3">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955572" y="4323973"/>
            <a:ext cx="2076450"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stCxn id="15" idx="0"/>
          </p:cNvCxnSpPr>
          <p:nvPr/>
        </p:nvCxnSpPr>
        <p:spPr>
          <a:xfrm flipV="1">
            <a:off x="3607013" y="4633741"/>
            <a:ext cx="706873"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4594708" y="4625413"/>
            <a:ext cx="0" cy="386395"/>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ardrop 58"/>
          <p:cNvSpPr/>
          <p:nvPr/>
        </p:nvSpPr>
        <p:spPr>
          <a:xfrm rot="18900000">
            <a:off x="3533636" y="2729291"/>
            <a:ext cx="153021" cy="204028"/>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0" name="Rectangle 41"/>
          <p:cNvSpPr/>
          <p:nvPr/>
        </p:nvSpPr>
        <p:spPr>
          <a:xfrm rot="5400000">
            <a:off x="4543669" y="5276146"/>
            <a:ext cx="510137" cy="978671"/>
          </a:xfrm>
          <a:custGeom>
            <a:avLst/>
            <a:gdLst/>
            <a:ahLst/>
            <a:cxnLst/>
            <a:rect l="l" t="t" r="r" b="b"/>
            <a:pathLst>
              <a:path w="888043" h="1708283">
                <a:moveTo>
                  <a:pt x="56723" y="183505"/>
                </a:moveTo>
                <a:lnTo>
                  <a:pt x="831320" y="183505"/>
                </a:lnTo>
                <a:lnTo>
                  <a:pt x="831320" y="56722"/>
                </a:lnTo>
                <a:lnTo>
                  <a:pt x="56723" y="56722"/>
                </a:lnTo>
                <a:close/>
                <a:moveTo>
                  <a:pt x="56723" y="367012"/>
                </a:moveTo>
                <a:lnTo>
                  <a:pt x="831320" y="367012"/>
                </a:lnTo>
                <a:lnTo>
                  <a:pt x="831320" y="240227"/>
                </a:lnTo>
                <a:lnTo>
                  <a:pt x="56723" y="240227"/>
                </a:lnTo>
                <a:close/>
                <a:moveTo>
                  <a:pt x="56723" y="550519"/>
                </a:moveTo>
                <a:lnTo>
                  <a:pt x="831320" y="550519"/>
                </a:lnTo>
                <a:lnTo>
                  <a:pt x="831320" y="423734"/>
                </a:lnTo>
                <a:lnTo>
                  <a:pt x="56723" y="423734"/>
                </a:lnTo>
                <a:close/>
                <a:moveTo>
                  <a:pt x="56723" y="734026"/>
                </a:moveTo>
                <a:lnTo>
                  <a:pt x="831320" y="734026"/>
                </a:lnTo>
                <a:lnTo>
                  <a:pt x="831320" y="607241"/>
                </a:lnTo>
                <a:lnTo>
                  <a:pt x="56723" y="607241"/>
                </a:lnTo>
                <a:close/>
                <a:moveTo>
                  <a:pt x="56723" y="917533"/>
                </a:moveTo>
                <a:lnTo>
                  <a:pt x="831320" y="917533"/>
                </a:lnTo>
                <a:lnTo>
                  <a:pt x="831320" y="790748"/>
                </a:lnTo>
                <a:lnTo>
                  <a:pt x="56723" y="790748"/>
                </a:lnTo>
                <a:close/>
                <a:moveTo>
                  <a:pt x="56723" y="1101040"/>
                </a:moveTo>
                <a:lnTo>
                  <a:pt x="831320" y="1101040"/>
                </a:lnTo>
                <a:lnTo>
                  <a:pt x="831320" y="974255"/>
                </a:lnTo>
                <a:lnTo>
                  <a:pt x="56723" y="974255"/>
                </a:lnTo>
                <a:close/>
                <a:moveTo>
                  <a:pt x="56723" y="1284547"/>
                </a:moveTo>
                <a:lnTo>
                  <a:pt x="831320" y="1284547"/>
                </a:lnTo>
                <a:lnTo>
                  <a:pt x="831320" y="1157762"/>
                </a:lnTo>
                <a:lnTo>
                  <a:pt x="56723" y="1157762"/>
                </a:lnTo>
                <a:close/>
                <a:moveTo>
                  <a:pt x="56723" y="1468054"/>
                </a:moveTo>
                <a:lnTo>
                  <a:pt x="831320" y="1468054"/>
                </a:lnTo>
                <a:lnTo>
                  <a:pt x="831320" y="1341269"/>
                </a:lnTo>
                <a:lnTo>
                  <a:pt x="56723" y="1341269"/>
                </a:lnTo>
                <a:close/>
                <a:moveTo>
                  <a:pt x="56723" y="1651561"/>
                </a:moveTo>
                <a:lnTo>
                  <a:pt x="831320" y="1651561"/>
                </a:lnTo>
                <a:lnTo>
                  <a:pt x="831320" y="1524776"/>
                </a:lnTo>
                <a:lnTo>
                  <a:pt x="56723" y="1524776"/>
                </a:lnTo>
                <a:close/>
                <a:moveTo>
                  <a:pt x="0" y="1708282"/>
                </a:moveTo>
                <a:lnTo>
                  <a:pt x="0" y="0"/>
                </a:lnTo>
                <a:lnTo>
                  <a:pt x="14180" y="0"/>
                </a:lnTo>
                <a:lnTo>
                  <a:pt x="56723" y="0"/>
                </a:lnTo>
                <a:lnTo>
                  <a:pt x="831320" y="0"/>
                </a:lnTo>
                <a:lnTo>
                  <a:pt x="845502" y="0"/>
                </a:lnTo>
                <a:lnTo>
                  <a:pt x="888043" y="0"/>
                </a:lnTo>
                <a:lnTo>
                  <a:pt x="888043" y="1708282"/>
                </a:lnTo>
                <a:lnTo>
                  <a:pt x="845502" y="1708282"/>
                </a:lnTo>
                <a:lnTo>
                  <a:pt x="845502" y="1708283"/>
                </a:lnTo>
                <a:lnTo>
                  <a:pt x="14180" y="1708283"/>
                </a:lnTo>
                <a:lnTo>
                  <a:pt x="14180" y="1708282"/>
                </a:lnTo>
                <a:close/>
              </a:path>
            </a:pathLst>
          </a:custGeom>
          <a:solidFill>
            <a:schemeClr val="tx2">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1" name="Rounded Rectangle 9"/>
          <p:cNvSpPr/>
          <p:nvPr/>
        </p:nvSpPr>
        <p:spPr>
          <a:xfrm>
            <a:off x="5131977" y="5605049"/>
            <a:ext cx="177448" cy="30220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0" name="Rectangle 39"/>
          <p:cNvSpPr/>
          <p:nvPr/>
        </p:nvSpPr>
        <p:spPr>
          <a:xfrm>
            <a:off x="6815668" y="5323758"/>
            <a:ext cx="1026170" cy="646331"/>
          </a:xfrm>
          <a:prstGeom prst="rect">
            <a:avLst/>
          </a:prstGeom>
        </p:spPr>
        <p:txBody>
          <a:bodyPr wrap="square">
            <a:spAutoFit/>
          </a:bodyPr>
          <a:lstStyle/>
          <a:p>
            <a:pPr algn="r"/>
            <a:r>
              <a:rPr lang="en-US" dirty="0" smtClean="0">
                <a:solidFill>
                  <a:prstClr val="black"/>
                </a:solidFill>
                <a:latin typeface="Calibri"/>
              </a:rPr>
              <a:t>Platform Runtime</a:t>
            </a:r>
            <a:endParaRPr lang="en-US" dirty="0">
              <a:solidFill>
                <a:prstClr val="black"/>
              </a:solidFill>
              <a:latin typeface="Calibri"/>
            </a:endParaRPr>
          </a:p>
        </p:txBody>
      </p:sp>
      <p:sp>
        <p:nvSpPr>
          <p:cNvPr id="42" name="Rounded Rectangle 41"/>
          <p:cNvSpPr/>
          <p:nvPr/>
        </p:nvSpPr>
        <p:spPr>
          <a:xfrm>
            <a:off x="2556349" y="3421234"/>
            <a:ext cx="4156489" cy="2840545"/>
          </a:xfrm>
          <a:prstGeom prst="roundRect">
            <a:avLst/>
          </a:prstGeom>
          <a:solidFill>
            <a:srgbClr val="008881">
              <a:alpha val="13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t" anchorCtr="1"/>
          <a:lstStyle/>
          <a:p>
            <a:pPr algn="ctr"/>
            <a:r>
              <a:rPr lang="en-US" sz="1600" dirty="0" smtClean="0">
                <a:solidFill>
                  <a:prstClr val="white"/>
                </a:solidFill>
                <a:latin typeface="News Gothic MT"/>
              </a:rPr>
              <a:t>Container Management - DIEGO</a:t>
            </a:r>
            <a:endParaRPr lang="en-US" sz="1600" dirty="0">
              <a:solidFill>
                <a:prstClr val="white"/>
              </a:solidFill>
              <a:latin typeface="News Gothic MT"/>
            </a:endParaRPr>
          </a:p>
        </p:txBody>
      </p:sp>
    </p:spTree>
    <p:extLst>
      <p:ext uri="{BB962C8B-B14F-4D97-AF65-F5344CB8AC3E}">
        <p14:creationId xmlns:p14="http://schemas.microsoft.com/office/powerpoint/2010/main" val="102862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up)">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par>
                          <p:cTn id="17" fill="hold">
                            <p:stCondLst>
                              <p:cond delay="1000"/>
                            </p:stCondLst>
                            <p:childTnLst>
                              <p:par>
                                <p:cTn id="18" presetID="42" presetClass="path" presetSubtype="0" accel="50000" decel="50000" fill="hold" grpId="0" nodeType="afterEffect">
                                  <p:stCondLst>
                                    <p:cond delay="0"/>
                                  </p:stCondLst>
                                  <p:childTnLst>
                                    <p:animMotion origin="layout" path="M -1.66667E-6 -2.00864E-6 L -0.00087 0.43413 " pathEditMode="relative" rAng="0" ptsTypes="AA">
                                      <p:cBhvr>
                                        <p:cTn id="19" dur="2000" fill="hold"/>
                                        <p:tgtEl>
                                          <p:spTgt spid="26"/>
                                        </p:tgtEl>
                                        <p:attrNameLst>
                                          <p:attrName>ppt_x</p:attrName>
                                          <p:attrName>ppt_y</p:attrName>
                                        </p:attrNameLst>
                                      </p:cBhvr>
                                      <p:rCtr x="-52" y="21691"/>
                                    </p:animMotion>
                                  </p:childTnLst>
                                </p:cTn>
                              </p:par>
                            </p:childTnLst>
                          </p:cTn>
                        </p:par>
                        <p:par>
                          <p:cTn id="20" fill="hold">
                            <p:stCondLst>
                              <p:cond delay="3000"/>
                            </p:stCondLst>
                            <p:childTnLst>
                              <p:par>
                                <p:cTn id="21" presetID="16" presetClass="entr" presetSubtype="21"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arn(inVertic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down)">
                                      <p:cBhvr>
                                        <p:cTn id="28" dur="500"/>
                                        <p:tgtEl>
                                          <p:spTgt spid="56"/>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righ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53"/>
                                        </p:tgtEl>
                                        <p:attrNameLst>
                                          <p:attrName>style.visibility</p:attrName>
                                        </p:attrNameLst>
                                      </p:cBhvr>
                                      <p:to>
                                        <p:strVal val="visible"/>
                                      </p:to>
                                    </p:set>
                                    <p:animEffect transition="in" filter="wipe(left)">
                                      <p:cBhvr>
                                        <p:cTn id="41" dur="500"/>
                                        <p:tgtEl>
                                          <p:spTgt spid="5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nodeType="clickEffect">
                                  <p:stCondLst>
                                    <p:cond delay="0"/>
                                  </p:stCondLst>
                                  <p:childTnLst>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childTnLst>
                          </p:cTn>
                        </p:par>
                        <p:par>
                          <p:cTn id="51" fill="hold">
                            <p:stCondLst>
                              <p:cond delay="1000"/>
                            </p:stCondLst>
                            <p:childTnLst>
                              <p:par>
                                <p:cTn id="52" presetID="42" presetClass="path" presetSubtype="0" accel="50000" decel="50000" fill="hold" grpId="0" nodeType="afterEffect">
                                  <p:stCondLst>
                                    <p:cond delay="0"/>
                                  </p:stCondLst>
                                  <p:childTnLst>
                                    <p:animMotion origin="layout" path="M -1.66667E-6 -2.00864E-6 L 0.12674 0.43228 " pathEditMode="relative" rAng="0" ptsTypes="AA">
                                      <p:cBhvr>
                                        <p:cTn id="53" dur="2000" fill="hold"/>
                                        <p:tgtEl>
                                          <p:spTgt spid="59"/>
                                        </p:tgtEl>
                                        <p:attrNameLst>
                                          <p:attrName>ppt_x</p:attrName>
                                          <p:attrName>ppt_y</p:attrName>
                                        </p:attrNameLst>
                                      </p:cBhvr>
                                      <p:rCtr x="6337" y="21598"/>
                                    </p:animMotion>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barn(inVertical)">
                                      <p:cBhvr>
                                        <p:cTn id="57" dur="500"/>
                                        <p:tgtEl>
                                          <p:spTgt spid="61"/>
                                        </p:tgtEl>
                                      </p:cBhvr>
                                    </p:animEffect>
                                  </p:childTnLst>
                                </p:cTn>
                              </p:par>
                            </p:childTnLst>
                          </p:cTn>
                        </p:par>
                        <p:par>
                          <p:cTn id="58" fill="hold">
                            <p:stCondLst>
                              <p:cond delay="3500"/>
                            </p:stCondLst>
                            <p:childTnLst>
                              <p:par>
                                <p:cTn id="59" presetID="22" presetClass="entr" presetSubtype="4" fill="hold" nodeType="afterEffect">
                                  <p:stCondLst>
                                    <p:cond delay="0"/>
                                  </p:stCondLst>
                                  <p:childTnLst>
                                    <p:set>
                                      <p:cBhvr>
                                        <p:cTn id="60" dur="1" fill="hold">
                                          <p:stCondLst>
                                            <p:cond delay="0"/>
                                          </p:stCondLst>
                                        </p:cTn>
                                        <p:tgtEl>
                                          <p:spTgt spid="58"/>
                                        </p:tgtEl>
                                        <p:attrNameLst>
                                          <p:attrName>style.visibility</p:attrName>
                                        </p:attrNameLst>
                                      </p:cBhvr>
                                      <p:to>
                                        <p:strVal val="visible"/>
                                      </p:to>
                                    </p:set>
                                    <p:animEffect transition="in" filter="wipe(down)">
                                      <p:cBhvr>
                                        <p:cTn id="61" dur="500"/>
                                        <p:tgtEl>
                                          <p:spTgt spid="58"/>
                                        </p:tgtEl>
                                      </p:cBhvr>
                                    </p:animEffect>
                                  </p:childTnLst>
                                </p:cTn>
                              </p:par>
                            </p:childTnLst>
                          </p:cTn>
                        </p:par>
                        <p:par>
                          <p:cTn id="62" fill="hold">
                            <p:stCondLst>
                              <p:cond delay="4000"/>
                            </p:stCondLst>
                            <p:childTnLst>
                              <p:par>
                                <p:cTn id="63" presetID="22" presetClass="entr" presetSubtype="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right)">
                                      <p:cBhvr>
                                        <p:cTn id="6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8" grpId="0" animBg="1"/>
      <p:bldP spid="27" grpId="0" animBg="1"/>
      <p:bldP spid="28" grpId="0" animBg="1"/>
      <p:bldP spid="59" grpId="0" animBg="1"/>
      <p:bldP spid="60" grpId="0" animBg="1"/>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CLI, Manifest, API, Apps Manager</a:t>
            </a:r>
            <a:endParaRPr lang="en" sz="2100" b="1" cap="all" dirty="0">
              <a:solidFill>
                <a:srgbClr val="138A7E"/>
              </a:solidFill>
            </a:endParaRPr>
          </a:p>
        </p:txBody>
      </p:sp>
    </p:spTree>
    <p:extLst>
      <p:ext uri="{BB962C8B-B14F-4D97-AF65-F5344CB8AC3E}">
        <p14:creationId xmlns:p14="http://schemas.microsoft.com/office/powerpoint/2010/main" val="28487332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0" y="2060224"/>
            <a:ext cx="3385576" cy="40103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Manage Organizations, users, applications and Spaces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Monitor applications logs, services and routes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Access Service Marketplace, create services and bind to applications</a:t>
            </a:r>
          </a:p>
          <a:p>
            <a:pPr marL="285750" indent="-285750">
              <a:spcBef>
                <a:spcPts val="1200"/>
              </a:spcBef>
              <a:buFont typeface="Arial"/>
              <a:buChar char="•"/>
            </a:pPr>
            <a:endParaRPr lang="en-US" dirty="0">
              <a:solidFill>
                <a:prstClr val="white"/>
              </a:solidFill>
              <a:latin typeface="Open Sans"/>
              <a:ea typeface="Open Sans"/>
              <a:cs typeface="Open Sans"/>
              <a:sym typeface="Open Sans"/>
            </a:endParaRPr>
          </a:p>
        </p:txBody>
      </p:sp>
      <p:sp>
        <p:nvSpPr>
          <p:cNvPr id="2" name="Title 1"/>
          <p:cNvSpPr>
            <a:spLocks noGrp="1"/>
          </p:cNvSpPr>
          <p:nvPr>
            <p:ph type="title"/>
          </p:nvPr>
        </p:nvSpPr>
        <p:spPr>
          <a:xfrm>
            <a:off x="15" y="543940"/>
            <a:ext cx="9524999" cy="780685"/>
          </a:xfrm>
        </p:spPr>
        <p:txBody>
          <a:bodyPr/>
          <a:lstStyle/>
          <a:p>
            <a:pPr algn="ctr"/>
            <a:r>
              <a:rPr lang="en-US" sz="3200" dirty="0" smtClean="0">
                <a:solidFill>
                  <a:srgbClr val="008881"/>
                </a:solidFill>
              </a:rPr>
              <a:t>Platform Runtime - Pivotal Apps Manager</a:t>
            </a:r>
            <a:endParaRPr lang="en-US" sz="3200" dirty="0">
              <a:solidFill>
                <a:srgbClr val="008881"/>
              </a:solidFill>
            </a:endParaRPr>
          </a:p>
        </p:txBody>
      </p:sp>
      <p:pic>
        <p:nvPicPr>
          <p:cNvPr id="5" name="Shape 1407"/>
          <p:cNvPicPr preferRelativeResize="0"/>
          <p:nvPr/>
        </p:nvPicPr>
        <p:blipFill rotWithShape="1">
          <a:blip r:embed="rId3">
            <a:alphaModFix/>
          </a:blip>
          <a:srcRect/>
          <a:stretch/>
        </p:blipFill>
        <p:spPr>
          <a:xfrm>
            <a:off x="3987444" y="1694989"/>
            <a:ext cx="4760251" cy="3965488"/>
          </a:xfrm>
          <a:prstGeom prst="rect">
            <a:avLst/>
          </a:prstGeom>
          <a:noFill/>
          <a:ln>
            <a:noFill/>
          </a:ln>
        </p:spPr>
      </p:pic>
    </p:spTree>
    <p:extLst>
      <p:ext uri="{BB962C8B-B14F-4D97-AF65-F5344CB8AC3E}">
        <p14:creationId xmlns:p14="http://schemas.microsoft.com/office/powerpoint/2010/main" val="25316240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269612" y="5064409"/>
            <a:ext cx="8744506" cy="1377649"/>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Drill into a space to see all application and services instances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Then drill into an application to see configuration, status, event, logging, routes, environment variables and service instances bound to the application</a:t>
            </a:r>
            <a:endParaRPr lang="en-US" dirty="0">
              <a:solidFill>
                <a:prstClr val="white"/>
              </a:solidFill>
              <a:latin typeface="Open Sans"/>
              <a:ea typeface="Open Sans"/>
              <a:cs typeface="Open Sans"/>
              <a:sym typeface="Open Sans"/>
            </a:endParaRPr>
          </a:p>
        </p:txBody>
      </p:sp>
      <p:sp>
        <p:nvSpPr>
          <p:cNvPr id="2" name="Title 1"/>
          <p:cNvSpPr>
            <a:spLocks noGrp="1"/>
          </p:cNvSpPr>
          <p:nvPr>
            <p:ph type="title"/>
          </p:nvPr>
        </p:nvSpPr>
        <p:spPr/>
        <p:txBody>
          <a:bodyPr/>
          <a:lstStyle/>
          <a:p>
            <a:pPr algn="ctr"/>
            <a:r>
              <a:rPr lang="en-US" dirty="0" smtClean="0">
                <a:solidFill>
                  <a:srgbClr val="008881"/>
                </a:solidFill>
              </a:rPr>
              <a:t>Pivotal Apps Mgr. – App View </a:t>
            </a:r>
            <a:endParaRPr lang="en-US" dirty="0">
              <a:solidFill>
                <a:srgbClr val="008881"/>
              </a:solidFill>
            </a:endParaRPr>
          </a:p>
        </p:txBody>
      </p:sp>
      <p:pic>
        <p:nvPicPr>
          <p:cNvPr id="3" name="Picture 2" descr="Screen Shot 2015-12-22 at 6.03.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42" y="1539813"/>
            <a:ext cx="3294898" cy="3259607"/>
          </a:xfrm>
          <a:prstGeom prst="rect">
            <a:avLst/>
          </a:prstGeom>
        </p:spPr>
      </p:pic>
      <p:pic>
        <p:nvPicPr>
          <p:cNvPr id="4" name="Picture 3" descr="Screen Shot 2015-12-22 at 6.04.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8770" y="1626717"/>
            <a:ext cx="3687426" cy="3085799"/>
          </a:xfrm>
          <a:prstGeom prst="rect">
            <a:avLst/>
          </a:prstGeom>
        </p:spPr>
      </p:pic>
      <p:cxnSp>
        <p:nvCxnSpPr>
          <p:cNvPr id="7" name="Straight Arrow Connector 6"/>
          <p:cNvCxnSpPr>
            <a:stCxn id="3" idx="3"/>
            <a:endCxn id="4" idx="1"/>
          </p:cNvCxnSpPr>
          <p:nvPr/>
        </p:nvCxnSpPr>
        <p:spPr>
          <a:xfrm>
            <a:off x="3934240" y="3169607"/>
            <a:ext cx="117453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19561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121854" y="2060224"/>
            <a:ext cx="3856179" cy="4010341"/>
          </a:xfrm>
          <a:prstGeom prst="rect">
            <a:avLst/>
          </a:prstGeom>
          <a:noFill/>
          <a:ln>
            <a:noFill/>
          </a:ln>
        </p:spPr>
        <p:txBody>
          <a:bodyPr lIns="91425" tIns="45700" rIns="91425" bIns="45700" anchor="t" anchorCtr="0">
            <a:noAutofit/>
          </a:bodyPr>
          <a:lstStyle/>
          <a:p>
            <a:pPr marL="285750" indent="-285750">
              <a:buFont typeface="Arial"/>
              <a:buChar char="•"/>
            </a:pPr>
            <a:r>
              <a:rPr lang="en-US" dirty="0">
                <a:solidFill>
                  <a:srgbClr val="FFFFFF"/>
                </a:solidFill>
                <a:latin typeface="News Gothic MT"/>
              </a:rPr>
              <a:t>Command line utility providing easy access to the Pivotal CF commands.</a:t>
            </a:r>
          </a:p>
          <a:p>
            <a:pPr marL="285750" indent="-285750">
              <a:buFont typeface="Arial"/>
              <a:buChar char="•"/>
            </a:pPr>
            <a:r>
              <a:rPr lang="en-US" dirty="0">
                <a:solidFill>
                  <a:srgbClr val="FFFFFF"/>
                </a:solidFill>
                <a:latin typeface="News Gothic MT"/>
              </a:rPr>
              <a:t>Scriptable</a:t>
            </a:r>
          </a:p>
          <a:p>
            <a:pPr marL="285750" indent="-285750">
              <a:buFont typeface="Arial"/>
              <a:buChar char="•"/>
            </a:pPr>
            <a:r>
              <a:rPr lang="en-US" dirty="0">
                <a:solidFill>
                  <a:srgbClr val="FFFFFF"/>
                </a:solidFill>
                <a:latin typeface="News Gothic MT"/>
              </a:rPr>
              <a:t>Fully documented (</a:t>
            </a:r>
            <a:r>
              <a:rPr lang="en-US" dirty="0" err="1">
                <a:solidFill>
                  <a:srgbClr val="FFFFFF"/>
                </a:solidFill>
                <a:latin typeface="News Gothic MT"/>
              </a:rPr>
              <a:t>cf</a:t>
            </a:r>
            <a:r>
              <a:rPr lang="en-US" dirty="0">
                <a:solidFill>
                  <a:srgbClr val="FFFFFF"/>
                </a:solidFill>
                <a:latin typeface="News Gothic MT"/>
              </a:rPr>
              <a:t> –help)</a:t>
            </a:r>
          </a:p>
        </p:txBody>
      </p:sp>
      <p:sp>
        <p:nvSpPr>
          <p:cNvPr id="2" name="Title 1"/>
          <p:cNvSpPr>
            <a:spLocks noGrp="1"/>
          </p:cNvSpPr>
          <p:nvPr>
            <p:ph type="title"/>
          </p:nvPr>
        </p:nvSpPr>
        <p:spPr>
          <a:xfrm>
            <a:off x="476252" y="543940"/>
            <a:ext cx="9524999" cy="780685"/>
          </a:xfrm>
        </p:spPr>
        <p:txBody>
          <a:bodyPr/>
          <a:lstStyle/>
          <a:p>
            <a:pPr algn="ctr"/>
            <a:r>
              <a:rPr lang="en-US" dirty="0" smtClean="0">
                <a:solidFill>
                  <a:srgbClr val="008881"/>
                </a:solidFill>
              </a:rPr>
              <a:t>CLI – Command Line Interface</a:t>
            </a:r>
            <a:endParaRPr lang="en-US" dirty="0">
              <a:solidFill>
                <a:srgbClr val="008881"/>
              </a:solidFill>
            </a:endParaRPr>
          </a:p>
        </p:txBody>
      </p:sp>
      <p:pic>
        <p:nvPicPr>
          <p:cNvPr id="3" name="Picture 2" descr="Screen Shot 2016-01-05 at 12.14.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375" y="1965859"/>
            <a:ext cx="4522456" cy="3398572"/>
          </a:xfrm>
          <a:prstGeom prst="rect">
            <a:avLst/>
          </a:prstGeom>
        </p:spPr>
      </p:pic>
    </p:spTree>
    <p:extLst>
      <p:ext uri="{BB962C8B-B14F-4D97-AF65-F5344CB8AC3E}">
        <p14:creationId xmlns:p14="http://schemas.microsoft.com/office/powerpoint/2010/main" val="11221965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301966" y="1657880"/>
            <a:ext cx="4059097" cy="4294264"/>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Application manifests tells </a:t>
            </a:r>
            <a:r>
              <a:rPr lang="en-US" b="1" i="1" dirty="0" err="1" smtClean="0">
                <a:solidFill>
                  <a:srgbClr val="FFFFFF"/>
                </a:solidFill>
                <a:latin typeface="News Gothic MT"/>
              </a:rPr>
              <a:t>cf</a:t>
            </a:r>
            <a:r>
              <a:rPr lang="en-US" b="1" i="1" dirty="0" smtClean="0">
                <a:solidFill>
                  <a:srgbClr val="FFFFFF"/>
                </a:solidFill>
                <a:latin typeface="News Gothic MT"/>
              </a:rPr>
              <a:t> push</a:t>
            </a:r>
            <a:r>
              <a:rPr lang="en-US" b="1" dirty="0" smtClean="0">
                <a:solidFill>
                  <a:srgbClr val="FFFFFF"/>
                </a:solidFill>
                <a:latin typeface="News Gothic MT"/>
              </a:rPr>
              <a:t> </a:t>
            </a:r>
            <a:r>
              <a:rPr lang="en-US" dirty="0" smtClean="0">
                <a:solidFill>
                  <a:srgbClr val="FFFFFF"/>
                </a:solidFill>
                <a:latin typeface="News Gothic MT"/>
              </a:rPr>
              <a:t>what to do with applications</a:t>
            </a:r>
          </a:p>
          <a:p>
            <a:pPr marL="285750" indent="-285750">
              <a:buFont typeface="Arial"/>
              <a:buChar char="•"/>
            </a:pPr>
            <a:r>
              <a:rPr lang="en-US" dirty="0" smtClean="0">
                <a:solidFill>
                  <a:srgbClr val="FFFFFF"/>
                </a:solidFill>
                <a:latin typeface="News Gothic MT"/>
              </a:rPr>
              <a:t>From how many instances to create and how much memory to use.</a:t>
            </a:r>
          </a:p>
          <a:p>
            <a:pPr marL="285750" indent="-285750">
              <a:buFont typeface="Arial"/>
              <a:buChar char="•"/>
            </a:pPr>
            <a:r>
              <a:rPr lang="en-US" dirty="0" smtClean="0">
                <a:solidFill>
                  <a:srgbClr val="FFFFFF"/>
                </a:solidFill>
                <a:latin typeface="News Gothic MT"/>
              </a:rPr>
              <a:t>Help automate deployment, specially of multiple apps at once</a:t>
            </a:r>
          </a:p>
          <a:p>
            <a:pPr marL="285750" indent="-285750">
              <a:buFont typeface="Arial"/>
              <a:buChar char="•"/>
            </a:pPr>
            <a:r>
              <a:rPr lang="en-US" dirty="0" smtClean="0">
                <a:solidFill>
                  <a:srgbClr val="FFFFFF"/>
                </a:solidFill>
                <a:latin typeface="News Gothic MT"/>
              </a:rPr>
              <a:t>Can list services to be bound to the application</a:t>
            </a:r>
          </a:p>
          <a:p>
            <a:pPr marL="285750" indent="-285750">
              <a:buFont typeface="Arial"/>
              <a:buChar char="•"/>
            </a:pPr>
            <a:endParaRPr lang="en-US" dirty="0">
              <a:solidFill>
                <a:srgbClr val="FFFFFF"/>
              </a:solidFill>
              <a:latin typeface="News Gothic MT"/>
            </a:endParaRPr>
          </a:p>
          <a:p>
            <a:pPr marL="285750" indent="-285750">
              <a:buFont typeface="Arial"/>
              <a:buChar char="•"/>
            </a:pPr>
            <a:r>
              <a:rPr lang="en-US" dirty="0" smtClean="0">
                <a:solidFill>
                  <a:srgbClr val="FFFFFF"/>
                </a:solidFill>
                <a:latin typeface="News Gothic MT"/>
              </a:rPr>
              <a:t>YAML format – http://</a:t>
            </a:r>
            <a:r>
              <a:rPr lang="en-US" dirty="0" err="1" smtClean="0">
                <a:solidFill>
                  <a:srgbClr val="FFFFFF"/>
                </a:solidFill>
                <a:latin typeface="News Gothic MT"/>
              </a:rPr>
              <a:t>yaml.org</a:t>
            </a:r>
            <a:endParaRPr lang="en-US" dirty="0">
              <a:solidFill>
                <a:srgbClr val="FFFFFF"/>
              </a:solidFill>
              <a:latin typeface="News Gothic MT"/>
            </a:endParaRPr>
          </a:p>
        </p:txBody>
      </p:sp>
      <p:sp>
        <p:nvSpPr>
          <p:cNvPr id="2" name="Title 1"/>
          <p:cNvSpPr>
            <a:spLocks noGrp="1"/>
          </p:cNvSpPr>
          <p:nvPr>
            <p:ph type="title"/>
          </p:nvPr>
        </p:nvSpPr>
        <p:spPr>
          <a:xfrm>
            <a:off x="476251" y="543940"/>
            <a:ext cx="7845156" cy="780685"/>
          </a:xfrm>
        </p:spPr>
        <p:txBody>
          <a:bodyPr/>
          <a:lstStyle/>
          <a:p>
            <a:pPr algn="ctr"/>
            <a:r>
              <a:rPr lang="en-US" dirty="0" smtClean="0">
                <a:solidFill>
                  <a:srgbClr val="008881"/>
                </a:solidFill>
              </a:rPr>
              <a:t>Manifest Files</a:t>
            </a:r>
            <a:endParaRPr lang="en-US" dirty="0">
              <a:solidFill>
                <a:srgbClr val="008881"/>
              </a:solidFill>
            </a:endParaRPr>
          </a:p>
        </p:txBody>
      </p:sp>
      <p:pic>
        <p:nvPicPr>
          <p:cNvPr id="3" name="Picture 2" descr="Screen Shot 2015-12-23 at 8.1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729" y="1889297"/>
            <a:ext cx="4339774" cy="3143555"/>
          </a:xfrm>
          <a:prstGeom prst="rect">
            <a:avLst/>
          </a:prstGeom>
        </p:spPr>
      </p:pic>
    </p:spTree>
    <p:extLst>
      <p:ext uri="{BB962C8B-B14F-4D97-AF65-F5344CB8AC3E}">
        <p14:creationId xmlns:p14="http://schemas.microsoft.com/office/powerpoint/2010/main" val="4262485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Shape 1102"/>
          <p:cNvSpPr txBox="1"/>
          <p:nvPr/>
        </p:nvSpPr>
        <p:spPr>
          <a:xfrm>
            <a:off x="476265" y="1965488"/>
            <a:ext cx="4558387" cy="4010341"/>
          </a:xfrm>
          <a:prstGeom prst="rect">
            <a:avLst/>
          </a:prstGeom>
          <a:noFill/>
          <a:ln>
            <a:noFill/>
          </a:ln>
        </p:spPr>
        <p:txBody>
          <a:bodyPr lIns="91425" tIns="45700" rIns="91425" bIns="45700" anchor="t" anchorCtr="0">
            <a:noAutofit/>
          </a:bodyPr>
          <a:lstStyle/>
          <a:p>
            <a:pPr marL="285750" indent="-285750">
              <a:buFont typeface="Arial"/>
              <a:buChar char="•"/>
            </a:pPr>
            <a:r>
              <a:rPr lang="en-US" dirty="0" smtClean="0">
                <a:solidFill>
                  <a:srgbClr val="FFFFFF"/>
                </a:solidFill>
                <a:latin typeface="News Gothic MT"/>
              </a:rPr>
              <a:t>Cloud Controller component of Elastic Runtime manages all Cloud Foundry APIs</a:t>
            </a:r>
          </a:p>
          <a:p>
            <a:pPr marL="285750" indent="-285750">
              <a:buFont typeface="Arial"/>
              <a:buChar char="•"/>
            </a:pPr>
            <a:r>
              <a:rPr lang="en-US" dirty="0" smtClean="0">
                <a:solidFill>
                  <a:srgbClr val="FFFFFF"/>
                </a:solidFill>
                <a:latin typeface="News Gothic MT"/>
              </a:rPr>
              <a:t>CF CLI and other clients like Apps Manager directly call this API</a:t>
            </a:r>
          </a:p>
          <a:p>
            <a:pPr marL="285750" indent="-285750">
              <a:buFont typeface="Arial"/>
              <a:buChar char="•"/>
            </a:pPr>
            <a:r>
              <a:rPr lang="en-US" dirty="0" smtClean="0">
                <a:solidFill>
                  <a:srgbClr val="FFFFFF"/>
                </a:solidFill>
                <a:latin typeface="News Gothic MT"/>
              </a:rPr>
              <a:t>Before accessing the CC API, you must get an access token from the ERS component called User Account and Authentication (UAA) server</a:t>
            </a:r>
          </a:p>
          <a:p>
            <a:pPr marL="285750" indent="-285750">
              <a:buFont typeface="Arial"/>
              <a:buChar char="•"/>
            </a:pPr>
            <a:endParaRPr lang="en-US" dirty="0" smtClean="0">
              <a:solidFill>
                <a:srgbClr val="FFFFFF"/>
              </a:solidFill>
              <a:latin typeface="News Gothic MT"/>
            </a:endParaRPr>
          </a:p>
          <a:p>
            <a:pPr marL="285750" indent="-285750">
              <a:buFont typeface="Arial"/>
              <a:buChar char="•"/>
            </a:pPr>
            <a:r>
              <a:rPr lang="en-US" dirty="0" smtClean="0">
                <a:solidFill>
                  <a:srgbClr val="FFFFFF"/>
                </a:solidFill>
                <a:latin typeface="News Gothic MT"/>
              </a:rPr>
              <a:t>http://</a:t>
            </a:r>
            <a:r>
              <a:rPr lang="en-US" dirty="0" err="1" smtClean="0">
                <a:solidFill>
                  <a:srgbClr val="FFFFFF"/>
                </a:solidFill>
                <a:latin typeface="News Gothic MT"/>
              </a:rPr>
              <a:t>apidocs.cloudfoundry.org</a:t>
            </a:r>
            <a:endParaRPr lang="en-US" dirty="0">
              <a:solidFill>
                <a:srgbClr val="FFFFFF"/>
              </a:solidFill>
              <a:latin typeface="News Gothic MT"/>
            </a:endParaRPr>
          </a:p>
        </p:txBody>
      </p:sp>
      <p:sp>
        <p:nvSpPr>
          <p:cNvPr id="2" name="Title 1"/>
          <p:cNvSpPr>
            <a:spLocks noGrp="1"/>
          </p:cNvSpPr>
          <p:nvPr>
            <p:ph type="title"/>
          </p:nvPr>
        </p:nvSpPr>
        <p:spPr>
          <a:xfrm>
            <a:off x="476251" y="543940"/>
            <a:ext cx="6290998" cy="780685"/>
          </a:xfrm>
        </p:spPr>
        <p:txBody>
          <a:bodyPr/>
          <a:lstStyle/>
          <a:p>
            <a:pPr algn="ctr"/>
            <a:r>
              <a:rPr lang="en-US" dirty="0" smtClean="0">
                <a:solidFill>
                  <a:srgbClr val="008881"/>
                </a:solidFill>
              </a:rPr>
              <a:t>Cloud Controller API</a:t>
            </a:r>
            <a:endParaRPr lang="en-US" dirty="0">
              <a:solidFill>
                <a:srgbClr val="008881"/>
              </a:solidFill>
            </a:endParaRPr>
          </a:p>
        </p:txBody>
      </p:sp>
      <p:pic>
        <p:nvPicPr>
          <p:cNvPr id="5" name="Picture 4" descr="Screen Shot 2016-01-20 at 11.01.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283" y="1324623"/>
            <a:ext cx="2786476" cy="5176436"/>
          </a:xfrm>
          <a:prstGeom prst="rect">
            <a:avLst/>
          </a:prstGeom>
        </p:spPr>
      </p:pic>
    </p:spTree>
    <p:extLst>
      <p:ext uri="{BB962C8B-B14F-4D97-AF65-F5344CB8AC3E}">
        <p14:creationId xmlns:p14="http://schemas.microsoft.com/office/powerpoint/2010/main" val="11834534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Orgs, Spaces, Users and Quota</a:t>
            </a:r>
            <a:endParaRPr lang="en" sz="2100" b="1" cap="all" dirty="0">
              <a:solidFill>
                <a:srgbClr val="138A7E"/>
              </a:solidFill>
            </a:endParaRPr>
          </a:p>
        </p:txBody>
      </p:sp>
    </p:spTree>
    <p:extLst>
      <p:ext uri="{BB962C8B-B14F-4D97-AF65-F5344CB8AC3E}">
        <p14:creationId xmlns:p14="http://schemas.microsoft.com/office/powerpoint/2010/main" val="17269255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09"/>
        <p:cNvGrpSpPr/>
        <p:nvPr/>
      </p:nvGrpSpPr>
      <p:grpSpPr>
        <a:xfrm>
          <a:off x="0" y="0"/>
          <a:ext cx="0" cy="0"/>
          <a:chOff x="0" y="0"/>
          <a:chExt cx="0" cy="0"/>
        </a:xfrm>
      </p:grpSpPr>
      <p:pic>
        <p:nvPicPr>
          <p:cNvPr id="1513" name="Shape 1513"/>
          <p:cNvPicPr preferRelativeResize="0"/>
          <p:nvPr/>
        </p:nvPicPr>
        <p:blipFill rotWithShape="1">
          <a:blip r:embed="rId3">
            <a:alphaModFix/>
          </a:blip>
          <a:srcRect/>
          <a:stretch/>
        </p:blipFill>
        <p:spPr>
          <a:xfrm>
            <a:off x="788699" y="3055239"/>
            <a:ext cx="2177724" cy="1759460"/>
          </a:xfrm>
          <a:prstGeom prst="rect">
            <a:avLst/>
          </a:prstGeom>
          <a:noFill/>
          <a:ln w="76200" cmpd="sng">
            <a:solidFill>
              <a:schemeClr val="accent4">
                <a:lumMod val="40000"/>
                <a:lumOff val="60000"/>
              </a:schemeClr>
            </a:solidFill>
          </a:ln>
        </p:spPr>
      </p:pic>
      <p:pic>
        <p:nvPicPr>
          <p:cNvPr id="10" name="Shape 1513"/>
          <p:cNvPicPr preferRelativeResize="0"/>
          <p:nvPr/>
        </p:nvPicPr>
        <p:blipFill rotWithShape="1">
          <a:blip r:embed="rId3">
            <a:alphaModFix/>
          </a:blip>
          <a:srcRect/>
          <a:stretch/>
        </p:blipFill>
        <p:spPr>
          <a:xfrm>
            <a:off x="1093775" y="3451683"/>
            <a:ext cx="2177724" cy="1759460"/>
          </a:xfrm>
          <a:prstGeom prst="rect">
            <a:avLst/>
          </a:prstGeom>
          <a:noFill/>
          <a:ln w="76200" cmpd="sng">
            <a:solidFill>
              <a:schemeClr val="accent4">
                <a:lumMod val="40000"/>
                <a:lumOff val="60000"/>
              </a:schemeClr>
            </a:solidFill>
          </a:ln>
        </p:spPr>
      </p:pic>
      <p:pic>
        <p:nvPicPr>
          <p:cNvPr id="11" name="Shape 1513"/>
          <p:cNvPicPr preferRelativeResize="0"/>
          <p:nvPr/>
        </p:nvPicPr>
        <p:blipFill rotWithShape="1">
          <a:blip r:embed="rId3">
            <a:alphaModFix/>
          </a:blip>
          <a:srcRect/>
          <a:stretch/>
        </p:blipFill>
        <p:spPr>
          <a:xfrm>
            <a:off x="1583649" y="3934967"/>
            <a:ext cx="2177724" cy="1759460"/>
          </a:xfrm>
          <a:prstGeom prst="rect">
            <a:avLst/>
          </a:prstGeom>
          <a:noFill/>
          <a:ln w="76200" cmpd="sng">
            <a:solidFill>
              <a:schemeClr val="accent4">
                <a:lumMod val="40000"/>
                <a:lumOff val="60000"/>
              </a:schemeClr>
            </a:solidFill>
          </a:ln>
        </p:spPr>
      </p:pic>
      <p:sp>
        <p:nvSpPr>
          <p:cNvPr id="1512" name="Shape 151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2700" b="0" i="0" u="none" strike="noStrike" cap="none">
                <a:solidFill>
                  <a:srgbClr val="29756E"/>
                </a:solidFill>
                <a:latin typeface="Helvetica Neue"/>
                <a:ea typeface="Helvetica Neue"/>
                <a:cs typeface="Helvetica Neue"/>
                <a:sym typeface="Helvetica Neue"/>
              </a:rPr>
              <a:t>Orgs, Spaces, Users and Quotas</a:t>
            </a:r>
          </a:p>
        </p:txBody>
      </p:sp>
      <p:sp>
        <p:nvSpPr>
          <p:cNvPr id="1510" name="Shape 151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28</a:t>
            </a:fld>
            <a:endParaRPr lang="en-US" sz="800">
              <a:solidFill>
                <a:srgbClr val="808080"/>
              </a:solidFill>
              <a:latin typeface="Arial"/>
              <a:ea typeface="Arial"/>
              <a:cs typeface="Arial"/>
              <a:sym typeface="Arial"/>
            </a:endParaRPr>
          </a:p>
        </p:txBody>
      </p:sp>
      <p:pic>
        <p:nvPicPr>
          <p:cNvPr id="1511" name="Shape 1511"/>
          <p:cNvPicPr preferRelativeResize="0"/>
          <p:nvPr/>
        </p:nvPicPr>
        <p:blipFill rotWithShape="1">
          <a:blip r:embed="rId4">
            <a:alphaModFix/>
          </a:blip>
          <a:srcRect/>
          <a:stretch/>
        </p:blipFill>
        <p:spPr>
          <a:xfrm>
            <a:off x="4711800" y="1536830"/>
            <a:ext cx="3898800" cy="3898799"/>
          </a:xfrm>
          <a:prstGeom prst="rect">
            <a:avLst/>
          </a:prstGeom>
          <a:noFill/>
          <a:ln>
            <a:noFill/>
          </a:ln>
        </p:spPr>
      </p:pic>
      <p:sp>
        <p:nvSpPr>
          <p:cNvPr id="6" name="Shape 1706"/>
          <p:cNvSpPr/>
          <p:nvPr/>
        </p:nvSpPr>
        <p:spPr>
          <a:xfrm>
            <a:off x="788699" y="1555107"/>
            <a:ext cx="2635200" cy="9312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Clr>
                <a:prstClr val="white"/>
              </a:buClr>
              <a:buSzPct val="25000"/>
              <a:buFont typeface="Arial"/>
              <a:buNone/>
            </a:pPr>
            <a:r>
              <a:rPr lang="en-US" dirty="0" smtClean="0">
                <a:solidFill>
                  <a:prstClr val="white"/>
                </a:solidFill>
                <a:latin typeface="Arial"/>
                <a:ea typeface="Arial"/>
                <a:cs typeface="Arial"/>
                <a:sym typeface="Arial"/>
              </a:rPr>
              <a:t>Cloud Foundry Installation</a:t>
            </a:r>
            <a:endParaRPr lang="en-US" dirty="0">
              <a:solidFill>
                <a:prstClr val="white"/>
              </a:solidFill>
              <a:latin typeface="Arial"/>
              <a:ea typeface="Arial"/>
              <a:cs typeface="Arial"/>
              <a:sym typeface="Arial"/>
            </a:endParaRPr>
          </a:p>
        </p:txBody>
      </p:sp>
      <p:cxnSp>
        <p:nvCxnSpPr>
          <p:cNvPr id="3" name="Straight Connector 2"/>
          <p:cNvCxnSpPr>
            <a:stCxn id="6" idx="2"/>
            <a:endCxn id="1513" idx="0"/>
          </p:cNvCxnSpPr>
          <p:nvPr/>
        </p:nvCxnSpPr>
        <p:spPr>
          <a:xfrm flipH="1">
            <a:off x="1877561" y="2486309"/>
            <a:ext cx="228738" cy="568931"/>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6" idx="2"/>
            <a:endCxn id="10" idx="0"/>
          </p:cNvCxnSpPr>
          <p:nvPr/>
        </p:nvCxnSpPr>
        <p:spPr>
          <a:xfrm>
            <a:off x="2106299" y="2486317"/>
            <a:ext cx="76338" cy="9653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6" idx="2"/>
            <a:endCxn id="11" idx="0"/>
          </p:cNvCxnSpPr>
          <p:nvPr/>
        </p:nvCxnSpPr>
        <p:spPr>
          <a:xfrm>
            <a:off x="2106299" y="2486307"/>
            <a:ext cx="566212" cy="144866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848070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20" name="Shape 152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Organizations</a:t>
            </a:r>
          </a:p>
        </p:txBody>
      </p:sp>
      <p:sp>
        <p:nvSpPr>
          <p:cNvPr id="1518" name="Shape 1518"/>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29</a:t>
            </a:fld>
            <a:endParaRPr lang="en-US" sz="800">
              <a:solidFill>
                <a:srgbClr val="808080"/>
              </a:solidFill>
              <a:latin typeface="Arial"/>
              <a:ea typeface="Arial"/>
              <a:cs typeface="Arial"/>
              <a:sym typeface="Arial"/>
            </a:endParaRPr>
          </a:p>
        </p:txBody>
      </p:sp>
      <p:pic>
        <p:nvPicPr>
          <p:cNvPr id="1525" name="Shape 1525"/>
          <p:cNvPicPr preferRelativeResize="0"/>
          <p:nvPr/>
        </p:nvPicPr>
        <p:blipFill rotWithShape="1">
          <a:blip r:embed="rId3">
            <a:alphaModFix/>
          </a:blip>
          <a:srcRect/>
          <a:stretch/>
        </p:blipFill>
        <p:spPr>
          <a:xfrm>
            <a:off x="5091366" y="1418385"/>
            <a:ext cx="3620802" cy="3844063"/>
          </a:xfrm>
          <a:prstGeom prst="rect">
            <a:avLst/>
          </a:prstGeom>
          <a:noFill/>
          <a:ln>
            <a:noFill/>
          </a:ln>
        </p:spPr>
      </p:pic>
      <p:sp>
        <p:nvSpPr>
          <p:cNvPr id="10" name="Shape 1102"/>
          <p:cNvSpPr txBox="1"/>
          <p:nvPr/>
        </p:nvSpPr>
        <p:spPr>
          <a:xfrm>
            <a:off x="121857" y="1324624"/>
            <a:ext cx="4815933" cy="47459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Top-most administrative unit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division division within a Pivotal Cloud Foundry Install / Foundation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Typically a company, department, application suite or large project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Each organization has its own users and assigned quota</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 permissions / Roles are specified per space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4088425070"/>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Pivotal Areas of Focus</a:t>
            </a:r>
            <a:endParaRPr lang="en-US" dirty="0"/>
          </a:p>
        </p:txBody>
      </p:sp>
      <p:sp>
        <p:nvSpPr>
          <p:cNvPr id="3" name="Content Placeholder 2"/>
          <p:cNvSpPr>
            <a:spLocks noGrp="1"/>
          </p:cNvSpPr>
          <p:nvPr>
            <p:ph sz="quarter" idx="12"/>
          </p:nvPr>
        </p:nvSpPr>
        <p:spPr/>
        <p:txBody>
          <a:bodyPr/>
          <a:lstStyle/>
          <a:p>
            <a:r>
              <a:rPr lang="en-US" sz="2000" b="1" dirty="0" smtClean="0"/>
              <a:t>Cloud Native Platform (PCF)</a:t>
            </a:r>
          </a:p>
          <a:p>
            <a:pPr lvl="1"/>
            <a:r>
              <a:rPr lang="en-US" dirty="0" smtClean="0"/>
              <a:t>Learn and Change Quickly</a:t>
            </a:r>
          </a:p>
          <a:p>
            <a:pPr lvl="1"/>
            <a:r>
              <a:rPr lang="en-US" dirty="0" smtClean="0"/>
              <a:t>Combine Apps and Data</a:t>
            </a:r>
          </a:p>
          <a:p>
            <a:pPr lvl="1"/>
            <a:r>
              <a:rPr lang="en-US" dirty="0" smtClean="0"/>
              <a:t>Leverage Cloud Agility</a:t>
            </a:r>
          </a:p>
          <a:p>
            <a:r>
              <a:rPr lang="en-US" sz="2000" b="1" dirty="0" smtClean="0"/>
              <a:t>Data Science</a:t>
            </a:r>
          </a:p>
          <a:p>
            <a:pPr lvl="1"/>
            <a:r>
              <a:rPr lang="en-US" dirty="0" smtClean="0"/>
              <a:t>Multiple Industries</a:t>
            </a:r>
          </a:p>
          <a:p>
            <a:pPr lvl="1"/>
            <a:r>
              <a:rPr lang="en-US" dirty="0" smtClean="0"/>
              <a:t>Combine Data, Apps, and Methodology</a:t>
            </a:r>
          </a:p>
          <a:p>
            <a:pPr lvl="1"/>
            <a:r>
              <a:rPr lang="en-US" dirty="0" smtClean="0"/>
              <a:t>Continual Innovation</a:t>
            </a:r>
          </a:p>
          <a:p>
            <a:pPr lvl="1"/>
            <a:endParaRPr lang="en-US" dirty="0" smtClean="0"/>
          </a:p>
          <a:p>
            <a:pPr lvl="1"/>
            <a:endParaRPr lang="en-US" dirty="0" smtClean="0"/>
          </a:p>
        </p:txBody>
      </p:sp>
      <p:sp>
        <p:nvSpPr>
          <p:cNvPr id="6" name="Content Placeholder 5"/>
          <p:cNvSpPr>
            <a:spLocks noGrp="1"/>
          </p:cNvSpPr>
          <p:nvPr>
            <p:ph sz="quarter" idx="13"/>
          </p:nvPr>
        </p:nvSpPr>
        <p:spPr/>
        <p:txBody>
          <a:bodyPr/>
          <a:lstStyle/>
          <a:p>
            <a:r>
              <a:rPr lang="en-US" sz="2000" b="1" dirty="0" smtClean="0"/>
              <a:t>Pivotal Labs</a:t>
            </a:r>
          </a:p>
          <a:p>
            <a:pPr lvl="1"/>
            <a:r>
              <a:rPr lang="en-US" dirty="0" smtClean="0"/>
              <a:t>Test-Driven Development</a:t>
            </a:r>
          </a:p>
          <a:p>
            <a:pPr lvl="1"/>
            <a:r>
              <a:rPr lang="en-US" dirty="0" smtClean="0"/>
              <a:t>Pair Programming</a:t>
            </a:r>
          </a:p>
          <a:p>
            <a:pPr lvl="1"/>
            <a:r>
              <a:rPr lang="en-US" dirty="0" smtClean="0"/>
              <a:t>12-Factor Apps</a:t>
            </a:r>
          </a:p>
          <a:p>
            <a:pPr lvl="1"/>
            <a:r>
              <a:rPr lang="en-US" dirty="0" smtClean="0"/>
              <a:t>Cloud Native Platforms</a:t>
            </a:r>
          </a:p>
          <a:p>
            <a:pPr lvl="1"/>
            <a:r>
              <a:rPr lang="en-US" dirty="0" err="1" smtClean="0"/>
              <a:t>Dev</a:t>
            </a:r>
            <a:r>
              <a:rPr lang="en-US" dirty="0" smtClean="0"/>
              <a:t>-Ops</a:t>
            </a:r>
          </a:p>
          <a:p>
            <a:pPr lvl="1"/>
            <a:endParaRPr lang="en-US" dirty="0" smtClean="0"/>
          </a:p>
          <a:p>
            <a:pPr lvl="1"/>
            <a:endParaRPr lang="en-US" dirty="0"/>
          </a:p>
          <a:p>
            <a:endParaRPr lang="en-US" dirty="0"/>
          </a:p>
        </p:txBody>
      </p:sp>
    </p:spTree>
    <p:extLst>
      <p:ext uri="{BB962C8B-B14F-4D97-AF65-F5344CB8AC3E}">
        <p14:creationId xmlns:p14="http://schemas.microsoft.com/office/powerpoint/2010/main" val="331728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29"/>
        <p:cNvGrpSpPr/>
        <p:nvPr/>
      </p:nvGrpSpPr>
      <p:grpSpPr>
        <a:xfrm>
          <a:off x="0" y="0"/>
          <a:ext cx="0" cy="0"/>
          <a:chOff x="0" y="0"/>
          <a:chExt cx="0" cy="0"/>
        </a:xfrm>
      </p:grpSpPr>
      <p:pic>
        <p:nvPicPr>
          <p:cNvPr id="1535" name="Shape 1535"/>
          <p:cNvPicPr preferRelativeResize="0"/>
          <p:nvPr/>
        </p:nvPicPr>
        <p:blipFill rotWithShape="1">
          <a:blip r:embed="rId3">
            <a:alphaModFix/>
          </a:blip>
          <a:srcRect/>
          <a:stretch/>
        </p:blipFill>
        <p:spPr>
          <a:xfrm>
            <a:off x="5129784" y="1666905"/>
            <a:ext cx="3294329" cy="3484313"/>
          </a:xfrm>
          <a:prstGeom prst="rect">
            <a:avLst/>
          </a:prstGeom>
          <a:noFill/>
          <a:ln>
            <a:noFill/>
          </a:ln>
        </p:spPr>
      </p:pic>
      <p:sp>
        <p:nvSpPr>
          <p:cNvPr id="1532" name="Shape 153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Quotas and Plans</a:t>
            </a:r>
          </a:p>
        </p:txBody>
      </p:sp>
      <p:sp>
        <p:nvSpPr>
          <p:cNvPr id="1530" name="Shape 153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30</a:t>
            </a:fld>
            <a:endParaRPr lang="en-US" sz="800">
              <a:solidFill>
                <a:srgbClr val="808080"/>
              </a:solidFill>
              <a:latin typeface="Arial"/>
              <a:ea typeface="Arial"/>
              <a:cs typeface="Arial"/>
              <a:sym typeface="Arial"/>
            </a:endParaRPr>
          </a:p>
        </p:txBody>
      </p:sp>
      <p:sp>
        <p:nvSpPr>
          <p:cNvPr id="9" name="Shape 1102"/>
          <p:cNvSpPr txBox="1"/>
          <p:nvPr/>
        </p:nvSpPr>
        <p:spPr>
          <a:xfrm>
            <a:off x="121857" y="1324624"/>
            <a:ext cx="4815933" cy="4745941"/>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Different quota limits (e.g. small, enterprise, default, runaway) can be assigned per Organization</a:t>
            </a:r>
            <a:endParaRPr lang="en-US" dirty="0">
              <a:solidFill>
                <a:prstClr val="white"/>
              </a:solidFill>
              <a:latin typeface="Open Sans"/>
              <a:ea typeface="Open Sans"/>
              <a:cs typeface="Open Sans"/>
              <a:sym typeface="Open Sans"/>
            </a:endParaRP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Quotas defines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Memory</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services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Total # of Routes</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Sub-divided into spaces</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3432936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a:solidFill>
                  <a:srgbClr val="29756E"/>
                </a:solidFill>
                <a:latin typeface="Helvetica Neue"/>
                <a:ea typeface="Helvetica Neue"/>
                <a:cs typeface="Helvetica Neue"/>
                <a:sym typeface="Helvetica Neue"/>
              </a:rPr>
              <a:t>Spaces</a:t>
            </a:r>
          </a:p>
        </p:txBody>
      </p:sp>
      <p:sp>
        <p:nvSpPr>
          <p:cNvPr id="1540" name="Shape 154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31</a:t>
            </a:fld>
            <a:endParaRPr lang="en-US" sz="800">
              <a:solidFill>
                <a:srgbClr val="808080"/>
              </a:solidFill>
              <a:latin typeface="Arial"/>
              <a:ea typeface="Arial"/>
              <a:cs typeface="Arial"/>
              <a:sym typeface="Arial"/>
            </a:endParaRPr>
          </a:p>
        </p:txBody>
      </p:sp>
      <p:pic>
        <p:nvPicPr>
          <p:cNvPr id="1546" name="Shape 1546"/>
          <p:cNvPicPr preferRelativeResize="0"/>
          <p:nvPr/>
        </p:nvPicPr>
        <p:blipFill rotWithShape="1">
          <a:blip r:embed="rId3">
            <a:alphaModFix/>
          </a:blip>
          <a:srcRect/>
          <a:stretch/>
        </p:blipFill>
        <p:spPr>
          <a:xfrm>
            <a:off x="5615778" y="1620123"/>
            <a:ext cx="2994822" cy="4314060"/>
          </a:xfrm>
          <a:prstGeom prst="rect">
            <a:avLst/>
          </a:prstGeom>
          <a:noFill/>
          <a:ln>
            <a:noFill/>
          </a:ln>
        </p:spPr>
      </p:pic>
      <p:sp>
        <p:nvSpPr>
          <p:cNvPr id="10" name="Shape 1102"/>
          <p:cNvSpPr txBox="1"/>
          <p:nvPr/>
        </p:nvSpPr>
        <p:spPr>
          <a:xfrm>
            <a:off x="121857" y="1835512"/>
            <a:ext cx="4815933" cy="4235053"/>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Logical sub-division within an organization</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authorized at an organization level can have different roles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Services and Applications are created / target per Space</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Same service name can have different meaning per space</a:t>
            </a:r>
          </a:p>
          <a:p>
            <a:pPr>
              <a:spcBef>
                <a:spcPts val="1200"/>
              </a:spcBef>
            </a:pPr>
            <a:endParaRPr lang="en-US" dirty="0">
              <a:solidFill>
                <a:prstClr val="white"/>
              </a:solidFill>
              <a:latin typeface="Open Sans"/>
              <a:ea typeface="Open Sans"/>
              <a:cs typeface="Open Sans"/>
              <a:sym typeface="Open Sans"/>
            </a:endParaRPr>
          </a:p>
        </p:txBody>
      </p:sp>
    </p:spTree>
    <p:extLst>
      <p:ext uri="{BB962C8B-B14F-4D97-AF65-F5344CB8AC3E}">
        <p14:creationId xmlns:p14="http://schemas.microsoft.com/office/powerpoint/2010/main" val="1615015228"/>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39"/>
        <p:cNvGrpSpPr/>
        <p:nvPr/>
      </p:nvGrpSpPr>
      <p:grpSpPr>
        <a:xfrm>
          <a:off x="0" y="0"/>
          <a:ext cx="0" cy="0"/>
          <a:chOff x="0" y="0"/>
          <a:chExt cx="0" cy="0"/>
        </a:xfrm>
      </p:grpSpPr>
      <p:sp>
        <p:nvSpPr>
          <p:cNvPr id="1542" name="Shape 1542"/>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0" i="0" u="none" strike="noStrike" cap="none" dirty="0" smtClean="0">
                <a:solidFill>
                  <a:srgbClr val="29756E"/>
                </a:solidFill>
                <a:latin typeface="Helvetica Neue"/>
                <a:ea typeface="Helvetica Neue"/>
                <a:cs typeface="Helvetica Neue"/>
                <a:sym typeface="Helvetica Neue"/>
              </a:rPr>
              <a:t>Users and Roles</a:t>
            </a:r>
            <a:endParaRPr lang="en-US" sz="3200" b="0" i="0" u="none" strike="noStrike" cap="none" dirty="0">
              <a:solidFill>
                <a:srgbClr val="29756E"/>
              </a:solidFill>
              <a:latin typeface="Helvetica Neue"/>
              <a:ea typeface="Helvetica Neue"/>
              <a:cs typeface="Helvetica Neue"/>
              <a:sym typeface="Helvetica Neue"/>
            </a:endParaRPr>
          </a:p>
        </p:txBody>
      </p:sp>
      <p:sp>
        <p:nvSpPr>
          <p:cNvPr id="1540" name="Shape 1540"/>
          <p:cNvSpPr txBox="1">
            <a:spLocks noGrp="1"/>
          </p:cNvSpPr>
          <p:nvPr>
            <p:ph type="sldNum" idx="4294967295"/>
          </p:nvPr>
        </p:nvSpPr>
        <p:spPr>
          <a:xfrm>
            <a:off x="8610600" y="6695020"/>
            <a:ext cx="533400" cy="169333"/>
          </a:xfrm>
          <a:prstGeom prst="rect">
            <a:avLst/>
          </a:prstGeom>
          <a:noFill/>
          <a:ln>
            <a:noFill/>
          </a:ln>
        </p:spPr>
        <p:txBody>
          <a:bodyPr lIns="0" tIns="0" rIns="0" bIns="0" anchor="t" anchorCtr="0">
            <a:noAutofit/>
          </a:bodyPr>
          <a:lstStyle/>
          <a:p>
            <a:pPr algn="r">
              <a:buSzPct val="25000"/>
            </a:pPr>
            <a:fld id="{00000000-1234-1234-1234-123412341234}" type="slidenum">
              <a:rPr lang="en-US" sz="800">
                <a:solidFill>
                  <a:srgbClr val="808080"/>
                </a:solidFill>
                <a:latin typeface="Arial"/>
                <a:ea typeface="Arial"/>
                <a:cs typeface="Arial"/>
                <a:sym typeface="Arial"/>
              </a:rPr>
              <a:pPr algn="r">
                <a:buSzPct val="25000"/>
              </a:pPr>
              <a:t>32</a:t>
            </a:fld>
            <a:endParaRPr lang="en-US" sz="800">
              <a:solidFill>
                <a:srgbClr val="808080"/>
              </a:solidFill>
              <a:latin typeface="Arial"/>
              <a:ea typeface="Arial"/>
              <a:cs typeface="Arial"/>
              <a:sym typeface="Arial"/>
            </a:endParaRPr>
          </a:p>
        </p:txBody>
      </p:sp>
      <p:sp>
        <p:nvSpPr>
          <p:cNvPr id="10" name="Shape 1102"/>
          <p:cNvSpPr txBox="1"/>
          <p:nvPr/>
        </p:nvSpPr>
        <p:spPr>
          <a:xfrm>
            <a:off x="121849" y="1835512"/>
            <a:ext cx="7943476" cy="4235053"/>
          </a:xfrm>
          <a:prstGeom prst="rect">
            <a:avLst/>
          </a:prstGeom>
          <a:noFill/>
          <a:ln>
            <a:noFill/>
          </a:ln>
        </p:spPr>
        <p:txBody>
          <a:bodyPr lIns="91425" tIns="45700" rIns="91425" bIns="45700" anchor="t" anchorCtr="0">
            <a:noAutofit/>
          </a:bodyPr>
          <a:lstStyle/>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are members of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Usually they are operators or developers (not application end users)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Users are sent an email invite and asked to create an account</a:t>
            </a:r>
          </a:p>
          <a:p>
            <a:pPr marL="285750" indent="-285750">
              <a:spcBef>
                <a:spcPts val="1200"/>
              </a:spcBef>
              <a:buFont typeface="Arial"/>
              <a:buChar char="•"/>
            </a:pPr>
            <a:r>
              <a:rPr lang="en-US" dirty="0" smtClean="0">
                <a:solidFill>
                  <a:prstClr val="white"/>
                </a:solidFill>
                <a:latin typeface="Open Sans"/>
                <a:ea typeface="Open Sans"/>
                <a:cs typeface="Open Sans"/>
                <a:sym typeface="Open Sans"/>
              </a:rPr>
              <a:t>Users have specific organization and space roles</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Organization roles grant permissions in an organization</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Space roles grant permissions in a particular space</a:t>
            </a:r>
          </a:p>
          <a:p>
            <a:pPr marL="742950" lvl="1" indent="-285750">
              <a:spcBef>
                <a:spcPts val="1200"/>
              </a:spcBef>
              <a:buFont typeface="Arial"/>
              <a:buChar char="•"/>
            </a:pPr>
            <a:r>
              <a:rPr lang="en-US" dirty="0" smtClean="0">
                <a:solidFill>
                  <a:prstClr val="white"/>
                </a:solidFill>
                <a:latin typeface="Open Sans"/>
                <a:ea typeface="Open Sans"/>
                <a:cs typeface="Open Sans"/>
                <a:sym typeface="Open Sans"/>
              </a:rPr>
              <a:t>A combination defines the user’s overall permissions</a:t>
            </a:r>
          </a:p>
          <a:p>
            <a:pPr>
              <a:spcBef>
                <a:spcPts val="1200"/>
              </a:spcBef>
            </a:pPr>
            <a:endParaRPr lang="en-US" dirty="0">
              <a:solidFill>
                <a:prstClr val="white"/>
              </a:solidFill>
              <a:latin typeface="Open Sans"/>
              <a:ea typeface="Open Sans"/>
              <a:cs typeface="Open Sans"/>
              <a:sym typeface="Open Sans"/>
            </a:endParaRPr>
          </a:p>
        </p:txBody>
      </p:sp>
      <p:pic>
        <p:nvPicPr>
          <p:cNvPr id="2" name="Picture 1" descr="Screen Shot 2016-01-20 at 10.51.3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32" y="543939"/>
            <a:ext cx="1736781" cy="1535132"/>
          </a:xfrm>
          <a:prstGeom prst="rect">
            <a:avLst/>
          </a:prstGeom>
        </p:spPr>
      </p:pic>
    </p:spTree>
    <p:extLst>
      <p:ext uri="{BB962C8B-B14F-4D97-AF65-F5344CB8AC3E}">
        <p14:creationId xmlns:p14="http://schemas.microsoft.com/office/powerpoint/2010/main" val="3123812391"/>
      </p:ext>
    </p:extLst>
  </p:cSld>
  <p:clrMapOvr>
    <a:masterClrMapping/>
  </p:clrMapOvr>
  <p:transition xmlns:p14="http://schemas.microsoft.com/office/powerpoint/2010/main" spd="slow">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Buildpacks</a:t>
            </a:r>
            <a:endParaRPr lang="en" sz="2100" b="1" cap="all" dirty="0">
              <a:solidFill>
                <a:srgbClr val="138A7E"/>
              </a:solidFill>
            </a:endParaRPr>
          </a:p>
        </p:txBody>
      </p:sp>
    </p:spTree>
    <p:extLst>
      <p:ext uri="{BB962C8B-B14F-4D97-AF65-F5344CB8AC3E}">
        <p14:creationId xmlns:p14="http://schemas.microsoft.com/office/powerpoint/2010/main" val="425939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Application Frameworks</a:t>
            </a:r>
            <a:endParaRPr lang="en-US" sz="2800" b="0" i="0" u="none" strike="noStrike" cap="none" baseline="0" dirty="0">
              <a:solidFill>
                <a:schemeClr val="accent1"/>
              </a:solidFill>
              <a:latin typeface="Arial"/>
              <a:ea typeface="Arial"/>
              <a:cs typeface="Arial"/>
              <a:sym typeface="Arial"/>
            </a:endParaRPr>
          </a:p>
        </p:txBody>
      </p:sp>
      <p:grpSp>
        <p:nvGrpSpPr>
          <p:cNvPr id="80" name="Shape 80"/>
          <p:cNvGrpSpPr/>
          <p:nvPr/>
        </p:nvGrpSpPr>
        <p:grpSpPr>
          <a:xfrm>
            <a:off x="2187483" y="1562100"/>
            <a:ext cx="4026065" cy="5091255"/>
            <a:chOff x="214735" y="1131358"/>
            <a:chExt cx="4026065" cy="3818441"/>
          </a:xfrm>
        </p:grpSpPr>
        <p:sp>
          <p:nvSpPr>
            <p:cNvPr id="81" name="Shape 81"/>
            <p:cNvSpPr txBox="1"/>
            <p:nvPr/>
          </p:nvSpPr>
          <p:spPr>
            <a:xfrm>
              <a:off x="214735" y="4580467"/>
              <a:ext cx="4026065" cy="369332"/>
            </a:xfrm>
            <a:prstGeom prst="rect">
              <a:avLst/>
            </a:prstGeom>
            <a:noFill/>
            <a:ln>
              <a:noFill/>
            </a:ln>
          </p:spPr>
          <p:txBody>
            <a:bodyPr lIns="91425" tIns="45700" rIns="91425" bIns="45700" anchor="t" anchorCtr="0">
              <a:noAutofit/>
            </a:bodyPr>
            <a:lstStyle/>
            <a:p>
              <a:pPr algn="ctr">
                <a:buSzPct val="25000"/>
              </a:pPr>
              <a:r>
                <a:rPr lang="en-US" dirty="0">
                  <a:solidFill>
                    <a:prstClr val="white"/>
                  </a:solidFill>
                  <a:latin typeface="Arial"/>
                  <a:ea typeface="Arial"/>
                  <a:cs typeface="Arial"/>
                  <a:sym typeface="Arial"/>
                </a:rPr>
                <a:t>* </a:t>
              </a:r>
              <a:r>
                <a:rPr lang="en-US" dirty="0" err="1">
                  <a:solidFill>
                    <a:prstClr val="white"/>
                  </a:solidFill>
                  <a:latin typeface="Arial"/>
                  <a:ea typeface="Arial"/>
                  <a:cs typeface="Arial"/>
                  <a:sym typeface="Arial"/>
                </a:rPr>
                <a:t>Devs</a:t>
              </a:r>
              <a:r>
                <a:rPr lang="en-US" dirty="0">
                  <a:solidFill>
                    <a:prstClr val="white"/>
                  </a:solidFill>
                  <a:latin typeface="Arial"/>
                  <a:ea typeface="Arial"/>
                  <a:cs typeface="Arial"/>
                  <a:sym typeface="Arial"/>
                </a:rPr>
                <a:t> may bring a custom </a:t>
              </a:r>
              <a:r>
                <a:rPr lang="en-US" dirty="0" err="1">
                  <a:solidFill>
                    <a:prstClr val="white"/>
                  </a:solidFill>
                  <a:latin typeface="Arial"/>
                  <a:ea typeface="Arial"/>
                  <a:cs typeface="Arial"/>
                  <a:sym typeface="Arial"/>
                </a:rPr>
                <a:t>buildpack</a:t>
              </a:r>
              <a:endParaRPr lang="en-US" dirty="0">
                <a:solidFill>
                  <a:prstClr val="white"/>
                </a:solidFill>
                <a:latin typeface="Arial"/>
                <a:ea typeface="Arial"/>
                <a:cs typeface="Arial"/>
                <a:sym typeface="Arial"/>
              </a:endParaRPr>
            </a:p>
          </p:txBody>
        </p:sp>
        <p:sp>
          <p:nvSpPr>
            <p:cNvPr id="82" name="Shape 82"/>
            <p:cNvSpPr/>
            <p:nvPr/>
          </p:nvSpPr>
          <p:spPr>
            <a:xfrm>
              <a:off x="277511" y="1131358"/>
              <a:ext cx="3254374" cy="2540000"/>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83" name="Shape 83"/>
            <p:cNvSpPr/>
            <p:nvPr/>
          </p:nvSpPr>
          <p:spPr>
            <a:xfrm>
              <a:off x="572785" y="2036233"/>
              <a:ext cx="2635249" cy="6985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runtime layer*</a:t>
              </a:r>
            </a:p>
          </p:txBody>
        </p:sp>
        <p:sp>
          <p:nvSpPr>
            <p:cNvPr id="84" name="Shape 84"/>
            <p:cNvSpPr/>
            <p:nvPr/>
          </p:nvSpPr>
          <p:spPr>
            <a:xfrm>
              <a:off x="572785" y="2887133"/>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OS image</a:t>
              </a:r>
            </a:p>
          </p:txBody>
        </p:sp>
        <p:sp>
          <p:nvSpPr>
            <p:cNvPr id="85" name="Shape 85"/>
            <p:cNvSpPr/>
            <p:nvPr/>
          </p:nvSpPr>
          <p:spPr>
            <a:xfrm>
              <a:off x="572785" y="1204383"/>
              <a:ext cx="2635249" cy="698500"/>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application layer</a:t>
              </a:r>
            </a:p>
          </p:txBody>
        </p:sp>
        <p:sp>
          <p:nvSpPr>
            <p:cNvPr id="87" name="Shape 87"/>
            <p:cNvSpPr/>
            <p:nvPr/>
          </p:nvSpPr>
          <p:spPr>
            <a:xfrm>
              <a:off x="566435" y="3747557"/>
              <a:ext cx="2635249" cy="698500"/>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a:solidFill>
                    <a:prstClr val="white"/>
                  </a:solidFill>
                  <a:latin typeface="Arial"/>
                  <a:ea typeface="Arial"/>
                  <a:cs typeface="Arial"/>
                  <a:sym typeface="Arial"/>
                </a:rPr>
                <a:t>linux host &amp; kernel</a:t>
              </a:r>
            </a:p>
          </p:txBody>
        </p:sp>
      </p:grpSp>
      <p:grpSp>
        <p:nvGrpSpPr>
          <p:cNvPr id="88" name="Shape 88"/>
          <p:cNvGrpSpPr/>
          <p:nvPr/>
        </p:nvGrpSpPr>
        <p:grpSpPr>
          <a:xfrm>
            <a:off x="259512" y="3079740"/>
            <a:ext cx="1670940" cy="1895159"/>
            <a:chOff x="3612312" y="3024691"/>
            <a:chExt cx="1670940" cy="1421369"/>
          </a:xfrm>
        </p:grpSpPr>
        <p:grpSp>
          <p:nvGrpSpPr>
            <p:cNvPr id="89" name="Shape 89"/>
            <p:cNvGrpSpPr/>
            <p:nvPr/>
          </p:nvGrpSpPr>
          <p:grpSpPr>
            <a:xfrm>
              <a:off x="3612313" y="4028402"/>
              <a:ext cx="1647824" cy="417658"/>
              <a:chOff x="3670300" y="3971926"/>
              <a:chExt cx="1647824" cy="409573"/>
            </a:xfrm>
          </p:grpSpPr>
          <p:sp>
            <p:nvSpPr>
              <p:cNvPr id="90" name="Shape 90"/>
              <p:cNvSpPr txBox="1"/>
              <p:nvPr/>
            </p:nvSpPr>
            <p:spPr>
              <a:xfrm>
                <a:off x="3856466" y="4019300"/>
                <a:ext cx="1300356" cy="301818"/>
              </a:xfrm>
              <a:prstGeom prst="rect">
                <a:avLst/>
              </a:prstGeom>
              <a:noFill/>
              <a:ln>
                <a:noFill/>
              </a:ln>
            </p:spPr>
            <p:txBody>
              <a:bodyPr lIns="91425" tIns="45700" rIns="91425" bIns="45700" anchor="t" anchorCtr="0">
                <a:noAutofit/>
              </a:bodyPr>
              <a:lstStyle/>
              <a:p>
                <a:pPr algn="ctr">
                  <a:buSzPct val="25000"/>
                </a:pPr>
                <a:r>
                  <a:rPr lang="en-US" sz="1400">
                    <a:solidFill>
                      <a:srgbClr val="F5F5F5"/>
                    </a:solidFill>
                    <a:latin typeface="Arial"/>
                    <a:ea typeface="Arial"/>
                    <a:cs typeface="Arial"/>
                    <a:sym typeface="Arial"/>
                  </a:rPr>
                  <a:t>App container</a:t>
                </a:r>
              </a:p>
            </p:txBody>
          </p:sp>
          <p:sp>
            <p:nvSpPr>
              <p:cNvPr id="91" name="Shape 91"/>
              <p:cNvSpPr/>
              <p:nvPr/>
            </p:nvSpPr>
            <p:spPr>
              <a:xfrm>
                <a:off x="3670300" y="3971926"/>
                <a:ext cx="1647824" cy="409573"/>
              </a:xfrm>
              <a:prstGeom prst="roundRect">
                <a:avLst>
                  <a:gd name="adj" fmla="val 16667"/>
                </a:avLst>
              </a:prstGeom>
              <a:noFill/>
              <a:ln w="12700" cap="flat" cmpd="sng">
                <a:solidFill>
                  <a:schemeClr val="lt2"/>
                </a:solidFill>
                <a:prstDash val="dash"/>
                <a:round/>
                <a:headEnd type="none" w="med" len="med"/>
                <a:tailEnd type="none" w="med" len="med"/>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grpSp>
        <p:sp>
          <p:nvSpPr>
            <p:cNvPr id="92" name="Shape 92"/>
            <p:cNvSpPr/>
            <p:nvPr/>
          </p:nvSpPr>
          <p:spPr>
            <a:xfrm>
              <a:off x="3612312" y="3507316"/>
              <a:ext cx="1670940" cy="404284"/>
            </a:xfrm>
            <a:prstGeom prst="roundRect">
              <a:avLst>
                <a:gd name="adj" fmla="val 16667"/>
              </a:avLst>
            </a:prstGeom>
            <a:solidFill>
              <a:schemeClr val="accent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PCF Supported</a:t>
              </a:r>
            </a:p>
          </p:txBody>
        </p:sp>
        <p:sp>
          <p:nvSpPr>
            <p:cNvPr id="93" name="Shape 93"/>
            <p:cNvSpPr/>
            <p:nvPr/>
          </p:nvSpPr>
          <p:spPr>
            <a:xfrm>
              <a:off x="3612312" y="3024691"/>
              <a:ext cx="1670940" cy="404284"/>
            </a:xfrm>
            <a:prstGeom prst="roundRect">
              <a:avLst>
                <a:gd name="adj" fmla="val 16667"/>
              </a:avLst>
            </a:prstGeom>
            <a:solidFill>
              <a:schemeClr val="accent3"/>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Dev Supported</a:t>
              </a:r>
            </a:p>
          </p:txBody>
        </p:sp>
      </p:grpSp>
      <p:sp>
        <p:nvSpPr>
          <p:cNvPr id="94" name="Shape 94"/>
          <p:cNvSpPr/>
          <p:nvPr/>
        </p:nvSpPr>
        <p:spPr>
          <a:xfrm>
            <a:off x="259507" y="5145680"/>
            <a:ext cx="1670940" cy="539045"/>
          </a:xfrm>
          <a:prstGeom prst="roundRect">
            <a:avLst>
              <a:gd name="adj" fmla="val 16667"/>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algn="ctr">
              <a:buSzPct val="25000"/>
            </a:pPr>
            <a:r>
              <a:rPr lang="en-US" sz="1400">
                <a:solidFill>
                  <a:prstClr val="white"/>
                </a:solidFill>
                <a:latin typeface="Arial"/>
                <a:ea typeface="Arial"/>
                <a:cs typeface="Arial"/>
                <a:sym typeface="Arial"/>
              </a:rPr>
              <a:t>Ops Supported</a:t>
            </a:r>
          </a:p>
        </p:txBody>
      </p:sp>
      <p:sp>
        <p:nvSpPr>
          <p:cNvPr id="95" name="Shape 95"/>
          <p:cNvSpPr txBox="1"/>
          <p:nvPr/>
        </p:nvSpPr>
        <p:spPr>
          <a:xfrm>
            <a:off x="5901881" y="1588898"/>
            <a:ext cx="2852675" cy="4185761"/>
          </a:xfrm>
          <a:prstGeom prst="rect">
            <a:avLst/>
          </a:prstGeom>
          <a:noFill/>
          <a:ln>
            <a:noFill/>
          </a:ln>
        </p:spPr>
        <p:txBody>
          <a:bodyPr lIns="91425" tIns="45700" rIns="91425" bIns="45700" anchor="t" anchorCtr="0">
            <a:noAutofit/>
          </a:bodyPr>
          <a:lstStyle/>
          <a:p>
            <a:pPr>
              <a:buSzPct val="25000"/>
            </a:pPr>
            <a:r>
              <a:rPr lang="en-US" dirty="0">
                <a:solidFill>
                  <a:srgbClr val="F5F5F5"/>
                </a:solidFill>
                <a:latin typeface="Arial"/>
                <a:ea typeface="Arial"/>
                <a:cs typeface="Arial"/>
                <a:sym typeface="Arial"/>
              </a:rPr>
              <a:t>PCF </a:t>
            </a:r>
            <a:r>
              <a:rPr lang="en-US" dirty="0" err="1">
                <a:solidFill>
                  <a:srgbClr val="F5F5F5"/>
                </a:solidFill>
                <a:latin typeface="Arial"/>
                <a:ea typeface="Arial"/>
                <a:cs typeface="Arial"/>
                <a:sym typeface="Arial"/>
              </a:rPr>
              <a:t>buildpacks</a:t>
            </a:r>
            <a:r>
              <a:rPr lang="en-US" dirty="0">
                <a:solidFill>
                  <a:srgbClr val="F5F5F5"/>
                </a:solidFill>
                <a:latin typeface="Arial"/>
                <a:ea typeface="Arial"/>
                <a:cs typeface="Arial"/>
                <a:sym typeface="Arial"/>
              </a:rPr>
              <a:t> provide full support and maintenance for 3 of the 4 layers of the container stack</a:t>
            </a:r>
          </a:p>
          <a:p>
            <a:endParaRPr dirty="0">
              <a:solidFill>
                <a:srgbClr val="F5F5F5"/>
              </a:solidFill>
              <a:latin typeface="Arial"/>
              <a:ea typeface="Arial"/>
              <a:cs typeface="Arial"/>
              <a:sym typeface="Arial"/>
            </a:endParaRPr>
          </a:p>
          <a:p>
            <a:pPr>
              <a:buSzPct val="25000"/>
            </a:pPr>
            <a:r>
              <a:rPr lang="en-US" dirty="0" err="1">
                <a:solidFill>
                  <a:srgbClr val="F5F5F5"/>
                </a:solidFill>
                <a:latin typeface="Arial"/>
                <a:ea typeface="Arial"/>
                <a:cs typeface="Arial"/>
                <a:sym typeface="Arial"/>
              </a:rPr>
              <a:t>Devs</a:t>
            </a:r>
            <a:r>
              <a:rPr lang="en-US" dirty="0">
                <a:solidFill>
                  <a:srgbClr val="F5F5F5"/>
                </a:solidFill>
                <a:latin typeface="Arial"/>
                <a:ea typeface="Arial"/>
                <a:cs typeface="Arial"/>
                <a:sym typeface="Arial"/>
              </a:rPr>
              <a:t> can focus on just the app code</a:t>
            </a:r>
          </a:p>
          <a:p>
            <a:endParaRPr dirty="0">
              <a:solidFill>
                <a:srgbClr val="F5F5F5"/>
              </a:solidFill>
              <a:latin typeface="Arial"/>
              <a:ea typeface="Arial"/>
              <a:cs typeface="Arial"/>
              <a:sym typeface="Arial"/>
            </a:endParaRPr>
          </a:p>
          <a:p>
            <a:pPr>
              <a:buSzPct val="25000"/>
            </a:pPr>
            <a:r>
              <a:rPr lang="en-US" dirty="0">
                <a:solidFill>
                  <a:srgbClr val="F5F5F5"/>
                </a:solidFill>
                <a:latin typeface="Arial"/>
                <a:ea typeface="Arial"/>
                <a:cs typeface="Arial"/>
                <a:sym typeface="Arial"/>
              </a:rPr>
              <a:t>PCF creates the container image for you</a:t>
            </a:r>
          </a:p>
        </p:txBody>
      </p:sp>
      <p:sp>
        <p:nvSpPr>
          <p:cNvPr id="21" name="Shape 81"/>
          <p:cNvSpPr txBox="1"/>
          <p:nvPr/>
        </p:nvSpPr>
        <p:spPr>
          <a:xfrm>
            <a:off x="2250258" y="1138805"/>
            <a:ext cx="3254375" cy="492443"/>
          </a:xfrm>
          <a:prstGeom prst="rect">
            <a:avLst/>
          </a:prstGeom>
          <a:noFill/>
          <a:ln>
            <a:noFill/>
          </a:ln>
        </p:spPr>
        <p:txBody>
          <a:bodyPr lIns="91425" tIns="45700" rIns="91425" bIns="45700" anchor="t" anchorCtr="0">
            <a:noAutofit/>
          </a:bodyPr>
          <a:lstStyle/>
          <a:p>
            <a:pPr algn="ctr">
              <a:buSzPct val="25000"/>
            </a:pPr>
            <a:r>
              <a:rPr lang="en-US" dirty="0" smtClean="0">
                <a:solidFill>
                  <a:prstClr val="white"/>
                </a:solidFill>
                <a:latin typeface="Arial"/>
                <a:ea typeface="Arial"/>
                <a:cs typeface="Arial"/>
                <a:sym typeface="Arial"/>
              </a:rPr>
              <a:t>Container image</a:t>
            </a:r>
            <a:endParaRPr lang="en-US" dirty="0">
              <a:solidFill>
                <a:prstClr val="white"/>
              </a:solidFill>
              <a:latin typeface="Arial"/>
              <a:ea typeface="Arial"/>
              <a:cs typeface="Arial"/>
              <a:sym typeface="Arial"/>
            </a:endParaRPr>
          </a:p>
        </p:txBody>
      </p:sp>
    </p:spTree>
    <p:extLst>
      <p:ext uri="{BB962C8B-B14F-4D97-AF65-F5344CB8AC3E}">
        <p14:creationId xmlns:p14="http://schemas.microsoft.com/office/powerpoint/2010/main" val="253590086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a:solidFill>
                  <a:srgbClr val="138A7E"/>
                </a:solidFill>
                <a:latin typeface="Arial"/>
                <a:ea typeface="Arial"/>
                <a:cs typeface="Arial"/>
                <a:sym typeface="Arial"/>
              </a:rPr>
              <a:t>Runtime Benefits With PCF</a:t>
            </a:r>
          </a:p>
        </p:txBody>
      </p:sp>
      <p:sp>
        <p:nvSpPr>
          <p:cNvPr id="1704" name="Shape 1704"/>
          <p:cNvSpPr txBox="1"/>
          <p:nvPr/>
        </p:nvSpPr>
        <p:spPr>
          <a:xfrm>
            <a:off x="3677787" y="1687167"/>
            <a:ext cx="5265283" cy="4185599"/>
          </a:xfrm>
          <a:prstGeom prst="rect">
            <a:avLst/>
          </a:prstGeom>
          <a:noFill/>
          <a:ln>
            <a:noFill/>
          </a:ln>
        </p:spPr>
        <p:txBody>
          <a:bodyPr lIns="91425" tIns="45700" rIns="91425" bIns="45700" anchor="t" anchorCtr="0">
            <a:noAutofit/>
          </a:bodyPr>
          <a:lstStyle/>
          <a:p>
            <a:pPr>
              <a:buClr>
                <a:srgbClr val="F5F5F5"/>
              </a:buClr>
              <a:buSzPct val="25000"/>
              <a:buFont typeface="Arial"/>
              <a:buNone/>
            </a:pPr>
            <a:r>
              <a:rPr lang="en-US" b="1" dirty="0">
                <a:solidFill>
                  <a:srgbClr val="F5F5F5"/>
                </a:solidFill>
                <a:latin typeface="Arial"/>
                <a:ea typeface="Arial"/>
                <a:cs typeface="Arial"/>
                <a:sym typeface="Arial"/>
              </a:rPr>
              <a:t>6 Language Runtimes Maintained with </a:t>
            </a:r>
            <a:r>
              <a:rPr lang="en-US" b="1" dirty="0" err="1">
                <a:solidFill>
                  <a:srgbClr val="F5F5F5"/>
                </a:solidFill>
                <a:latin typeface="Arial"/>
                <a:ea typeface="Arial"/>
                <a:cs typeface="Arial"/>
                <a:sym typeface="Arial"/>
              </a:rPr>
              <a:t>Buildpacks</a:t>
            </a:r>
            <a:endParaRPr lang="en-US" b="1" dirty="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a:solidFill>
                  <a:srgbClr val="F5F5F5"/>
                </a:solidFill>
                <a:latin typeface="Arial"/>
                <a:ea typeface="Arial"/>
                <a:cs typeface="Arial"/>
                <a:sym typeface="Arial"/>
              </a:rPr>
              <a:t>Java, Node, Python, PHP, Ruby, Go</a:t>
            </a:r>
          </a:p>
          <a:p>
            <a:pPr marL="285750" indent="-171450">
              <a:buClr>
                <a:srgbClr val="262626"/>
              </a:buClr>
              <a:buFont typeface="Arial"/>
              <a:buNone/>
            </a:pPr>
            <a:endParaRPr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Support with </a:t>
            </a:r>
            <a:r>
              <a:rPr lang="en-US" b="1" dirty="0" err="1">
                <a:solidFill>
                  <a:srgbClr val="F5F5F5"/>
                </a:solidFill>
                <a:latin typeface="Arial"/>
                <a:ea typeface="Arial"/>
                <a:cs typeface="Arial"/>
                <a:sym typeface="Arial"/>
              </a:rPr>
              <a:t>Buildpacks</a:t>
            </a:r>
            <a:r>
              <a:rPr lang="en-US" b="1" dirty="0">
                <a:solidFill>
                  <a:srgbClr val="F5F5F5"/>
                </a:solidFill>
                <a:latin typeface="Arial"/>
                <a:ea typeface="Arial"/>
                <a:cs typeface="Arial"/>
                <a:sym typeface="Arial"/>
              </a:rPr>
              <a:t> </a:t>
            </a:r>
          </a:p>
          <a:p>
            <a:pPr>
              <a:buClr>
                <a:srgbClr val="F5F5F5"/>
              </a:buClr>
              <a:buSzPct val="25000"/>
              <a:buFont typeface="Arial"/>
              <a:buNone/>
            </a:pPr>
            <a:r>
              <a:rPr lang="en-US" b="1" dirty="0">
                <a:solidFill>
                  <a:srgbClr val="F5F5F5"/>
                </a:solidFill>
                <a:latin typeface="Arial"/>
                <a:ea typeface="Arial"/>
                <a:cs typeface="Arial"/>
                <a:sym typeface="Arial"/>
              </a:rPr>
              <a:t>or </a:t>
            </a:r>
            <a:r>
              <a:rPr lang="en-US" b="1" dirty="0" err="1">
                <a:solidFill>
                  <a:srgbClr val="F5F5F5"/>
                </a:solidFill>
                <a:latin typeface="Arial"/>
                <a:ea typeface="Arial"/>
                <a:cs typeface="Arial"/>
                <a:sym typeface="Arial"/>
              </a:rPr>
              <a:t>Docker</a:t>
            </a:r>
            <a:r>
              <a:rPr lang="en-US" b="1" dirty="0">
                <a:solidFill>
                  <a:srgbClr val="F5F5F5"/>
                </a:solidFill>
                <a:latin typeface="Arial"/>
                <a:ea typeface="Arial"/>
                <a:cs typeface="Arial"/>
                <a:sym typeface="Arial"/>
              </a:rPr>
              <a:t> Images</a:t>
            </a:r>
          </a:p>
          <a:p>
            <a:pPr>
              <a:buClr>
                <a:srgbClr val="262626"/>
              </a:buClr>
              <a:buFont typeface="Arial"/>
              <a:buNone/>
            </a:pPr>
            <a:endParaRPr b="1"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Middleware Support</a:t>
            </a:r>
          </a:p>
          <a:p>
            <a:pPr marL="285750" indent="-285750">
              <a:buClr>
                <a:srgbClr val="F5F5F5"/>
              </a:buClr>
              <a:buSzPct val="100000"/>
              <a:buFont typeface="Arial"/>
              <a:buChar char="•"/>
            </a:pPr>
            <a:r>
              <a:rPr lang="en-US" dirty="0">
                <a:solidFill>
                  <a:srgbClr val="F5F5F5"/>
                </a:solidFill>
                <a:latin typeface="Arial"/>
                <a:ea typeface="Arial"/>
                <a:cs typeface="Arial"/>
                <a:sym typeface="Arial"/>
              </a:rPr>
              <a:t>Apache Tomcat Support from #1 Committer</a:t>
            </a:r>
          </a:p>
          <a:p>
            <a:pPr marL="285750" indent="-171450">
              <a:buClr>
                <a:srgbClr val="262626"/>
              </a:buClr>
              <a:buFont typeface="Arial"/>
              <a:buNone/>
            </a:pPr>
            <a:endParaRPr dirty="0">
              <a:solidFill>
                <a:srgbClr val="F5F5F5"/>
              </a:solidFill>
              <a:latin typeface="Arial"/>
              <a:ea typeface="Arial"/>
              <a:cs typeface="Arial"/>
              <a:sym typeface="Arial"/>
            </a:endParaRPr>
          </a:p>
          <a:p>
            <a:pPr>
              <a:buClr>
                <a:srgbClr val="F5F5F5"/>
              </a:buClr>
              <a:buSzPct val="25000"/>
              <a:buFont typeface="Arial"/>
              <a:buNone/>
            </a:pPr>
            <a:r>
              <a:rPr lang="en-US" b="1" dirty="0">
                <a:solidFill>
                  <a:srgbClr val="F5F5F5"/>
                </a:solidFill>
                <a:latin typeface="Arial"/>
                <a:ea typeface="Arial"/>
                <a:cs typeface="Arial"/>
                <a:sym typeface="Arial"/>
              </a:rPr>
              <a:t>Enterprise Framework Support</a:t>
            </a:r>
          </a:p>
          <a:p>
            <a:pPr marL="285750" indent="-285750">
              <a:buClr>
                <a:srgbClr val="F5F5F5"/>
              </a:buClr>
              <a:buSzPct val="100000"/>
              <a:buFont typeface="Arial"/>
              <a:buChar char="•"/>
            </a:pPr>
            <a:r>
              <a:rPr lang="en-US" dirty="0">
                <a:solidFill>
                  <a:srgbClr val="F5F5F5"/>
                </a:solidFill>
                <a:latin typeface="Arial"/>
                <a:ea typeface="Arial"/>
                <a:cs typeface="Arial"/>
                <a:sym typeface="Arial"/>
              </a:rPr>
              <a:t>Spring is the #1 Enterprise Java Framework</a:t>
            </a:r>
          </a:p>
        </p:txBody>
      </p:sp>
      <p:grpSp>
        <p:nvGrpSpPr>
          <p:cNvPr id="1705" name="Shape 1705"/>
          <p:cNvGrpSpPr/>
          <p:nvPr/>
        </p:nvGrpSpPr>
        <p:grpSpPr>
          <a:xfrm>
            <a:off x="420386" y="1439327"/>
            <a:ext cx="2635200" cy="4042312"/>
            <a:chOff x="445787" y="1198033"/>
            <a:chExt cx="2635200" cy="3031734"/>
          </a:xfrm>
        </p:grpSpPr>
        <p:sp>
          <p:nvSpPr>
            <p:cNvPr id="1706" name="Shape 1706"/>
            <p:cNvSpPr/>
            <p:nvPr/>
          </p:nvSpPr>
          <p:spPr>
            <a:xfrm>
              <a:off x="445787" y="1198033"/>
              <a:ext cx="2635200" cy="698400"/>
            </a:xfrm>
            <a:prstGeom prst="roundRect">
              <a:avLst>
                <a:gd name="adj" fmla="val 16667"/>
              </a:avLst>
            </a:prstGeom>
            <a:solidFill>
              <a:schemeClr val="accent2"/>
            </a:solidFill>
            <a:ln w="50800" cap="flat" cmpd="sng">
              <a:solidFill>
                <a:schemeClr val="accent3"/>
              </a:solidFill>
              <a:prstDash val="solid"/>
              <a:round/>
              <a:headEnd type="none" w="med" len="med"/>
              <a:tailEnd type="none" w="med" len="med"/>
            </a:ln>
          </p:spPr>
          <p:txBody>
            <a:bodyPr lIns="91425" tIns="45700" rIns="91425" bIns="45700" anchor="ctr" anchorCtr="0">
              <a:noAutofit/>
            </a:bodyPr>
            <a:lstStyle/>
            <a:p>
              <a:pPr algn="ctr">
                <a:buClr>
                  <a:prstClr val="white"/>
                </a:buClr>
                <a:buSzPct val="25000"/>
                <a:buFont typeface="Arial"/>
                <a:buNone/>
              </a:pPr>
              <a:r>
                <a:rPr lang="en-US">
                  <a:solidFill>
                    <a:prstClr val="white"/>
                  </a:solidFill>
                  <a:latin typeface="Arial"/>
                  <a:ea typeface="Arial"/>
                  <a:cs typeface="Arial"/>
                  <a:sym typeface="Arial"/>
                </a:rPr>
                <a:t>runtime layer</a:t>
              </a:r>
            </a:p>
          </p:txBody>
        </p:sp>
        <p:pic>
          <p:nvPicPr>
            <p:cNvPr id="1707" name="Shape 1707"/>
            <p:cNvPicPr preferRelativeResize="0"/>
            <p:nvPr/>
          </p:nvPicPr>
          <p:blipFill rotWithShape="1">
            <a:blip r:embed="rId3">
              <a:alphaModFix/>
            </a:blip>
            <a:srcRect/>
            <a:stretch/>
          </p:blipFill>
          <p:spPr>
            <a:xfrm>
              <a:off x="688145" y="2371513"/>
              <a:ext cx="2150399" cy="698999"/>
            </a:xfrm>
            <a:prstGeom prst="rect">
              <a:avLst/>
            </a:prstGeom>
            <a:noFill/>
            <a:ln>
              <a:noFill/>
            </a:ln>
          </p:spPr>
        </p:pic>
        <p:pic>
          <p:nvPicPr>
            <p:cNvPr id="1708" name="Shape 1708"/>
            <p:cNvPicPr preferRelativeResize="0"/>
            <p:nvPr/>
          </p:nvPicPr>
          <p:blipFill rotWithShape="1">
            <a:blip r:embed="rId4">
              <a:alphaModFix/>
            </a:blip>
            <a:srcRect/>
            <a:stretch/>
          </p:blipFill>
          <p:spPr>
            <a:xfrm>
              <a:off x="782237" y="3285067"/>
              <a:ext cx="1962300" cy="944700"/>
            </a:xfrm>
            <a:prstGeom prst="rect">
              <a:avLst/>
            </a:prstGeom>
            <a:noFill/>
            <a:ln>
              <a:noFill/>
            </a:ln>
          </p:spPr>
        </p:pic>
      </p:grpSp>
    </p:spTree>
    <p:extLst>
      <p:ext uri="{BB962C8B-B14F-4D97-AF65-F5344CB8AC3E}">
        <p14:creationId xmlns:p14="http://schemas.microsoft.com/office/powerpoint/2010/main" val="387772627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Shape 170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dirty="0" smtClean="0">
                <a:solidFill>
                  <a:srgbClr val="138A7E"/>
                </a:solidFill>
                <a:latin typeface="Arial"/>
                <a:ea typeface="Arial"/>
                <a:cs typeface="Arial"/>
                <a:sym typeface="Arial"/>
              </a:rPr>
              <a:t>Custom </a:t>
            </a:r>
            <a:r>
              <a:rPr lang="en-US" sz="2800" b="0" i="0" u="none" strike="noStrike" cap="none" dirty="0" err="1" smtClean="0">
                <a:solidFill>
                  <a:srgbClr val="138A7E"/>
                </a:solidFill>
                <a:latin typeface="Arial"/>
                <a:ea typeface="Arial"/>
                <a:cs typeface="Arial"/>
                <a:sym typeface="Arial"/>
              </a:rPr>
              <a:t>Buildpacks</a:t>
            </a:r>
            <a:endParaRPr lang="en-US" sz="2800" b="0" i="0" u="none" strike="noStrike" cap="none" dirty="0">
              <a:solidFill>
                <a:srgbClr val="138A7E"/>
              </a:solidFill>
              <a:latin typeface="Arial"/>
              <a:ea typeface="Arial"/>
              <a:cs typeface="Arial"/>
              <a:sym typeface="Arial"/>
            </a:endParaRPr>
          </a:p>
        </p:txBody>
      </p:sp>
      <p:sp>
        <p:nvSpPr>
          <p:cNvPr id="1704" name="Shape 1704"/>
          <p:cNvSpPr txBox="1"/>
          <p:nvPr/>
        </p:nvSpPr>
        <p:spPr>
          <a:xfrm>
            <a:off x="3677802" y="1687167"/>
            <a:ext cx="5016617" cy="4185599"/>
          </a:xfrm>
          <a:prstGeom prst="rect">
            <a:avLst/>
          </a:prstGeom>
          <a:noFill/>
          <a:ln>
            <a:noFill/>
          </a:ln>
        </p:spPr>
        <p:txBody>
          <a:bodyPr lIns="91425" tIns="45700" rIns="91425" bIns="45700" anchor="t" anchorCtr="0">
            <a:noAutofit/>
          </a:bodyPr>
          <a:lstStyle/>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Cloud Foundry Community provides </a:t>
            </a:r>
            <a:r>
              <a:rPr lang="en-US" dirty="0" err="1" smtClean="0">
                <a:solidFill>
                  <a:srgbClr val="F5F5F5"/>
                </a:solidFill>
                <a:latin typeface="Arial"/>
                <a:ea typeface="Arial"/>
                <a:cs typeface="Arial"/>
                <a:sym typeface="Arial"/>
              </a:rPr>
              <a:t>buildpacks</a:t>
            </a:r>
            <a:r>
              <a:rPr lang="en-US" dirty="0" smtClean="0">
                <a:solidFill>
                  <a:srgbClr val="F5F5F5"/>
                </a:solidFill>
                <a:latin typeface="Arial"/>
                <a:ea typeface="Arial"/>
                <a:cs typeface="Arial"/>
                <a:sym typeface="Arial"/>
              </a:rPr>
              <a:t> for other languages</a:t>
            </a:r>
          </a:p>
          <a:p>
            <a:pPr marL="285750" indent="-285750">
              <a:buClr>
                <a:srgbClr val="F5F5F5"/>
              </a:buClr>
              <a:buSzPct val="100000"/>
              <a:buFont typeface="Arial"/>
              <a:buChar char="•"/>
            </a:pPr>
            <a:endParaRPr lang="en-US" dirty="0" smtClean="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Or write your own</a:t>
            </a:r>
          </a:p>
          <a:p>
            <a:pPr marL="742950" lvl="1" indent="-285750">
              <a:buClr>
                <a:srgbClr val="F5F5F5"/>
              </a:buClr>
              <a:buSzPct val="100000"/>
              <a:buFont typeface="Arial"/>
              <a:buChar char="•"/>
            </a:pPr>
            <a:r>
              <a:rPr lang="en-US" dirty="0" smtClean="0">
                <a:solidFill>
                  <a:srgbClr val="F5F5F5"/>
                </a:solidFill>
                <a:latin typeface="Arial"/>
                <a:ea typeface="Arial"/>
                <a:cs typeface="Arial"/>
                <a:sym typeface="Arial"/>
              </a:rPr>
              <a:t>Usually by forking / adapting an existing </a:t>
            </a:r>
            <a:r>
              <a:rPr lang="en-US" dirty="0" err="1" smtClean="0">
                <a:solidFill>
                  <a:srgbClr val="F5F5F5"/>
                </a:solidFill>
                <a:latin typeface="Arial"/>
                <a:ea typeface="Arial"/>
                <a:cs typeface="Arial"/>
                <a:sym typeface="Arial"/>
              </a:rPr>
              <a:t>buildpack</a:t>
            </a:r>
            <a:endParaRPr lang="en-US" dirty="0">
              <a:solidFill>
                <a:srgbClr val="F5F5F5"/>
              </a:solidFill>
              <a:latin typeface="Arial"/>
              <a:ea typeface="Arial"/>
              <a:cs typeface="Arial"/>
              <a:sym typeface="Arial"/>
            </a:endParaRPr>
          </a:p>
          <a:p>
            <a:pPr marL="742950" lvl="1" indent="-285750">
              <a:buClr>
                <a:srgbClr val="F5F5F5"/>
              </a:buClr>
              <a:buSzPct val="100000"/>
              <a:buFont typeface="Arial"/>
              <a:buChar char="•"/>
            </a:pPr>
            <a:endParaRPr lang="en-US" dirty="0" smtClean="0">
              <a:solidFill>
                <a:srgbClr val="F5F5F5"/>
              </a:solidFill>
              <a:latin typeface="Arial"/>
              <a:ea typeface="Arial"/>
              <a:cs typeface="Arial"/>
              <a:sym typeface="Arial"/>
            </a:endParaRPr>
          </a:p>
          <a:p>
            <a:pPr marL="285750" indent="-285750">
              <a:buClr>
                <a:srgbClr val="F5F5F5"/>
              </a:buClr>
              <a:buSzPct val="100000"/>
              <a:buFont typeface="Arial"/>
              <a:buChar char="•"/>
            </a:pPr>
            <a:r>
              <a:rPr lang="en-US" dirty="0" smtClean="0">
                <a:solidFill>
                  <a:srgbClr val="F5F5F5"/>
                </a:solidFill>
                <a:latin typeface="Arial"/>
                <a:ea typeface="Arial"/>
                <a:cs typeface="Arial"/>
                <a:sym typeface="Arial"/>
              </a:rPr>
              <a:t>For list of CF Community </a:t>
            </a:r>
            <a:r>
              <a:rPr lang="en-US" dirty="0" err="1" smtClean="0">
                <a:solidFill>
                  <a:srgbClr val="F5F5F5"/>
                </a:solidFill>
                <a:latin typeface="Arial"/>
                <a:ea typeface="Arial"/>
                <a:cs typeface="Arial"/>
                <a:sym typeface="Arial"/>
              </a:rPr>
              <a:t>Buildpacks</a:t>
            </a:r>
            <a:endParaRPr lang="en-US" dirty="0" smtClean="0">
              <a:solidFill>
                <a:srgbClr val="F5F5F5"/>
              </a:solidFill>
              <a:latin typeface="Arial"/>
              <a:ea typeface="Arial"/>
              <a:cs typeface="Arial"/>
              <a:sym typeface="Arial"/>
            </a:endParaRPr>
          </a:p>
          <a:p>
            <a:pPr marL="742950" lvl="1" indent="-285750">
              <a:buClr>
                <a:srgbClr val="F5F5F5"/>
              </a:buClr>
              <a:buSzPct val="100000"/>
              <a:buFont typeface="Arial"/>
              <a:buChar char="•"/>
            </a:pPr>
            <a:r>
              <a:rPr lang="en-US" dirty="0">
                <a:solidFill>
                  <a:srgbClr val="F5F5F5"/>
                </a:solidFill>
                <a:latin typeface="Arial"/>
                <a:ea typeface="Arial"/>
                <a:cs typeface="Arial"/>
                <a:sym typeface="Arial"/>
                <a:hlinkClick r:id="rId3"/>
              </a:rPr>
              <a:t>https://</a:t>
            </a:r>
            <a:r>
              <a:rPr lang="en-US" dirty="0" err="1">
                <a:solidFill>
                  <a:srgbClr val="F5F5F5"/>
                </a:solidFill>
                <a:latin typeface="Arial"/>
                <a:ea typeface="Arial"/>
                <a:cs typeface="Arial"/>
                <a:sym typeface="Arial"/>
                <a:hlinkClick r:id="rId3"/>
              </a:rPr>
              <a:t>github.com</a:t>
            </a:r>
            <a:r>
              <a:rPr lang="en-US" dirty="0">
                <a:solidFill>
                  <a:srgbClr val="F5F5F5"/>
                </a:solidFill>
                <a:latin typeface="Arial"/>
                <a:ea typeface="Arial"/>
                <a:cs typeface="Arial"/>
                <a:sym typeface="Arial"/>
                <a:hlinkClick r:id="rId3"/>
              </a:rPr>
              <a:t>/</a:t>
            </a:r>
            <a:r>
              <a:rPr lang="en-US" dirty="0" err="1">
                <a:solidFill>
                  <a:srgbClr val="F5F5F5"/>
                </a:solidFill>
                <a:latin typeface="Arial"/>
                <a:ea typeface="Arial"/>
                <a:cs typeface="Arial"/>
                <a:sym typeface="Arial"/>
                <a:hlinkClick r:id="rId3"/>
              </a:rPr>
              <a:t>cloudfoundry</a:t>
            </a:r>
            <a:r>
              <a:rPr lang="en-US" dirty="0">
                <a:solidFill>
                  <a:srgbClr val="F5F5F5"/>
                </a:solidFill>
                <a:latin typeface="Arial"/>
                <a:ea typeface="Arial"/>
                <a:cs typeface="Arial"/>
                <a:sym typeface="Arial"/>
                <a:hlinkClick r:id="rId3"/>
              </a:rPr>
              <a:t>-community/</a:t>
            </a:r>
            <a:r>
              <a:rPr lang="en-US" dirty="0" err="1">
                <a:solidFill>
                  <a:srgbClr val="F5F5F5"/>
                </a:solidFill>
                <a:latin typeface="Arial"/>
                <a:ea typeface="Arial"/>
                <a:cs typeface="Arial"/>
                <a:sym typeface="Arial"/>
                <a:hlinkClick r:id="rId3"/>
              </a:rPr>
              <a:t>cf</a:t>
            </a:r>
            <a:r>
              <a:rPr lang="en-US" dirty="0">
                <a:solidFill>
                  <a:srgbClr val="F5F5F5"/>
                </a:solidFill>
                <a:latin typeface="Arial"/>
                <a:ea typeface="Arial"/>
                <a:cs typeface="Arial"/>
                <a:sym typeface="Arial"/>
                <a:hlinkClick r:id="rId3"/>
              </a:rPr>
              <a:t>-docs-</a:t>
            </a:r>
            <a:r>
              <a:rPr lang="en-US" dirty="0" err="1">
                <a:solidFill>
                  <a:srgbClr val="F5F5F5"/>
                </a:solidFill>
                <a:latin typeface="Arial"/>
                <a:ea typeface="Arial"/>
                <a:cs typeface="Arial"/>
                <a:sym typeface="Arial"/>
                <a:hlinkClick r:id="rId3"/>
              </a:rPr>
              <a:t>contrib</a:t>
            </a:r>
            <a:r>
              <a:rPr lang="en-US" dirty="0">
                <a:solidFill>
                  <a:srgbClr val="F5F5F5"/>
                </a:solidFill>
                <a:latin typeface="Arial"/>
                <a:ea typeface="Arial"/>
                <a:cs typeface="Arial"/>
                <a:sym typeface="Arial"/>
                <a:hlinkClick r:id="rId3"/>
              </a:rPr>
              <a:t>/wiki/</a:t>
            </a:r>
            <a:r>
              <a:rPr lang="en-US" dirty="0" err="1" smtClean="0">
                <a:solidFill>
                  <a:srgbClr val="F5F5F5"/>
                </a:solidFill>
                <a:latin typeface="Arial"/>
                <a:ea typeface="Arial"/>
                <a:cs typeface="Arial"/>
                <a:sym typeface="Arial"/>
                <a:hlinkClick r:id="rId3"/>
              </a:rPr>
              <a:t>Buildpacks</a:t>
            </a:r>
            <a:endParaRPr lang="en-US" dirty="0" smtClean="0">
              <a:solidFill>
                <a:srgbClr val="F5F5F5"/>
              </a:solidFill>
              <a:latin typeface="Arial"/>
              <a:ea typeface="Arial"/>
              <a:cs typeface="Arial"/>
              <a:sym typeface="Arial"/>
            </a:endParaRPr>
          </a:p>
        </p:txBody>
      </p:sp>
      <p:pic>
        <p:nvPicPr>
          <p:cNvPr id="2" name="Picture 1" descr="Screen Shot 2016-01-20 at 10.22.2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709" y="1687157"/>
            <a:ext cx="1257300" cy="1303867"/>
          </a:xfrm>
          <a:prstGeom prst="rect">
            <a:avLst/>
          </a:prstGeom>
        </p:spPr>
      </p:pic>
      <p:pic>
        <p:nvPicPr>
          <p:cNvPr id="3" name="Picture 2" descr="Screen Shot 2016-01-20 at 10.22.3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7709" y="3228269"/>
            <a:ext cx="1254376" cy="1579584"/>
          </a:xfrm>
          <a:prstGeom prst="rect">
            <a:avLst/>
          </a:prstGeom>
        </p:spPr>
      </p:pic>
      <p:pic>
        <p:nvPicPr>
          <p:cNvPr id="4" name="Picture 3" descr="Screen Shot 2016-01-20 at 10.22.15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09" y="5041871"/>
            <a:ext cx="1257300" cy="1400676"/>
          </a:xfrm>
          <a:prstGeom prst="rect">
            <a:avLst/>
          </a:prstGeom>
        </p:spPr>
      </p:pic>
    </p:spTree>
    <p:extLst>
      <p:ext uri="{BB962C8B-B14F-4D97-AF65-F5344CB8AC3E}">
        <p14:creationId xmlns:p14="http://schemas.microsoft.com/office/powerpoint/2010/main" val="37467928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err="1" smtClean="0">
                <a:solidFill>
                  <a:srgbClr val="138A7E"/>
                </a:solidFill>
              </a:rPr>
              <a:t>LOgging</a:t>
            </a:r>
            <a:endParaRPr lang="en" sz="2100" b="1" cap="all" dirty="0">
              <a:solidFill>
                <a:srgbClr val="138A7E"/>
              </a:solidFill>
            </a:endParaRPr>
          </a:p>
        </p:txBody>
      </p:sp>
    </p:spTree>
    <p:extLst>
      <p:ext uri="{BB962C8B-B14F-4D97-AF65-F5344CB8AC3E}">
        <p14:creationId xmlns:p14="http://schemas.microsoft.com/office/powerpoint/2010/main" val="3554722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Shape 1777"/>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90000"/>
              </a:lnSpc>
              <a:spcBef>
                <a:spcPts val="0"/>
              </a:spcBef>
              <a:spcAft>
                <a:spcPts val="0"/>
              </a:spcAft>
              <a:buClr>
                <a:schemeClr val="accent1"/>
              </a:buClr>
              <a:buSzPct val="25000"/>
              <a:buFont typeface="Arial"/>
              <a:buNone/>
            </a:pPr>
            <a:r>
              <a:rPr lang="en-US" sz="3200" dirty="0">
                <a:solidFill>
                  <a:schemeClr val="accent1"/>
                </a:solidFill>
              </a:rPr>
              <a:t>Log Streaming and Aggregation</a:t>
            </a:r>
          </a:p>
        </p:txBody>
      </p:sp>
      <p:sp>
        <p:nvSpPr>
          <p:cNvPr id="1778" name="Shape 1778"/>
          <p:cNvSpPr txBox="1"/>
          <p:nvPr/>
        </p:nvSpPr>
        <p:spPr>
          <a:xfrm>
            <a:off x="5444009" y="1728893"/>
            <a:ext cx="4218429" cy="4148799"/>
          </a:xfrm>
          <a:prstGeom prst="rect">
            <a:avLst/>
          </a:prstGeom>
          <a:noFill/>
          <a:ln>
            <a:noFill/>
          </a:ln>
        </p:spPr>
        <p:txBody>
          <a:bodyPr lIns="91425" tIns="91425" rIns="91425" bIns="91425" anchor="t" anchorCtr="0">
            <a:noAutofit/>
          </a:bodyPr>
          <a:lstStyle/>
          <a:p>
            <a:pPr>
              <a:lnSpc>
                <a:spcPct val="90000"/>
              </a:lnSpc>
              <a:buClr>
                <a:srgbClr val="000000"/>
              </a:buClr>
              <a:buFont typeface="Arial"/>
              <a:buNone/>
            </a:pPr>
            <a:endParaRPr dirty="0">
              <a:solidFill>
                <a:srgbClr val="DBDBDB"/>
              </a:solidFill>
              <a:latin typeface="Arial"/>
              <a:ea typeface="Arial"/>
              <a:cs typeface="Arial"/>
              <a:sym typeface="Arial"/>
            </a:endParaRPr>
          </a:p>
        </p:txBody>
      </p:sp>
      <p:sp>
        <p:nvSpPr>
          <p:cNvPr id="4" name="Text Placeholder 2"/>
          <p:cNvSpPr txBox="1">
            <a:spLocks/>
          </p:cNvSpPr>
          <p:nvPr/>
        </p:nvSpPr>
        <p:spPr>
          <a:xfrm>
            <a:off x="457200" y="2001304"/>
            <a:ext cx="8686800" cy="425127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rgbClr val="F5F5F5"/>
              </a:buClr>
              <a:buFont typeface="Arial"/>
              <a:buChar char="•"/>
            </a:pPr>
            <a:r>
              <a:rPr lang="en-US" sz="2000" b="1" dirty="0" smtClean="0">
                <a:solidFill>
                  <a:prstClr val="white"/>
                </a:solidFill>
                <a:latin typeface="News Gothic MT"/>
              </a:rPr>
              <a:t>App Developers </a:t>
            </a:r>
            <a:r>
              <a:rPr lang="en-US" sz="2000" dirty="0" smtClean="0">
                <a:solidFill>
                  <a:prstClr val="white"/>
                </a:solidFill>
                <a:latin typeface="News Gothic MT"/>
              </a:rPr>
              <a:t>can tail their application logs or dump the recent logs from the CF CLI, or stream these to a third party log archive and analysis services</a:t>
            </a:r>
          </a:p>
          <a:p>
            <a:pPr marL="342900" indent="-342900" algn="l">
              <a:buClr>
                <a:srgbClr val="F5F5F5"/>
              </a:buClr>
              <a:buFont typeface="Arial"/>
              <a:buChar char="•"/>
            </a:pPr>
            <a:r>
              <a:rPr lang="en-US" sz="2000" b="1" dirty="0" smtClean="0">
                <a:solidFill>
                  <a:prstClr val="white"/>
                </a:solidFill>
                <a:latin typeface="News Gothic MT"/>
              </a:rPr>
              <a:t>Operators and administrators </a:t>
            </a:r>
            <a:r>
              <a:rPr lang="en-US" sz="2000" dirty="0" smtClean="0">
                <a:solidFill>
                  <a:prstClr val="white"/>
                </a:solidFill>
                <a:latin typeface="News Gothic MT"/>
              </a:rPr>
              <a:t>can access the </a:t>
            </a:r>
            <a:r>
              <a:rPr lang="en-US" sz="2000" dirty="0" err="1" smtClean="0">
                <a:solidFill>
                  <a:prstClr val="white"/>
                </a:solidFill>
                <a:latin typeface="News Gothic MT"/>
              </a:rPr>
              <a:t>Loggregator</a:t>
            </a:r>
            <a:r>
              <a:rPr lang="en-US" sz="2000" dirty="0" smtClean="0">
                <a:solidFill>
                  <a:prstClr val="white"/>
                </a:solidFill>
                <a:latin typeface="News Gothic MT"/>
              </a:rPr>
              <a:t> </a:t>
            </a:r>
            <a:r>
              <a:rPr lang="en-US" sz="2000" dirty="0" err="1" smtClean="0">
                <a:solidFill>
                  <a:prstClr val="white"/>
                </a:solidFill>
                <a:latin typeface="News Gothic MT"/>
              </a:rPr>
              <a:t>firehose</a:t>
            </a:r>
            <a:r>
              <a:rPr lang="en-US" sz="2000" dirty="0" smtClean="0">
                <a:solidFill>
                  <a:prstClr val="white"/>
                </a:solidFill>
                <a:latin typeface="News Gothic MT"/>
              </a:rPr>
              <a:t>, the combined stream of logs from all apps, plus metrics data from CF components</a:t>
            </a:r>
          </a:p>
          <a:p>
            <a:pPr marL="342900" indent="-342900" algn="l">
              <a:buClr>
                <a:srgbClr val="F5F5F5"/>
              </a:buClr>
              <a:buFont typeface="Arial"/>
              <a:buChar char="•"/>
            </a:pPr>
            <a:r>
              <a:rPr lang="en-US" sz="2000" b="1" dirty="0" smtClean="0">
                <a:solidFill>
                  <a:prstClr val="white"/>
                </a:solidFill>
                <a:latin typeface="News Gothic MT"/>
              </a:rPr>
              <a:t>Operators</a:t>
            </a:r>
            <a:r>
              <a:rPr lang="en-US" sz="2000" dirty="0" smtClean="0">
                <a:solidFill>
                  <a:prstClr val="white"/>
                </a:solidFill>
                <a:latin typeface="News Gothic MT"/>
              </a:rPr>
              <a:t> can deploy ‘nozzles’ to the </a:t>
            </a:r>
            <a:r>
              <a:rPr lang="en-US" sz="2000" dirty="0" err="1" smtClean="0">
                <a:solidFill>
                  <a:prstClr val="white"/>
                </a:solidFill>
                <a:latin typeface="News Gothic MT"/>
              </a:rPr>
              <a:t>firehose</a:t>
            </a:r>
            <a:r>
              <a:rPr lang="en-US" sz="2000" dirty="0" smtClean="0">
                <a:solidFill>
                  <a:prstClr val="white"/>
                </a:solidFill>
                <a:latin typeface="News Gothic MT"/>
              </a:rPr>
              <a:t>. A nozzle listens to the </a:t>
            </a:r>
            <a:r>
              <a:rPr lang="en-US" sz="2000" dirty="0" err="1" smtClean="0">
                <a:solidFill>
                  <a:prstClr val="white"/>
                </a:solidFill>
                <a:latin typeface="News Gothic MT"/>
              </a:rPr>
              <a:t>firehose</a:t>
            </a:r>
            <a:r>
              <a:rPr lang="en-US" sz="2000" dirty="0" smtClean="0">
                <a:solidFill>
                  <a:prstClr val="white"/>
                </a:solidFill>
                <a:latin typeface="News Gothic MT"/>
              </a:rPr>
              <a:t> for specified events and metrics. </a:t>
            </a:r>
            <a:r>
              <a:rPr lang="en-US" sz="2000" dirty="0" err="1" smtClean="0">
                <a:solidFill>
                  <a:prstClr val="white"/>
                </a:solidFill>
                <a:latin typeface="News Gothic MT"/>
              </a:rPr>
              <a:t>E.g</a:t>
            </a:r>
            <a:r>
              <a:rPr lang="en-US" sz="2000" dirty="0" smtClean="0">
                <a:solidFill>
                  <a:prstClr val="white"/>
                </a:solidFill>
                <a:latin typeface="News Gothic MT"/>
              </a:rPr>
              <a:t> syslog or </a:t>
            </a:r>
            <a:r>
              <a:rPr lang="en-US" sz="2000" dirty="0" err="1" smtClean="0">
                <a:solidFill>
                  <a:prstClr val="white"/>
                </a:solidFill>
                <a:latin typeface="News Gothic MT"/>
              </a:rPr>
              <a:t>datadog</a:t>
            </a:r>
            <a:r>
              <a:rPr lang="en-US" sz="2000" dirty="0" smtClean="0">
                <a:solidFill>
                  <a:prstClr val="white"/>
                </a:solidFill>
                <a:latin typeface="News Gothic MT"/>
              </a:rPr>
              <a:t> nozzle</a:t>
            </a:r>
            <a:endParaRPr lang="en-US" sz="2000" dirty="0">
              <a:solidFill>
                <a:prstClr val="white"/>
              </a:solidFill>
              <a:latin typeface="News Gothic MT"/>
            </a:endParaRPr>
          </a:p>
        </p:txBody>
      </p:sp>
    </p:spTree>
    <p:extLst>
      <p:ext uri="{BB962C8B-B14F-4D97-AF65-F5344CB8AC3E}">
        <p14:creationId xmlns:p14="http://schemas.microsoft.com/office/powerpoint/2010/main" val="41760121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782"/>
        <p:cNvGrpSpPr/>
        <p:nvPr/>
      </p:nvGrpSpPr>
      <p:grpSpPr>
        <a:xfrm>
          <a:off x="0" y="0"/>
          <a:ext cx="0" cy="0"/>
          <a:chOff x="0" y="0"/>
          <a:chExt cx="0" cy="0"/>
        </a:xfrm>
      </p:grpSpPr>
      <p:sp>
        <p:nvSpPr>
          <p:cNvPr id="1783" name="Shape 1783"/>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dirty="0" err="1" smtClean="0">
                <a:solidFill>
                  <a:srgbClr val="008881"/>
                </a:solidFill>
              </a:rPr>
              <a:t>Loggregator</a:t>
            </a:r>
            <a:r>
              <a:rPr lang="en-US" sz="2500" dirty="0" smtClean="0">
                <a:solidFill>
                  <a:srgbClr val="008881"/>
                </a:solidFill>
              </a:rPr>
              <a:t> Components</a:t>
            </a:r>
            <a:endParaRPr lang="en-US" sz="2500" dirty="0">
              <a:solidFill>
                <a:srgbClr val="008881"/>
              </a:solidFill>
            </a:endParaRPr>
          </a:p>
        </p:txBody>
      </p:sp>
      <p:pic>
        <p:nvPicPr>
          <p:cNvPr id="1784" name="Shape 1784"/>
          <p:cNvPicPr preferRelativeResize="0"/>
          <p:nvPr/>
        </p:nvPicPr>
        <p:blipFill>
          <a:blip r:embed="rId3">
            <a:alphaModFix/>
          </a:blip>
          <a:stretch>
            <a:fillRect/>
          </a:stretch>
        </p:blipFill>
        <p:spPr>
          <a:xfrm>
            <a:off x="1495145" y="1826499"/>
            <a:ext cx="6350825" cy="4238721"/>
          </a:xfrm>
          <a:prstGeom prst="rect">
            <a:avLst/>
          </a:prstGeom>
          <a:noFill/>
          <a:ln>
            <a:noFill/>
          </a:ln>
        </p:spPr>
      </p:pic>
    </p:spTree>
    <p:extLst>
      <p:ext uri="{BB962C8B-B14F-4D97-AF65-F5344CB8AC3E}">
        <p14:creationId xmlns:p14="http://schemas.microsoft.com/office/powerpoint/2010/main" val="15353214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473245" y="6256988"/>
            <a:ext cx="2410035" cy="215444"/>
          </a:xfrm>
          <a:prstGeom prst="rect">
            <a:avLst/>
          </a:prstGeom>
        </p:spPr>
        <p:txBody>
          <a:bodyPr wrap="none">
            <a:spAutoFit/>
          </a:bodyPr>
          <a:lstStyle/>
          <a:p>
            <a:r>
              <a:rPr lang="en-US" sz="800" dirty="0">
                <a:solidFill>
                  <a:prstClr val="white"/>
                </a:solidFill>
                <a:latin typeface="Arial"/>
                <a:cs typeface="Arial"/>
              </a:rPr>
              <a:t>© 2015 Pivotal Software, Inc.  All rights reserved.</a:t>
            </a:r>
          </a:p>
        </p:txBody>
      </p:sp>
      <p:sp>
        <p:nvSpPr>
          <p:cNvPr id="34" name="TextBox 33"/>
          <p:cNvSpPr txBox="1"/>
          <p:nvPr/>
        </p:nvSpPr>
        <p:spPr>
          <a:xfrm>
            <a:off x="487344" y="603827"/>
            <a:ext cx="3962736" cy="1115690"/>
          </a:xfrm>
          <a:prstGeom prst="rect">
            <a:avLst/>
          </a:prstGeom>
          <a:noFill/>
          <a:effectLst/>
        </p:spPr>
        <p:txBody>
          <a:bodyPr wrap="square" rtlCol="0">
            <a:spAutoFit/>
          </a:bodyPr>
          <a:lstStyle/>
          <a:p>
            <a:pPr>
              <a:spcAft>
                <a:spcPts val="300"/>
              </a:spcAft>
            </a:pPr>
            <a:r>
              <a:rPr lang="en-US" sz="1600" b="1" dirty="0" err="1" smtClean="0">
                <a:solidFill>
                  <a:srgbClr val="FFC000"/>
                </a:solidFill>
                <a:latin typeface="Arial"/>
                <a:cs typeface="Arial"/>
              </a:rPr>
              <a:t>Pivotal’s</a:t>
            </a:r>
            <a:r>
              <a:rPr lang="en-US" sz="1600" b="1" dirty="0" smtClean="0">
                <a:solidFill>
                  <a:srgbClr val="FFC000"/>
                </a:solidFill>
                <a:latin typeface="Arial"/>
                <a:cs typeface="Arial"/>
              </a:rPr>
              <a:t> Purpose is to </a:t>
            </a:r>
          </a:p>
          <a:p>
            <a:pPr>
              <a:spcAft>
                <a:spcPts val="300"/>
              </a:spcAft>
            </a:pPr>
            <a:r>
              <a:rPr lang="en-US" sz="1600" b="1" dirty="0" smtClean="0">
                <a:solidFill>
                  <a:srgbClr val="FFC000"/>
                </a:solidFill>
                <a:latin typeface="Arial"/>
                <a:cs typeface="Arial"/>
              </a:rPr>
              <a:t>“Change the way </a:t>
            </a:r>
            <a:br>
              <a:rPr lang="en-US" sz="1600" b="1" dirty="0" smtClean="0">
                <a:solidFill>
                  <a:srgbClr val="FFC000"/>
                </a:solidFill>
                <a:latin typeface="Arial"/>
                <a:cs typeface="Arial"/>
              </a:rPr>
            </a:br>
            <a:r>
              <a:rPr lang="en-US" sz="1600" b="1" dirty="0" smtClean="0">
                <a:solidFill>
                  <a:srgbClr val="FFC000"/>
                </a:solidFill>
                <a:latin typeface="Arial"/>
                <a:cs typeface="Arial"/>
              </a:rPr>
              <a:t>the world </a:t>
            </a:r>
            <a:r>
              <a:rPr lang="en-US" sz="1600" b="1" dirty="0" err="1" smtClean="0">
                <a:solidFill>
                  <a:srgbClr val="FFC000"/>
                </a:solidFill>
                <a:latin typeface="Arial"/>
                <a:cs typeface="Arial"/>
              </a:rPr>
              <a:t>buids</a:t>
            </a:r>
            <a:r>
              <a:rPr lang="en-US" sz="1600" b="1" dirty="0">
                <a:solidFill>
                  <a:srgbClr val="FFC000"/>
                </a:solidFill>
                <a:latin typeface="Arial"/>
                <a:cs typeface="Arial"/>
              </a:rPr>
              <a:t/>
            </a:r>
            <a:br>
              <a:rPr lang="en-US" sz="1600" b="1" dirty="0">
                <a:solidFill>
                  <a:srgbClr val="FFC000"/>
                </a:solidFill>
                <a:latin typeface="Arial"/>
                <a:cs typeface="Arial"/>
              </a:rPr>
            </a:br>
            <a:r>
              <a:rPr lang="en-US" sz="1600" b="1" dirty="0" smtClean="0">
                <a:solidFill>
                  <a:srgbClr val="FFC000"/>
                </a:solidFill>
                <a:latin typeface="Arial"/>
                <a:cs typeface="Arial"/>
              </a:rPr>
              <a:t>Software”</a:t>
            </a:r>
            <a:endParaRPr lang="en-US" sz="1700" b="1" dirty="0" smtClean="0">
              <a:solidFill>
                <a:prstClr val="white"/>
              </a:solidFill>
              <a:latin typeface="Arial"/>
              <a:cs typeface="Arial"/>
            </a:endParaRPr>
          </a:p>
        </p:txBody>
      </p:sp>
      <p:sp>
        <p:nvSpPr>
          <p:cNvPr id="36" name="Oval 35"/>
          <p:cNvSpPr/>
          <p:nvPr/>
        </p:nvSpPr>
        <p:spPr>
          <a:xfrm>
            <a:off x="4275441" y="1835388"/>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sp>
        <p:nvSpPr>
          <p:cNvPr id="37" name="Oval 36"/>
          <p:cNvSpPr/>
          <p:nvPr/>
        </p:nvSpPr>
        <p:spPr>
          <a:xfrm>
            <a:off x="2857107" y="4800992"/>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sp>
        <p:nvSpPr>
          <p:cNvPr id="38" name="Oval 37"/>
          <p:cNvSpPr/>
          <p:nvPr/>
        </p:nvSpPr>
        <p:spPr>
          <a:xfrm>
            <a:off x="5695187" y="4800992"/>
            <a:ext cx="591721" cy="788961"/>
          </a:xfrm>
          <a:prstGeom prst="ellipse">
            <a:avLst/>
          </a:prstGeom>
          <a:solidFill>
            <a:schemeClr val="bg1"/>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ysClr val="windowText" lastClr="000000"/>
                </a:solidFill>
              </a:ln>
              <a:solidFill>
                <a:prstClr val="white"/>
              </a:solidFill>
              <a:latin typeface="Arial"/>
            </a:endParaRPr>
          </a:p>
        </p:txBody>
      </p:sp>
      <p:grpSp>
        <p:nvGrpSpPr>
          <p:cNvPr id="2" name="Group 1"/>
          <p:cNvGrpSpPr/>
          <p:nvPr/>
        </p:nvGrpSpPr>
        <p:grpSpPr>
          <a:xfrm>
            <a:off x="3947622" y="3311064"/>
            <a:ext cx="1268406" cy="1691208"/>
            <a:chOff x="3947622" y="2564578"/>
            <a:chExt cx="1268406" cy="1268406"/>
          </a:xfrm>
          <a:solidFill>
            <a:srgbClr val="0E675B"/>
          </a:solidFill>
        </p:grpSpPr>
        <p:sp>
          <p:nvSpPr>
            <p:cNvPr id="30" name="Oval 29"/>
            <p:cNvSpPr/>
            <p:nvPr/>
          </p:nvSpPr>
          <p:spPr>
            <a:xfrm>
              <a:off x="3947622" y="2564578"/>
              <a:ext cx="1268406" cy="1268406"/>
            </a:xfrm>
            <a:prstGeom prst="ellipse">
              <a:avLst/>
            </a:prstGeom>
            <a:grp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E75B1D">
                    <a:alpha val="70000"/>
                  </a:srgbClr>
                </a:solidFill>
                <a:latin typeface="Arial"/>
              </a:endParaRPr>
            </a:p>
          </p:txBody>
        </p:sp>
        <p:sp>
          <p:nvSpPr>
            <p:cNvPr id="39" name="TextBox 38"/>
            <p:cNvSpPr txBox="1"/>
            <p:nvPr/>
          </p:nvSpPr>
          <p:spPr>
            <a:xfrm>
              <a:off x="4193573" y="2783282"/>
              <a:ext cx="800419" cy="623248"/>
            </a:xfrm>
            <a:prstGeom prst="rect">
              <a:avLst/>
            </a:prstGeom>
            <a:grpFill/>
          </p:spPr>
          <p:txBody>
            <a:bodyPr wrap="none" rtlCol="0">
              <a:spAutoFit/>
            </a:bodyPr>
            <a:lstStyle/>
            <a:p>
              <a:pPr algn="ctr"/>
              <a:r>
                <a:rPr lang="en-US" sz="1600" b="1" dirty="0" smtClean="0">
                  <a:solidFill>
                    <a:prstClr val="white"/>
                  </a:solidFill>
                  <a:latin typeface="Arial"/>
                  <a:cs typeface="Arial"/>
                </a:rPr>
                <a:t>Speed</a:t>
              </a:r>
            </a:p>
            <a:p>
              <a:pPr algn="ctr"/>
              <a:r>
                <a:rPr lang="en-US" sz="1600" b="1" dirty="0" smtClean="0">
                  <a:solidFill>
                    <a:prstClr val="white"/>
                  </a:solidFill>
                  <a:latin typeface="Arial"/>
                  <a:cs typeface="Arial"/>
                </a:rPr>
                <a:t>Scale</a:t>
              </a:r>
            </a:p>
            <a:p>
              <a:pPr algn="ctr"/>
              <a:r>
                <a:rPr lang="en-US" sz="1600" b="1" dirty="0" smtClean="0">
                  <a:solidFill>
                    <a:prstClr val="white"/>
                  </a:solidFill>
                  <a:latin typeface="Arial"/>
                  <a:cs typeface="Arial"/>
                </a:rPr>
                <a:t>Cost</a:t>
              </a:r>
            </a:p>
          </p:txBody>
        </p:sp>
      </p:grpSp>
      <p:sp>
        <p:nvSpPr>
          <p:cNvPr id="42" name="TextBox 41"/>
          <p:cNvSpPr txBox="1"/>
          <p:nvPr/>
        </p:nvSpPr>
        <p:spPr>
          <a:xfrm>
            <a:off x="5067652" y="1634780"/>
            <a:ext cx="3390672" cy="892552"/>
          </a:xfrm>
          <a:prstGeom prst="rect">
            <a:avLst/>
          </a:prstGeom>
          <a:noFill/>
        </p:spPr>
        <p:txBody>
          <a:bodyPr wrap="none" rtlCol="0" anchor="t">
            <a:spAutoFit/>
          </a:bodyPr>
          <a:lstStyle/>
          <a:p>
            <a:r>
              <a:rPr lang="en-US" sz="1600" b="1" dirty="0" smtClean="0">
                <a:solidFill>
                  <a:srgbClr val="FFC000"/>
                </a:solidFill>
                <a:latin typeface="Arial"/>
                <a:cs typeface="Arial"/>
              </a:rPr>
              <a:t>Development (People)</a:t>
            </a:r>
          </a:p>
          <a:p>
            <a:pPr marL="171450" indent="-171450">
              <a:buFont typeface="Arial" charset="0"/>
              <a:buChar char="•"/>
            </a:pPr>
            <a:r>
              <a:rPr lang="en-US" sz="1200" dirty="0" smtClean="0">
                <a:solidFill>
                  <a:srgbClr val="FFC000"/>
                </a:solidFill>
                <a:latin typeface="Arial"/>
                <a:cs typeface="Arial"/>
              </a:rPr>
              <a:t>Integrated Teams (Business &amp; Development)</a:t>
            </a:r>
          </a:p>
          <a:p>
            <a:pPr marL="171450" indent="-171450">
              <a:buFont typeface="Arial" charset="0"/>
              <a:buChar char="•"/>
            </a:pPr>
            <a:r>
              <a:rPr lang="en-US" sz="1200" dirty="0" smtClean="0">
                <a:solidFill>
                  <a:srgbClr val="FFC000"/>
                </a:solidFill>
                <a:latin typeface="Arial"/>
                <a:cs typeface="Arial"/>
              </a:rPr>
              <a:t>Agile Practices</a:t>
            </a:r>
          </a:p>
          <a:p>
            <a:pPr marL="171450" indent="-171450">
              <a:buFont typeface="Arial" charset="0"/>
              <a:buChar char="•"/>
            </a:pPr>
            <a:r>
              <a:rPr lang="en-US" sz="1200" dirty="0" smtClean="0">
                <a:solidFill>
                  <a:srgbClr val="FFC000"/>
                </a:solidFill>
                <a:latin typeface="Arial"/>
                <a:cs typeface="Arial"/>
              </a:rPr>
              <a:t>Continuous Delivery</a:t>
            </a:r>
            <a:endParaRPr lang="en-US" sz="1200" dirty="0">
              <a:solidFill>
                <a:srgbClr val="FFC000"/>
              </a:solidFill>
              <a:latin typeface="Arial"/>
              <a:cs typeface="Arial"/>
            </a:endParaRPr>
          </a:p>
        </p:txBody>
      </p:sp>
      <p:sp>
        <p:nvSpPr>
          <p:cNvPr id="43" name="TextBox 42"/>
          <p:cNvSpPr txBox="1"/>
          <p:nvPr/>
        </p:nvSpPr>
        <p:spPr>
          <a:xfrm>
            <a:off x="6198226" y="4240335"/>
            <a:ext cx="2787943" cy="1354217"/>
          </a:xfrm>
          <a:prstGeom prst="rect">
            <a:avLst/>
          </a:prstGeom>
          <a:noFill/>
        </p:spPr>
        <p:txBody>
          <a:bodyPr wrap="none" rtlCol="0" anchor="t">
            <a:spAutoFit/>
          </a:bodyPr>
          <a:lstStyle/>
          <a:p>
            <a:r>
              <a:rPr lang="en-US" sz="1600" b="1" dirty="0" smtClean="0">
                <a:solidFill>
                  <a:srgbClr val="FFC000"/>
                </a:solidFill>
                <a:latin typeface="Arial"/>
                <a:cs typeface="Arial"/>
              </a:rPr>
              <a:t>Platform</a:t>
            </a:r>
          </a:p>
          <a:p>
            <a:pPr marL="171450" indent="-171450">
              <a:buFont typeface="Arial" charset="0"/>
              <a:buChar char="•"/>
            </a:pPr>
            <a:r>
              <a:rPr lang="en-US" sz="1200" dirty="0" smtClean="0">
                <a:solidFill>
                  <a:srgbClr val="FFC000"/>
                </a:solidFill>
                <a:latin typeface="Arial"/>
                <a:cs typeface="Arial"/>
              </a:rPr>
              <a:t>Optimized for Modern Development</a:t>
            </a:r>
          </a:p>
          <a:p>
            <a:pPr marL="517525" lvl="1" indent="-60325">
              <a:buFont typeface="Arial" charset="0"/>
              <a:buChar char="•"/>
            </a:pPr>
            <a:r>
              <a:rPr lang="en-US" sz="1000" dirty="0" smtClean="0">
                <a:solidFill>
                  <a:srgbClr val="FFC000"/>
                </a:solidFill>
                <a:latin typeface="Arial"/>
                <a:cs typeface="Arial"/>
              </a:rPr>
              <a:t>  Continuous Delivery </a:t>
            </a:r>
          </a:p>
          <a:p>
            <a:pPr marL="517525" lvl="1" indent="-60325">
              <a:buFont typeface="Arial" charset="0"/>
              <a:buChar char="•"/>
            </a:pPr>
            <a:r>
              <a:rPr lang="en-US" sz="1000" dirty="0" smtClean="0">
                <a:solidFill>
                  <a:srgbClr val="FFC000"/>
                </a:solidFill>
                <a:latin typeface="Arial"/>
                <a:cs typeface="Arial"/>
              </a:rPr>
              <a:t>  </a:t>
            </a:r>
            <a:r>
              <a:rPr lang="en-US" sz="1000" dirty="0" err="1" smtClean="0">
                <a:solidFill>
                  <a:srgbClr val="FFC000"/>
                </a:solidFill>
                <a:latin typeface="Arial"/>
                <a:cs typeface="Arial"/>
              </a:rPr>
              <a:t>Microservices</a:t>
            </a:r>
            <a:endParaRPr lang="en-US" sz="1000" dirty="0">
              <a:solidFill>
                <a:srgbClr val="FFC000"/>
              </a:solidFill>
              <a:latin typeface="Arial"/>
              <a:cs typeface="Arial"/>
            </a:endParaRPr>
          </a:p>
          <a:p>
            <a:pPr marL="517525" lvl="1" indent="-60325">
              <a:buFont typeface="Arial" charset="0"/>
              <a:buChar char="•"/>
            </a:pPr>
            <a:r>
              <a:rPr lang="en-US" sz="1000" dirty="0" smtClean="0">
                <a:solidFill>
                  <a:srgbClr val="FFC000"/>
                </a:solidFill>
                <a:latin typeface="Arial"/>
                <a:cs typeface="Arial"/>
              </a:rPr>
              <a:t>  Secure/Manageable</a:t>
            </a:r>
            <a:endParaRPr lang="en-US" sz="1000" dirty="0">
              <a:solidFill>
                <a:srgbClr val="FFC000"/>
              </a:solidFill>
              <a:latin typeface="Arial"/>
              <a:cs typeface="Arial"/>
            </a:endParaRPr>
          </a:p>
          <a:p>
            <a:pPr marL="171450" indent="-171450">
              <a:buFont typeface="Arial" panose="020B0604020202020204" pitchFamily="34" charset="0"/>
              <a:buChar char="•"/>
            </a:pPr>
            <a:r>
              <a:rPr lang="en-US" sz="1200" dirty="0" smtClean="0">
                <a:solidFill>
                  <a:srgbClr val="FFC000"/>
                </a:solidFill>
                <a:latin typeface="Arial"/>
                <a:cs typeface="Arial"/>
              </a:rPr>
              <a:t>Open, Multi-Cloud (private &amp; public)</a:t>
            </a:r>
          </a:p>
          <a:p>
            <a:pPr marL="171450" indent="-171450">
              <a:buFont typeface="Arial" panose="020B0604020202020204" pitchFamily="34" charset="0"/>
              <a:buChar char="•"/>
            </a:pPr>
            <a:r>
              <a:rPr lang="en-US" sz="1200" dirty="0" smtClean="0">
                <a:solidFill>
                  <a:srgbClr val="FFC000"/>
                </a:solidFill>
                <a:latin typeface="Arial"/>
                <a:cs typeface="Arial"/>
              </a:rPr>
              <a:t>Broad Ecosystem</a:t>
            </a:r>
            <a:endParaRPr lang="en-US" sz="1200" dirty="0">
              <a:solidFill>
                <a:srgbClr val="FFC000"/>
              </a:solidFill>
              <a:latin typeface="Arial"/>
              <a:cs typeface="Arial"/>
            </a:endParaRPr>
          </a:p>
        </p:txBody>
      </p:sp>
      <p:cxnSp>
        <p:nvCxnSpPr>
          <p:cNvPr id="44" name="Straight Arrow Connector 43"/>
          <p:cNvCxnSpPr/>
          <p:nvPr/>
        </p:nvCxnSpPr>
        <p:spPr>
          <a:xfrm flipV="1">
            <a:off x="3402283" y="2738184"/>
            <a:ext cx="926275" cy="1939637"/>
          </a:xfrm>
          <a:prstGeom prst="straightConnector1">
            <a:avLst/>
          </a:prstGeom>
          <a:ln w="28575" cap="rnd" cmpd="sng">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4818094" y="2738184"/>
            <a:ext cx="926275" cy="1939637"/>
          </a:xfrm>
          <a:prstGeom prst="straightConnector1">
            <a:avLst/>
          </a:prstGeom>
          <a:ln w="28575" cap="rnd" cmpd="sng">
            <a:solidFill>
              <a:schemeClr val="bg1"/>
            </a:solidFill>
            <a:prstDash val="sysDot"/>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a:off x="3597656" y="5195419"/>
            <a:ext cx="1956217" cy="0"/>
          </a:xfrm>
          <a:prstGeom prst="straightConnector1">
            <a:avLst/>
          </a:prstGeom>
          <a:ln w="28575" cap="rnd" cmpd="sng">
            <a:solidFill>
              <a:schemeClr val="bg1"/>
            </a:solidFill>
            <a:prstDash val="sysDot"/>
            <a:tailEnd type="triangle"/>
          </a:ln>
          <a:effectLst/>
        </p:spPr>
        <p:style>
          <a:lnRef idx="2">
            <a:schemeClr val="accent1"/>
          </a:lnRef>
          <a:fillRef idx="0">
            <a:schemeClr val="accent1"/>
          </a:fillRef>
          <a:effectRef idx="1">
            <a:schemeClr val="accent1"/>
          </a:effectRef>
          <a:fontRef idx="minor">
            <a:schemeClr val="tx1"/>
          </a:fontRef>
        </p:style>
      </p:cxnSp>
      <p:grpSp>
        <p:nvGrpSpPr>
          <p:cNvPr id="47" name="Group 46"/>
          <p:cNvGrpSpPr/>
          <p:nvPr/>
        </p:nvGrpSpPr>
        <p:grpSpPr>
          <a:xfrm>
            <a:off x="4394769" y="1925875"/>
            <a:ext cx="354462" cy="597847"/>
            <a:chOff x="2883995" y="1601244"/>
            <a:chExt cx="471789" cy="596801"/>
          </a:xfrm>
        </p:grpSpPr>
        <p:pic>
          <p:nvPicPr>
            <p:cNvPr id="48" name="Picture 47" descr="Ma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3995" y="1601244"/>
              <a:ext cx="206901" cy="593522"/>
            </a:xfrm>
            <a:prstGeom prst="rect">
              <a:avLst/>
            </a:prstGeom>
          </p:spPr>
        </p:pic>
        <p:pic>
          <p:nvPicPr>
            <p:cNvPr id="49" name="Picture 48" descr="Wom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8883" y="1635760"/>
              <a:ext cx="206901" cy="562285"/>
            </a:xfrm>
            <a:prstGeom prst="rect">
              <a:avLst/>
            </a:prstGeom>
          </p:spPr>
        </p:pic>
      </p:gr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60822" y="4979911"/>
            <a:ext cx="377023" cy="424356"/>
          </a:xfrm>
          <a:prstGeom prst="rect">
            <a:avLst/>
          </a:prstGeom>
        </p:spPr>
      </p:pic>
      <p:pic>
        <p:nvPicPr>
          <p:cNvPr id="54" name="Picture 5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76466" y="4975872"/>
            <a:ext cx="449485" cy="378513"/>
          </a:xfrm>
          <a:prstGeom prst="rect">
            <a:avLst/>
          </a:prstGeom>
        </p:spPr>
      </p:pic>
      <p:sp>
        <p:nvSpPr>
          <p:cNvPr id="57" name="TextBox 56"/>
          <p:cNvSpPr txBox="1"/>
          <p:nvPr/>
        </p:nvSpPr>
        <p:spPr>
          <a:xfrm>
            <a:off x="487346" y="4268280"/>
            <a:ext cx="2581383" cy="1261884"/>
          </a:xfrm>
          <a:prstGeom prst="rect">
            <a:avLst/>
          </a:prstGeom>
          <a:noFill/>
        </p:spPr>
        <p:txBody>
          <a:bodyPr wrap="square" rtlCol="0" anchor="t">
            <a:spAutoFit/>
          </a:bodyPr>
          <a:lstStyle/>
          <a:p>
            <a:r>
              <a:rPr lang="en-US" sz="1600" b="1" dirty="0" smtClean="0">
                <a:solidFill>
                  <a:srgbClr val="FFC000"/>
                </a:solidFill>
                <a:latin typeface="Arial"/>
                <a:cs typeface="Arial"/>
              </a:rPr>
              <a:t>Analytics &amp; Learning</a:t>
            </a:r>
          </a:p>
          <a:p>
            <a:pPr marL="171450" indent="-171450">
              <a:buFont typeface="Arial" charset="0"/>
              <a:buChar char="•"/>
            </a:pPr>
            <a:r>
              <a:rPr lang="en-US" sz="1200" dirty="0" smtClean="0">
                <a:solidFill>
                  <a:srgbClr val="FFC000"/>
                </a:solidFill>
                <a:latin typeface="Arial"/>
                <a:cs typeface="Arial"/>
              </a:rPr>
              <a:t>Cloud-Native: Scale-out,</a:t>
            </a:r>
            <a:br>
              <a:rPr lang="en-US" sz="1200" dirty="0" smtClean="0">
                <a:solidFill>
                  <a:srgbClr val="FFC000"/>
                </a:solidFill>
                <a:latin typeface="Arial"/>
                <a:cs typeface="Arial"/>
              </a:rPr>
            </a:br>
            <a:r>
              <a:rPr lang="en-US" sz="1200" dirty="0" smtClean="0">
                <a:solidFill>
                  <a:srgbClr val="FFC000"/>
                </a:solidFill>
                <a:latin typeface="Arial"/>
                <a:cs typeface="Arial"/>
              </a:rPr>
              <a:t>Cost-effective</a:t>
            </a:r>
          </a:p>
          <a:p>
            <a:pPr marL="171450" indent="-171450">
              <a:buFont typeface="Arial" charset="0"/>
              <a:buChar char="•"/>
            </a:pPr>
            <a:r>
              <a:rPr lang="en-US" sz="1200" dirty="0" smtClean="0">
                <a:solidFill>
                  <a:srgbClr val="FFC000"/>
                </a:solidFill>
                <a:latin typeface="Arial"/>
                <a:cs typeface="Arial"/>
              </a:rPr>
              <a:t>Choice of Semantics</a:t>
            </a:r>
            <a:br>
              <a:rPr lang="en-US" sz="1200" dirty="0" smtClean="0">
                <a:solidFill>
                  <a:srgbClr val="FFC000"/>
                </a:solidFill>
                <a:latin typeface="Arial"/>
                <a:cs typeface="Arial"/>
              </a:rPr>
            </a:br>
            <a:r>
              <a:rPr lang="en-US" sz="1200" dirty="0" smtClean="0">
                <a:solidFill>
                  <a:srgbClr val="FFC000"/>
                </a:solidFill>
                <a:latin typeface="Arial"/>
                <a:cs typeface="Arial"/>
              </a:rPr>
              <a:t>(SQL to Deep Learning)</a:t>
            </a:r>
          </a:p>
          <a:p>
            <a:pPr marL="171450" indent="-171450">
              <a:buFont typeface="Arial" charset="0"/>
              <a:buChar char="•"/>
            </a:pPr>
            <a:r>
              <a:rPr lang="en-US" sz="1200" dirty="0" smtClean="0">
                <a:solidFill>
                  <a:srgbClr val="FFC000"/>
                </a:solidFill>
                <a:latin typeface="Arial"/>
                <a:cs typeface="Arial"/>
              </a:rPr>
              <a:t>Open, Broad Ecosystem</a:t>
            </a:r>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8676" y="3109854"/>
            <a:ext cx="1326746" cy="119639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34495" y="700753"/>
            <a:ext cx="2551912" cy="810131"/>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404" y="3680856"/>
            <a:ext cx="2934336" cy="562535"/>
          </a:xfrm>
          <a:prstGeom prst="rect">
            <a:avLst/>
          </a:prstGeom>
        </p:spPr>
      </p:pic>
      <p:sp>
        <p:nvSpPr>
          <p:cNvPr id="29" name="TextBox 28"/>
          <p:cNvSpPr txBox="1"/>
          <p:nvPr/>
        </p:nvSpPr>
        <p:spPr>
          <a:xfrm>
            <a:off x="316488" y="2105290"/>
            <a:ext cx="2688358" cy="1200329"/>
          </a:xfrm>
          <a:prstGeom prst="rect">
            <a:avLst/>
          </a:prstGeom>
          <a:noFill/>
        </p:spPr>
        <p:txBody>
          <a:bodyPr wrap="square" rtlCol="0">
            <a:spAutoFit/>
          </a:bodyPr>
          <a:lstStyle/>
          <a:p>
            <a:r>
              <a:rPr lang="en-US" dirty="0">
                <a:solidFill>
                  <a:srgbClr val="FFFFFF"/>
                </a:solidFill>
                <a:latin typeface="Avenir Book"/>
                <a:cs typeface="Avenir Book"/>
              </a:rPr>
              <a:t>“It’s definitely around speed to market, but it’s also about getting it right faster</a:t>
            </a:r>
            <a:r>
              <a:rPr lang="en-US" dirty="0" smtClean="0">
                <a:solidFill>
                  <a:srgbClr val="FFFFFF"/>
                </a:solidFill>
                <a:latin typeface="Avenir Book"/>
                <a:cs typeface="Avenir Book"/>
              </a:rPr>
              <a:t>” JPMC CIO</a:t>
            </a:r>
            <a:endParaRPr lang="en-US" dirty="0">
              <a:solidFill>
                <a:srgbClr val="FFFFFF"/>
              </a:solidFill>
              <a:latin typeface="Avenir Book"/>
              <a:cs typeface="Avenir Book"/>
            </a:endParaRPr>
          </a:p>
        </p:txBody>
      </p:sp>
    </p:spTree>
    <p:extLst>
      <p:ext uri="{BB962C8B-B14F-4D97-AF65-F5344CB8AC3E}">
        <p14:creationId xmlns:p14="http://schemas.microsoft.com/office/powerpoint/2010/main" val="21481518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42" grpId="0"/>
      <p:bldP spid="43" grpId="0"/>
      <p:bldP spid="57"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Auto scaling</a:t>
            </a:r>
            <a:endParaRPr lang="en" sz="2100" b="1" cap="all" dirty="0">
              <a:solidFill>
                <a:srgbClr val="138A7E"/>
              </a:solidFill>
            </a:endParaRPr>
          </a:p>
        </p:txBody>
      </p:sp>
    </p:spTree>
    <p:extLst>
      <p:ext uri="{BB962C8B-B14F-4D97-AF65-F5344CB8AC3E}">
        <p14:creationId xmlns:p14="http://schemas.microsoft.com/office/powerpoint/2010/main" val="3572150623"/>
      </p:ext>
    </p:extLst>
  </p:cSld>
  <p:clrMapOvr>
    <a:masterClrMapping/>
  </p:clrMapOvr>
  <mc:AlternateContent xmlns:mc="http://schemas.openxmlformats.org/markup-compatibility/2006">
    <mc:Choice xmlns:p14="http://schemas.microsoft.com/office/powerpoint/2010/main" Requires="p14">
      <p:transition p14:dur="0"/>
    </mc:Choice>
    <mc:Fallback>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Available via the Marketplace</a:t>
            </a:r>
            <a:endParaRPr lang="en-US" dirty="0"/>
          </a:p>
        </p:txBody>
      </p:sp>
      <p:pic>
        <p:nvPicPr>
          <p:cNvPr id="4" name="Picture 3" descr="marketpla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844" y="1750068"/>
            <a:ext cx="6888312" cy="3657600"/>
          </a:xfrm>
          <a:prstGeom prst="rect">
            <a:avLst/>
          </a:prstGeom>
        </p:spPr>
      </p:pic>
    </p:spTree>
    <p:extLst>
      <p:ext uri="{BB962C8B-B14F-4D97-AF65-F5344CB8AC3E}">
        <p14:creationId xmlns:p14="http://schemas.microsoft.com/office/powerpoint/2010/main" val="4515957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Bronze and Gold service plans</a:t>
            </a:r>
          </a:p>
          <a:p>
            <a:r>
              <a:rPr lang="en-US" dirty="0" smtClean="0"/>
              <a:t>Major difference between plans is how often app is monitored</a:t>
            </a:r>
          </a:p>
          <a:p>
            <a:pPr lvl="1"/>
            <a:r>
              <a:rPr lang="en-US" dirty="0" smtClean="0"/>
              <a:t>Bronze </a:t>
            </a:r>
            <a:r>
              <a:rPr lang="en-US" dirty="0"/>
              <a:t>-</a:t>
            </a:r>
            <a:r>
              <a:rPr lang="en-US" dirty="0" smtClean="0"/>
              <a:t> every 5 minutes</a:t>
            </a:r>
          </a:p>
          <a:p>
            <a:pPr lvl="1"/>
            <a:r>
              <a:rPr lang="en-US" dirty="0" smtClean="0"/>
              <a:t>Gold - every 30 seconds</a:t>
            </a:r>
            <a:endParaRPr lang="en-US" dirty="0"/>
          </a:p>
        </p:txBody>
      </p:sp>
    </p:spTree>
    <p:extLst>
      <p:ext uri="{BB962C8B-B14F-4D97-AF65-F5344CB8AC3E}">
        <p14:creationId xmlns:p14="http://schemas.microsoft.com/office/powerpoint/2010/main" val="418571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Plans</a:t>
            </a:r>
            <a:endParaRPr lang="en-US" dirty="0"/>
          </a:p>
        </p:txBody>
      </p:sp>
      <p:sp>
        <p:nvSpPr>
          <p:cNvPr id="3" name="Content Placeholder 2"/>
          <p:cNvSpPr>
            <a:spLocks noGrp="1"/>
          </p:cNvSpPr>
          <p:nvPr>
            <p:ph sz="quarter" idx="10"/>
          </p:nvPr>
        </p:nvSpPr>
        <p:spPr/>
        <p:txBody>
          <a:bodyPr>
            <a:normAutofit/>
          </a:bodyPr>
          <a:lstStyle/>
          <a:p>
            <a:r>
              <a:rPr lang="en-US" dirty="0" smtClean="0"/>
              <a:t>Both plans provide:</a:t>
            </a:r>
          </a:p>
          <a:p>
            <a:pPr lvl="1"/>
            <a:r>
              <a:rPr lang="en-US" dirty="0" smtClean="0"/>
              <a:t>Scaling app up and down according to user-provided load parameters</a:t>
            </a:r>
          </a:p>
          <a:p>
            <a:pPr lvl="1"/>
            <a:r>
              <a:rPr lang="en-US" dirty="0" smtClean="0"/>
              <a:t>Scale based on one-time event or recurring schedules</a:t>
            </a:r>
          </a:p>
          <a:p>
            <a:pPr lvl="1"/>
            <a:r>
              <a:rPr lang="en-US" dirty="0" smtClean="0"/>
              <a:t>Service management dashboard for configuration</a:t>
            </a:r>
          </a:p>
        </p:txBody>
      </p:sp>
    </p:spTree>
    <p:extLst>
      <p:ext uri="{BB962C8B-B14F-4D97-AF65-F5344CB8AC3E}">
        <p14:creationId xmlns:p14="http://schemas.microsoft.com/office/powerpoint/2010/main" val="17722724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Management Dashboard</a:t>
            </a:r>
            <a:endParaRPr lang="en-US" dirty="0"/>
          </a:p>
        </p:txBody>
      </p:sp>
      <p:pic>
        <p:nvPicPr>
          <p:cNvPr id="4" name="Content Placeholder 3" descr="dashboard.png"/>
          <p:cNvPicPr>
            <a:picLocks noGrp="1" noChangeAspect="1"/>
          </p:cNvPicPr>
          <p:nvPr>
            <p:ph sz="quarter" idx="10"/>
          </p:nvPr>
        </p:nvPicPr>
        <p:blipFill rotWithShape="1">
          <a:blip r:embed="rId2">
            <a:extLst>
              <a:ext uri="{28A0092B-C50C-407E-A947-70E740481C1C}">
                <a14:useLocalDpi xmlns:a14="http://schemas.microsoft.com/office/drawing/2010/main" val="0"/>
              </a:ext>
            </a:extLst>
          </a:blip>
          <a:srcRect t="8793" b="1496"/>
          <a:stretch/>
        </p:blipFill>
        <p:spPr>
          <a:xfrm>
            <a:off x="457200" y="1429948"/>
            <a:ext cx="8229600" cy="4474464"/>
          </a:xfrm>
        </p:spPr>
      </p:pic>
    </p:spTree>
    <p:extLst>
      <p:ext uri="{BB962C8B-B14F-4D97-AF65-F5344CB8AC3E}">
        <p14:creationId xmlns:p14="http://schemas.microsoft.com/office/powerpoint/2010/main" val="4152851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FFFFFF"/>
                </a:solidFill>
              </a:rPr>
              <a:t>Demo</a:t>
            </a:r>
            <a:r>
              <a:rPr lang="en-US" b="1" cap="all" dirty="0" smtClean="0">
                <a:solidFill>
                  <a:srgbClr val="138A7E"/>
                </a:solidFill>
              </a:rPr>
              <a:t>   Domains and routes</a:t>
            </a:r>
            <a:endParaRPr lang="en" sz="2100" b="1" cap="all" dirty="0">
              <a:solidFill>
                <a:srgbClr val="138A7E"/>
              </a:solidFill>
            </a:endParaRPr>
          </a:p>
        </p:txBody>
      </p:sp>
    </p:spTree>
    <p:extLst>
      <p:ext uri="{BB962C8B-B14F-4D97-AF65-F5344CB8AC3E}">
        <p14:creationId xmlns:p14="http://schemas.microsoft.com/office/powerpoint/2010/main" val="37539385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a:t>
            </a:r>
            <a:endParaRPr lang="en-US" dirty="0">
              <a:solidFill>
                <a:schemeClr val="accent1"/>
              </a:solidFill>
            </a:endParaRPr>
          </a:p>
        </p:txBody>
      </p:sp>
      <p:sp>
        <p:nvSpPr>
          <p:cNvPr id="3" name="Text Placeholder 2"/>
          <p:cNvSpPr>
            <a:spLocks noGrp="1"/>
          </p:cNvSpPr>
          <p:nvPr>
            <p:ph sz="quarter" idx="10"/>
          </p:nvPr>
        </p:nvSpPr>
        <p:spPr>
          <a:xfrm>
            <a:off x="457205" y="1477432"/>
            <a:ext cx="4098703" cy="4194888"/>
          </a:xfrm>
          <a:prstGeom prst="rect">
            <a:avLst/>
          </a:prstGeom>
        </p:spPr>
        <p:txBody>
          <a:bodyPr>
            <a:normAutofit/>
          </a:bodyPr>
          <a:lstStyle/>
          <a:p>
            <a:pPr marL="342900" indent="-342900">
              <a:buClr>
                <a:schemeClr val="bg2"/>
              </a:buClr>
              <a:buFont typeface="Arial"/>
              <a:buChar char="•"/>
            </a:pPr>
            <a:r>
              <a:rPr lang="en-US" sz="2000" dirty="0" smtClean="0"/>
              <a:t>Each Cloud Foundry installation has a default </a:t>
            </a:r>
            <a:r>
              <a:rPr lang="en-US" sz="2000" i="1" dirty="0" smtClean="0"/>
              <a:t>app domain</a:t>
            </a:r>
            <a:endParaRPr lang="en-US" sz="2000" dirty="0" smtClean="0"/>
          </a:p>
          <a:p>
            <a:pPr marL="342900" indent="-342900">
              <a:buClr>
                <a:schemeClr val="bg2"/>
              </a:buClr>
              <a:buFont typeface="Arial"/>
              <a:buChar char="•"/>
            </a:pPr>
            <a:r>
              <a:rPr lang="en-US" sz="2000" dirty="0" smtClean="0"/>
              <a:t>Domains provide a namespace from which to create routes</a:t>
            </a:r>
          </a:p>
          <a:p>
            <a:pPr marL="342900" indent="-342900">
              <a:buClr>
                <a:schemeClr val="bg2"/>
              </a:buClr>
              <a:buFont typeface="Arial"/>
              <a:buChar char="•"/>
            </a:pPr>
            <a:r>
              <a:rPr lang="en-US" sz="2000" dirty="0" smtClean="0"/>
              <a:t>Requests for any routes created from the domain will be routed to Elastic Runtime. </a:t>
            </a:r>
          </a:p>
          <a:p>
            <a:pPr marL="342900" indent="-342900">
              <a:buClr>
                <a:schemeClr val="bg2"/>
              </a:buClr>
              <a:buFont typeface="Arial"/>
              <a:buChar char="•"/>
            </a:pPr>
            <a:r>
              <a:rPr lang="en-US" sz="2000" dirty="0" smtClean="0"/>
              <a:t>Domains can be shared or private in regards to PCF organizations </a:t>
            </a:r>
          </a:p>
        </p:txBody>
      </p:sp>
      <p:pic>
        <p:nvPicPr>
          <p:cNvPr id="5" name="Picture 4" descr="Screen Shot 2015-12-23 at 8.32.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63" y="1746063"/>
            <a:ext cx="4448770" cy="2913916"/>
          </a:xfrm>
          <a:prstGeom prst="rect">
            <a:avLst/>
          </a:prstGeom>
        </p:spPr>
      </p:pic>
      <p:sp>
        <p:nvSpPr>
          <p:cNvPr id="6" name="Rectangle 5"/>
          <p:cNvSpPr/>
          <p:nvPr/>
        </p:nvSpPr>
        <p:spPr>
          <a:xfrm>
            <a:off x="5639374" y="3919705"/>
            <a:ext cx="1003542" cy="296051"/>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16724434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Domains – Behind the Scenes</a:t>
            </a:r>
            <a:endParaRPr lang="en-US" dirty="0">
              <a:solidFill>
                <a:schemeClr val="accent1"/>
              </a:solidFill>
            </a:endParaRPr>
          </a:p>
        </p:txBody>
      </p:sp>
      <p:sp>
        <p:nvSpPr>
          <p:cNvPr id="3" name="Text Placeholder 2"/>
          <p:cNvSpPr>
            <a:spLocks noGrp="1"/>
          </p:cNvSpPr>
          <p:nvPr>
            <p:ph sz="quarter" idx="10"/>
          </p:nvPr>
        </p:nvSpPr>
        <p:spPr>
          <a:xfrm>
            <a:off x="457200" y="1477432"/>
            <a:ext cx="4320726" cy="4194888"/>
          </a:xfrm>
          <a:prstGeom prst="rect">
            <a:avLst/>
          </a:prstGeom>
        </p:spPr>
        <p:txBody>
          <a:bodyPr>
            <a:normAutofit/>
          </a:bodyPr>
          <a:lstStyle/>
          <a:p>
            <a:pPr marL="342900" indent="-342900">
              <a:buClr>
                <a:schemeClr val="bg2"/>
              </a:buClr>
              <a:buFont typeface="Arial"/>
              <a:buChar char="•"/>
            </a:pPr>
            <a:r>
              <a:rPr lang="en-US" sz="2000" dirty="0" smtClean="0"/>
              <a:t>A wildcard entry (*) is added to the DNS for the app domain</a:t>
            </a:r>
          </a:p>
          <a:p>
            <a:pPr marL="342900" indent="-342900">
              <a:buClr>
                <a:schemeClr val="bg2"/>
              </a:buClr>
              <a:buFont typeface="Arial"/>
              <a:buChar char="•"/>
            </a:pPr>
            <a:r>
              <a:rPr lang="en-US" sz="2000" dirty="0" smtClean="0"/>
              <a:t>That DNS entry points to a load balancer (or Cloud Foundry’s HA Proxy), which points to the Cloud Foundry’s Router</a:t>
            </a:r>
          </a:p>
          <a:p>
            <a:pPr marL="342900" indent="-342900">
              <a:buClr>
                <a:schemeClr val="bg2"/>
              </a:buClr>
              <a:buFont typeface="Arial"/>
              <a:buChar char="•"/>
            </a:pPr>
            <a:r>
              <a:rPr lang="en-US" sz="2000" dirty="0" smtClean="0"/>
              <a:t>The Router uses the subdomain to map to application instance(s)</a:t>
            </a:r>
          </a:p>
        </p:txBody>
      </p:sp>
      <p:pic>
        <p:nvPicPr>
          <p:cNvPr id="4" name="Picture 3" descr="Screen Shot 2016-01-20 at 11.14.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172" y="1989459"/>
            <a:ext cx="4210780" cy="2355860"/>
          </a:xfrm>
          <a:prstGeom prst="rect">
            <a:avLst/>
          </a:prstGeom>
        </p:spPr>
      </p:pic>
    </p:spTree>
    <p:extLst>
      <p:ext uri="{BB962C8B-B14F-4D97-AF65-F5344CB8AC3E}">
        <p14:creationId xmlns:p14="http://schemas.microsoft.com/office/powerpoint/2010/main" val="326331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Routes</a:t>
            </a:r>
            <a:endParaRPr lang="en-US" dirty="0">
              <a:solidFill>
                <a:schemeClr val="accent1"/>
              </a:solidFill>
            </a:endParaRPr>
          </a:p>
        </p:txBody>
      </p:sp>
      <p:sp>
        <p:nvSpPr>
          <p:cNvPr id="3" name="Text Placeholder 2"/>
          <p:cNvSpPr>
            <a:spLocks noGrp="1"/>
          </p:cNvSpPr>
          <p:nvPr>
            <p:ph sz="quarter" idx="10"/>
          </p:nvPr>
        </p:nvSpPr>
        <p:spPr>
          <a:xfrm>
            <a:off x="457215" y="1477442"/>
            <a:ext cx="3716825" cy="4110567"/>
          </a:xfrm>
          <a:prstGeom prst="rect">
            <a:avLst/>
          </a:prstGeom>
        </p:spPr>
        <p:txBody>
          <a:bodyPr>
            <a:normAutofit/>
          </a:bodyPr>
          <a:lstStyle/>
          <a:p>
            <a:pPr marL="342900" indent="-342900">
              <a:buClr>
                <a:schemeClr val="bg2"/>
              </a:buClr>
              <a:buFont typeface="Arial"/>
              <a:buChar char="•"/>
            </a:pPr>
            <a:r>
              <a:rPr lang="en-US" sz="2000" dirty="0" smtClean="0"/>
              <a:t>HTTP requests are routed to apps pushed by associating an application with a URL, know as route</a:t>
            </a:r>
          </a:p>
          <a:p>
            <a:pPr marL="342900" indent="-342900">
              <a:buClr>
                <a:schemeClr val="bg2"/>
              </a:buClr>
              <a:buFont typeface="Arial"/>
              <a:buChar char="•"/>
            </a:pPr>
            <a:r>
              <a:rPr lang="en-US" sz="2000" dirty="0" smtClean="0"/>
              <a:t>Many apps can be mapped to a single route resulting in load balanced requests</a:t>
            </a:r>
          </a:p>
          <a:p>
            <a:pPr marL="342900" indent="-342900">
              <a:buClr>
                <a:schemeClr val="bg2"/>
              </a:buClr>
              <a:buFont typeface="Arial"/>
              <a:buChar char="•"/>
            </a:pPr>
            <a:r>
              <a:rPr lang="en-US" sz="2000" dirty="0" smtClean="0"/>
              <a:t>Routes belong to a space</a:t>
            </a:r>
          </a:p>
          <a:p>
            <a:pPr marL="342900" indent="-342900">
              <a:buClr>
                <a:schemeClr val="bg2"/>
              </a:buClr>
              <a:buFont typeface="Arial"/>
              <a:buChar char="•"/>
            </a:pPr>
            <a:r>
              <a:rPr lang="en-US" sz="2000" dirty="0" smtClean="0"/>
              <a:t>Application can have multiple routes </a:t>
            </a:r>
          </a:p>
        </p:txBody>
      </p:sp>
      <p:pic>
        <p:nvPicPr>
          <p:cNvPr id="5" name="Picture 4" descr="Screen Shot 2015-12-23 at 8.34.3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6268" y="1477442"/>
            <a:ext cx="4320535" cy="3506713"/>
          </a:xfrm>
          <a:prstGeom prst="rect">
            <a:avLst/>
          </a:prstGeom>
        </p:spPr>
      </p:pic>
      <p:sp>
        <p:nvSpPr>
          <p:cNvPr id="6" name="Rectangle 5"/>
          <p:cNvSpPr/>
          <p:nvPr/>
        </p:nvSpPr>
        <p:spPr>
          <a:xfrm>
            <a:off x="5079887" y="4428911"/>
            <a:ext cx="1056827" cy="449996"/>
          </a:xfrm>
          <a:prstGeom prst="rect">
            <a:avLst/>
          </a:prstGeom>
          <a:noFill/>
          <a:ln w="63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Tree>
    <p:extLst>
      <p:ext uri="{BB962C8B-B14F-4D97-AF65-F5344CB8AC3E}">
        <p14:creationId xmlns:p14="http://schemas.microsoft.com/office/powerpoint/2010/main" val="3786078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troubleshooting</a:t>
            </a:r>
            <a:endParaRPr lang="en" sz="2100" b="1" cap="all" dirty="0">
              <a:solidFill>
                <a:srgbClr val="138A7E"/>
              </a:solidFill>
            </a:endParaRPr>
          </a:p>
        </p:txBody>
      </p:sp>
    </p:spTree>
    <p:extLst>
      <p:ext uri="{BB962C8B-B14F-4D97-AF65-F5344CB8AC3E}">
        <p14:creationId xmlns:p14="http://schemas.microsoft.com/office/powerpoint/2010/main" val="41792032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Shape 888"/>
          <p:cNvSpPr txBox="1">
            <a:spLocks noGrp="1"/>
          </p:cNvSpPr>
          <p:nvPr>
            <p:ph type="title"/>
          </p:nvPr>
        </p:nvSpPr>
        <p:spPr>
          <a:xfrm>
            <a:off x="278791" y="316688"/>
            <a:ext cx="8777288" cy="613832"/>
          </a:xfrm>
        </p:spPr>
        <p:txBody>
          <a:bodyPr/>
          <a:lstStyle/>
          <a:p>
            <a:pPr lvl="0" algn="l"/>
            <a:r>
              <a:rPr lang="en-US" sz="3000" b="0" dirty="0" smtClean="0">
                <a:solidFill>
                  <a:srgbClr val="008774"/>
                </a:solidFill>
                <a:sym typeface="Arial"/>
              </a:rPr>
              <a:t>Worldwide, Cross-Vertical Customer Adoption</a:t>
            </a:r>
            <a:endParaRPr lang="en-US" sz="3000" b="0" dirty="0">
              <a:solidFill>
                <a:srgbClr val="008774"/>
              </a:solidFill>
              <a:sym typeface="Arial"/>
            </a:endParaRPr>
          </a:p>
        </p:txBody>
      </p:sp>
      <p:sp>
        <p:nvSpPr>
          <p:cNvPr id="890" name="Shape 890"/>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1" name="Shape 891"/>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2" name="Shape 892"/>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3" name="Shape 893"/>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4" name="Shape 894"/>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5" name="Shape 895"/>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6" name="Shape 896"/>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7" name="Shape 897"/>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8" name="Shape 898"/>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899" name="Shape 899"/>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0" name="Shape 900"/>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1" name="Shape 901"/>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2" name="Shape 902"/>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3" name="Shape 903"/>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4" name="Shape 904"/>
          <p:cNvSpPr/>
          <p:nvPr/>
        </p:nvSpPr>
        <p:spPr>
          <a:xfrm>
            <a:off x="155576" y="-192617"/>
            <a:ext cx="304799" cy="406401"/>
          </a:xfrm>
          <a:prstGeom prst="rect">
            <a:avLst/>
          </a:prstGeom>
          <a:noFill/>
          <a:ln>
            <a:noFill/>
          </a:ln>
        </p:spPr>
        <p:txBody>
          <a:bodyPr lIns="91425" tIns="45700" rIns="91425" bIns="45700" anchor="t" anchorCtr="0">
            <a:noAutofit/>
          </a:bodyPr>
          <a:lstStyle/>
          <a:p>
            <a:pPr defTabSz="914400"/>
            <a:endParaRPr>
              <a:solidFill>
                <a:srgbClr val="4D4D4D"/>
              </a:solidFill>
              <a:latin typeface="Arial"/>
              <a:ea typeface="Arial"/>
              <a:cs typeface="Arial"/>
              <a:sym typeface="Arial"/>
            </a:endParaRPr>
          </a:p>
        </p:txBody>
      </p:sp>
      <p:sp>
        <p:nvSpPr>
          <p:cNvPr id="905" name="Shape 905"/>
          <p:cNvSpPr/>
          <p:nvPr/>
        </p:nvSpPr>
        <p:spPr>
          <a:xfrm>
            <a:off x="4146764" y="2446035"/>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Financial Services</a:t>
            </a:r>
          </a:p>
        </p:txBody>
      </p:sp>
      <p:pic>
        <p:nvPicPr>
          <p:cNvPr id="909" name="Shape 909"/>
          <p:cNvPicPr preferRelativeResize="0">
            <a:picLocks noChangeAspect="1"/>
          </p:cNvPicPr>
          <p:nvPr/>
        </p:nvPicPr>
        <p:blipFill rotWithShape="1">
          <a:blip r:embed="rId3">
            <a:alphaModFix/>
          </a:blip>
          <a:srcRect/>
          <a:stretch/>
        </p:blipFill>
        <p:spPr>
          <a:xfrm>
            <a:off x="5293542" y="2971748"/>
            <a:ext cx="467535" cy="419973"/>
          </a:xfrm>
          <a:prstGeom prst="rect">
            <a:avLst/>
          </a:prstGeom>
          <a:noFill/>
          <a:ln>
            <a:noFill/>
          </a:ln>
        </p:spPr>
      </p:pic>
      <p:pic>
        <p:nvPicPr>
          <p:cNvPr id="910" name="Shape 910"/>
          <p:cNvPicPr preferRelativeResize="0">
            <a:picLocks noChangeAspect="1"/>
          </p:cNvPicPr>
          <p:nvPr/>
        </p:nvPicPr>
        <p:blipFill rotWithShape="1">
          <a:blip r:embed="rId4">
            <a:alphaModFix/>
          </a:blip>
          <a:srcRect/>
          <a:stretch/>
        </p:blipFill>
        <p:spPr>
          <a:xfrm>
            <a:off x="8332959" y="2999341"/>
            <a:ext cx="445746" cy="280415"/>
          </a:xfrm>
          <a:prstGeom prst="rect">
            <a:avLst/>
          </a:prstGeom>
          <a:noFill/>
          <a:ln>
            <a:noFill/>
          </a:ln>
        </p:spPr>
      </p:pic>
      <p:sp>
        <p:nvSpPr>
          <p:cNvPr id="911" name="Shape 911"/>
          <p:cNvSpPr/>
          <p:nvPr/>
        </p:nvSpPr>
        <p:spPr>
          <a:xfrm>
            <a:off x="4146764" y="3669171"/>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High Tech / Industrial</a:t>
            </a:r>
          </a:p>
        </p:txBody>
      </p:sp>
      <p:pic>
        <p:nvPicPr>
          <p:cNvPr id="912" name="Shape 912"/>
          <p:cNvPicPr preferRelativeResize="0">
            <a:picLocks noChangeAspect="1"/>
          </p:cNvPicPr>
          <p:nvPr/>
        </p:nvPicPr>
        <p:blipFill rotWithShape="1">
          <a:blip r:embed="rId5">
            <a:alphaModFix/>
          </a:blip>
          <a:srcRect/>
          <a:stretch/>
        </p:blipFill>
        <p:spPr>
          <a:xfrm>
            <a:off x="6555495" y="1738341"/>
            <a:ext cx="421917" cy="349375"/>
          </a:xfrm>
          <a:prstGeom prst="rect">
            <a:avLst/>
          </a:prstGeom>
          <a:noFill/>
          <a:ln>
            <a:noFill/>
          </a:ln>
        </p:spPr>
      </p:pic>
      <p:pic>
        <p:nvPicPr>
          <p:cNvPr id="913" name="Shape 913"/>
          <p:cNvPicPr preferRelativeResize="0">
            <a:picLocks noChangeAspect="1"/>
          </p:cNvPicPr>
          <p:nvPr/>
        </p:nvPicPr>
        <p:blipFill rotWithShape="1">
          <a:blip r:embed="rId6">
            <a:alphaModFix/>
          </a:blip>
          <a:srcRect/>
          <a:stretch/>
        </p:blipFill>
        <p:spPr>
          <a:xfrm>
            <a:off x="8276055" y="4283313"/>
            <a:ext cx="520393" cy="224408"/>
          </a:xfrm>
          <a:prstGeom prst="rect">
            <a:avLst/>
          </a:prstGeom>
          <a:noFill/>
          <a:ln>
            <a:noFill/>
          </a:ln>
        </p:spPr>
      </p:pic>
      <p:sp>
        <p:nvSpPr>
          <p:cNvPr id="914" name="Shape 914"/>
          <p:cNvSpPr/>
          <p:nvPr/>
        </p:nvSpPr>
        <p:spPr>
          <a:xfrm>
            <a:off x="325460" y="1256019"/>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dirty="0">
                <a:solidFill>
                  <a:srgbClr val="008774"/>
                </a:solidFill>
                <a:latin typeface="Arial"/>
                <a:ea typeface="Arial"/>
                <a:cs typeface="Arial"/>
                <a:sym typeface="Arial"/>
              </a:rPr>
              <a:t>Internet of Things</a:t>
            </a:r>
          </a:p>
        </p:txBody>
      </p:sp>
      <p:pic>
        <p:nvPicPr>
          <p:cNvPr id="915" name="Shape 915"/>
          <p:cNvPicPr preferRelativeResize="0">
            <a:picLocks noChangeAspect="1"/>
          </p:cNvPicPr>
          <p:nvPr/>
        </p:nvPicPr>
        <p:blipFill rotWithShape="1">
          <a:blip r:embed="rId7">
            <a:alphaModFix/>
          </a:blip>
          <a:srcRect t="22312" b="30544"/>
          <a:stretch/>
        </p:blipFill>
        <p:spPr>
          <a:xfrm>
            <a:off x="2655568" y="1847197"/>
            <a:ext cx="510581" cy="320939"/>
          </a:xfrm>
          <a:prstGeom prst="rect">
            <a:avLst/>
          </a:prstGeom>
          <a:noFill/>
          <a:ln>
            <a:noFill/>
          </a:ln>
        </p:spPr>
      </p:pic>
      <p:pic>
        <p:nvPicPr>
          <p:cNvPr id="916" name="Shape 916"/>
          <p:cNvPicPr preferRelativeResize="0"/>
          <p:nvPr/>
        </p:nvPicPr>
        <p:blipFill rotWithShape="1">
          <a:blip r:embed="rId8">
            <a:alphaModFix/>
          </a:blip>
          <a:srcRect/>
          <a:stretch/>
        </p:blipFill>
        <p:spPr>
          <a:xfrm>
            <a:off x="1152597" y="1845571"/>
            <a:ext cx="318402" cy="421724"/>
          </a:xfrm>
          <a:prstGeom prst="rect">
            <a:avLst/>
          </a:prstGeom>
          <a:noFill/>
          <a:ln>
            <a:noFill/>
          </a:ln>
        </p:spPr>
      </p:pic>
      <p:pic>
        <p:nvPicPr>
          <p:cNvPr id="917" name="Shape 917"/>
          <p:cNvPicPr preferRelativeResize="0">
            <a:picLocks noChangeAspect="1"/>
          </p:cNvPicPr>
          <p:nvPr/>
        </p:nvPicPr>
        <p:blipFill rotWithShape="1">
          <a:blip r:embed="rId9">
            <a:alphaModFix/>
          </a:blip>
          <a:srcRect l="28758" t="7350" r="28298" b="7787"/>
          <a:stretch/>
        </p:blipFill>
        <p:spPr>
          <a:xfrm>
            <a:off x="2245243" y="1709101"/>
            <a:ext cx="354462" cy="621507"/>
          </a:xfrm>
          <a:prstGeom prst="rect">
            <a:avLst/>
          </a:prstGeom>
          <a:noFill/>
          <a:ln>
            <a:noFill/>
          </a:ln>
        </p:spPr>
      </p:pic>
      <p:pic>
        <p:nvPicPr>
          <p:cNvPr id="920" name="Shape 920"/>
          <p:cNvPicPr preferRelativeResize="0"/>
          <p:nvPr/>
        </p:nvPicPr>
        <p:blipFill rotWithShape="1">
          <a:blip r:embed="rId10">
            <a:alphaModFix/>
          </a:blip>
          <a:srcRect l="27225" t="22558" r="23357" b="23531"/>
          <a:stretch/>
        </p:blipFill>
        <p:spPr>
          <a:xfrm>
            <a:off x="4311660" y="1614633"/>
            <a:ext cx="419099" cy="609600"/>
          </a:xfrm>
          <a:prstGeom prst="rect">
            <a:avLst/>
          </a:prstGeom>
          <a:noFill/>
          <a:ln>
            <a:noFill/>
          </a:ln>
        </p:spPr>
      </p:pic>
      <p:pic>
        <p:nvPicPr>
          <p:cNvPr id="921" name="Shape 921"/>
          <p:cNvPicPr preferRelativeResize="0"/>
          <p:nvPr/>
        </p:nvPicPr>
        <p:blipFill rotWithShape="1">
          <a:blip r:embed="rId11">
            <a:alphaModFix/>
          </a:blip>
          <a:srcRect/>
          <a:stretch/>
        </p:blipFill>
        <p:spPr>
          <a:xfrm>
            <a:off x="8168103" y="1633705"/>
            <a:ext cx="651540" cy="571456"/>
          </a:xfrm>
          <a:prstGeom prst="rect">
            <a:avLst/>
          </a:prstGeom>
          <a:noFill/>
          <a:ln>
            <a:noFill/>
          </a:ln>
        </p:spPr>
      </p:pic>
      <p:pic>
        <p:nvPicPr>
          <p:cNvPr id="922" name="Shape 922"/>
          <p:cNvPicPr preferRelativeResize="0"/>
          <p:nvPr/>
        </p:nvPicPr>
        <p:blipFill rotWithShape="1">
          <a:blip r:embed="rId12">
            <a:alphaModFix/>
          </a:blip>
          <a:srcRect/>
          <a:stretch/>
        </p:blipFill>
        <p:spPr>
          <a:xfrm>
            <a:off x="5669237" y="1736565"/>
            <a:ext cx="818684" cy="365736"/>
          </a:xfrm>
          <a:prstGeom prst="rect">
            <a:avLst/>
          </a:prstGeom>
          <a:noFill/>
          <a:ln>
            <a:noFill/>
          </a:ln>
        </p:spPr>
      </p:pic>
      <p:pic>
        <p:nvPicPr>
          <p:cNvPr id="923" name="Shape 923"/>
          <p:cNvPicPr preferRelativeResize="0"/>
          <p:nvPr/>
        </p:nvPicPr>
        <p:blipFill rotWithShape="1">
          <a:blip r:embed="rId13">
            <a:alphaModFix/>
          </a:blip>
          <a:srcRect/>
          <a:stretch/>
        </p:blipFill>
        <p:spPr>
          <a:xfrm>
            <a:off x="7768798" y="1697547"/>
            <a:ext cx="440775" cy="443772"/>
          </a:xfrm>
          <a:prstGeom prst="rect">
            <a:avLst/>
          </a:prstGeom>
          <a:noFill/>
          <a:ln>
            <a:noFill/>
          </a:ln>
        </p:spPr>
      </p:pic>
      <p:pic>
        <p:nvPicPr>
          <p:cNvPr id="924" name="Shape 924"/>
          <p:cNvPicPr preferRelativeResize="0"/>
          <p:nvPr/>
        </p:nvPicPr>
        <p:blipFill rotWithShape="1">
          <a:blip r:embed="rId14">
            <a:alphaModFix/>
          </a:blip>
          <a:srcRect/>
          <a:stretch/>
        </p:blipFill>
        <p:spPr>
          <a:xfrm>
            <a:off x="4808601" y="1744344"/>
            <a:ext cx="716920" cy="350176"/>
          </a:xfrm>
          <a:prstGeom prst="rect">
            <a:avLst/>
          </a:prstGeom>
          <a:noFill/>
          <a:ln>
            <a:noFill/>
          </a:ln>
        </p:spPr>
      </p:pic>
      <p:sp>
        <p:nvSpPr>
          <p:cNvPr id="925" name="Shape 925"/>
          <p:cNvSpPr/>
          <p:nvPr/>
        </p:nvSpPr>
        <p:spPr>
          <a:xfrm>
            <a:off x="4146764" y="1224675"/>
            <a:ext cx="1636776" cy="348812"/>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Telco / ISP</a:t>
            </a:r>
          </a:p>
        </p:txBody>
      </p:sp>
      <p:sp>
        <p:nvSpPr>
          <p:cNvPr id="926" name="Shape 926"/>
          <p:cNvSpPr/>
          <p:nvPr/>
        </p:nvSpPr>
        <p:spPr>
          <a:xfrm>
            <a:off x="325459" y="247877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Insurance</a:t>
            </a:r>
          </a:p>
        </p:txBody>
      </p:sp>
      <p:pic>
        <p:nvPicPr>
          <p:cNvPr id="927" name="Shape 927"/>
          <p:cNvPicPr preferRelativeResize="0"/>
          <p:nvPr/>
        </p:nvPicPr>
        <p:blipFill rotWithShape="1">
          <a:blip r:embed="rId15">
            <a:alphaModFix/>
          </a:blip>
          <a:srcRect l="14654" r="10568"/>
          <a:stretch/>
        </p:blipFill>
        <p:spPr>
          <a:xfrm>
            <a:off x="1483267" y="3081691"/>
            <a:ext cx="644275" cy="487156"/>
          </a:xfrm>
          <a:prstGeom prst="rect">
            <a:avLst/>
          </a:prstGeom>
          <a:noFill/>
          <a:ln>
            <a:noFill/>
          </a:ln>
        </p:spPr>
      </p:pic>
      <p:pic>
        <p:nvPicPr>
          <p:cNvPr id="928" name="Shape 928"/>
          <p:cNvPicPr preferRelativeResize="0"/>
          <p:nvPr/>
        </p:nvPicPr>
        <p:blipFill rotWithShape="1">
          <a:blip r:embed="rId16">
            <a:alphaModFix/>
          </a:blip>
          <a:srcRect l="7076" t="2340"/>
          <a:stretch/>
        </p:blipFill>
        <p:spPr>
          <a:xfrm>
            <a:off x="347613" y="3110233"/>
            <a:ext cx="569215" cy="448671"/>
          </a:xfrm>
          <a:prstGeom prst="rect">
            <a:avLst/>
          </a:prstGeom>
          <a:noFill/>
          <a:ln>
            <a:noFill/>
          </a:ln>
        </p:spPr>
      </p:pic>
      <p:pic>
        <p:nvPicPr>
          <p:cNvPr id="929" name="Shape 929"/>
          <p:cNvPicPr preferRelativeResize="0"/>
          <p:nvPr/>
        </p:nvPicPr>
        <p:blipFill rotWithShape="1">
          <a:blip r:embed="rId17">
            <a:alphaModFix/>
          </a:blip>
          <a:srcRect/>
          <a:stretch/>
        </p:blipFill>
        <p:spPr>
          <a:xfrm>
            <a:off x="2211213" y="2973333"/>
            <a:ext cx="537128" cy="716171"/>
          </a:xfrm>
          <a:prstGeom prst="rect">
            <a:avLst/>
          </a:prstGeom>
          <a:noFill/>
          <a:ln>
            <a:noFill/>
          </a:ln>
        </p:spPr>
      </p:pic>
      <p:pic>
        <p:nvPicPr>
          <p:cNvPr id="930" name="Shape 930"/>
          <p:cNvPicPr preferRelativeResize="0"/>
          <p:nvPr/>
        </p:nvPicPr>
        <p:blipFill rotWithShape="1">
          <a:blip r:embed="rId18">
            <a:alphaModFix/>
          </a:blip>
          <a:srcRect/>
          <a:stretch/>
        </p:blipFill>
        <p:spPr>
          <a:xfrm>
            <a:off x="934349" y="3080087"/>
            <a:ext cx="505114" cy="342232"/>
          </a:xfrm>
          <a:prstGeom prst="rect">
            <a:avLst/>
          </a:prstGeom>
          <a:noFill/>
          <a:ln>
            <a:noFill/>
          </a:ln>
        </p:spPr>
      </p:pic>
      <p:cxnSp>
        <p:nvCxnSpPr>
          <p:cNvPr id="931" name="Shape 931"/>
          <p:cNvCxnSpPr/>
          <p:nvPr/>
        </p:nvCxnSpPr>
        <p:spPr>
          <a:xfrm rot="10800000" flipH="1">
            <a:off x="409782" y="2453003"/>
            <a:ext cx="8507903" cy="28164"/>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2" name="Shape 932"/>
          <p:cNvCxnSpPr/>
          <p:nvPr/>
        </p:nvCxnSpPr>
        <p:spPr>
          <a:xfrm rot="10800000" flipH="1">
            <a:off x="373020" y="3653535"/>
            <a:ext cx="8507903" cy="28164"/>
          </a:xfrm>
          <a:prstGeom prst="straightConnector1">
            <a:avLst/>
          </a:prstGeom>
          <a:solidFill>
            <a:schemeClr val="accent1"/>
          </a:solidFill>
          <a:ln w="9525" cap="flat" cmpd="sng">
            <a:solidFill>
              <a:srgbClr val="E5E5E5"/>
            </a:solidFill>
            <a:prstDash val="solid"/>
            <a:round/>
            <a:headEnd type="none" w="med" len="med"/>
            <a:tailEnd type="none" w="med" len="med"/>
          </a:ln>
        </p:spPr>
      </p:cxnSp>
      <p:cxnSp>
        <p:nvCxnSpPr>
          <p:cNvPr id="933" name="Shape 933"/>
          <p:cNvCxnSpPr/>
          <p:nvPr/>
        </p:nvCxnSpPr>
        <p:spPr>
          <a:xfrm rot="10800000" flipH="1">
            <a:off x="610061" y="4864884"/>
            <a:ext cx="8307619" cy="64704"/>
          </a:xfrm>
          <a:prstGeom prst="straightConnector1">
            <a:avLst/>
          </a:prstGeom>
          <a:solidFill>
            <a:schemeClr val="accent1"/>
          </a:solidFill>
          <a:ln w="9525" cap="flat" cmpd="sng">
            <a:solidFill>
              <a:srgbClr val="E5E5E5"/>
            </a:solidFill>
            <a:prstDash val="solid"/>
            <a:round/>
            <a:headEnd type="none" w="med" len="med"/>
            <a:tailEnd type="none" w="med" len="med"/>
          </a:ln>
        </p:spPr>
      </p:cxnSp>
      <p:pic>
        <p:nvPicPr>
          <p:cNvPr id="934" name="Shape 934"/>
          <p:cNvPicPr preferRelativeResize="0">
            <a:picLocks noChangeAspect="1"/>
          </p:cNvPicPr>
          <p:nvPr/>
        </p:nvPicPr>
        <p:blipFill rotWithShape="1">
          <a:blip r:embed="rId19">
            <a:alphaModFix/>
          </a:blip>
          <a:srcRect/>
          <a:stretch/>
        </p:blipFill>
        <p:spPr>
          <a:xfrm>
            <a:off x="1109745" y="5465763"/>
            <a:ext cx="408774" cy="295144"/>
          </a:xfrm>
          <a:prstGeom prst="rect">
            <a:avLst/>
          </a:prstGeom>
          <a:noFill/>
          <a:ln>
            <a:noFill/>
          </a:ln>
        </p:spPr>
      </p:pic>
      <p:pic>
        <p:nvPicPr>
          <p:cNvPr id="935" name="Shape 935"/>
          <p:cNvPicPr preferRelativeResize="0">
            <a:picLocks noChangeAspect="1"/>
          </p:cNvPicPr>
          <p:nvPr/>
        </p:nvPicPr>
        <p:blipFill rotWithShape="1">
          <a:blip r:embed="rId20">
            <a:alphaModFix/>
          </a:blip>
          <a:srcRect l="19802" r="18769"/>
          <a:stretch/>
        </p:blipFill>
        <p:spPr>
          <a:xfrm>
            <a:off x="7393430" y="4124771"/>
            <a:ext cx="427329" cy="578076"/>
          </a:xfrm>
          <a:prstGeom prst="rect">
            <a:avLst/>
          </a:prstGeom>
          <a:noFill/>
          <a:ln>
            <a:noFill/>
          </a:ln>
        </p:spPr>
      </p:pic>
      <p:pic>
        <p:nvPicPr>
          <p:cNvPr id="936" name="Shape 936"/>
          <p:cNvPicPr preferRelativeResize="0">
            <a:picLocks noChangeAspect="1"/>
          </p:cNvPicPr>
          <p:nvPr/>
        </p:nvPicPr>
        <p:blipFill rotWithShape="1">
          <a:blip r:embed="rId21">
            <a:alphaModFix/>
          </a:blip>
          <a:srcRect/>
          <a:stretch/>
        </p:blipFill>
        <p:spPr>
          <a:xfrm>
            <a:off x="4331831" y="4235279"/>
            <a:ext cx="365474" cy="296100"/>
          </a:xfrm>
          <a:prstGeom prst="rect">
            <a:avLst/>
          </a:prstGeom>
          <a:noFill/>
          <a:ln>
            <a:noFill/>
          </a:ln>
        </p:spPr>
      </p:pic>
      <p:pic>
        <p:nvPicPr>
          <p:cNvPr id="937" name="Shape 937"/>
          <p:cNvPicPr preferRelativeResize="0">
            <a:picLocks noChangeAspect="1"/>
          </p:cNvPicPr>
          <p:nvPr/>
        </p:nvPicPr>
        <p:blipFill rotWithShape="1">
          <a:blip r:embed="rId22">
            <a:alphaModFix/>
          </a:blip>
          <a:srcRect l="20167" r="21506"/>
          <a:stretch/>
        </p:blipFill>
        <p:spPr>
          <a:xfrm>
            <a:off x="1538472" y="1721644"/>
            <a:ext cx="619286" cy="623472"/>
          </a:xfrm>
          <a:prstGeom prst="rect">
            <a:avLst/>
          </a:prstGeom>
          <a:noFill/>
          <a:ln>
            <a:noFill/>
          </a:ln>
        </p:spPr>
      </p:pic>
      <p:sp>
        <p:nvSpPr>
          <p:cNvPr id="938" name="Shape 938"/>
          <p:cNvSpPr/>
          <p:nvPr/>
        </p:nvSpPr>
        <p:spPr>
          <a:xfrm>
            <a:off x="3678028" y="1175349"/>
            <a:ext cx="427429" cy="4965435"/>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939" name="Shape 939"/>
          <p:cNvSpPr/>
          <p:nvPr/>
        </p:nvSpPr>
        <p:spPr>
          <a:xfrm>
            <a:off x="6375266" y="4729319"/>
            <a:ext cx="616474" cy="1432404"/>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940" name="Shape 940"/>
          <p:cNvSpPr/>
          <p:nvPr/>
        </p:nvSpPr>
        <p:spPr>
          <a:xfrm>
            <a:off x="7005573" y="489030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Education</a:t>
            </a:r>
          </a:p>
        </p:txBody>
      </p:sp>
      <p:sp>
        <p:nvSpPr>
          <p:cNvPr id="941" name="Shape 941"/>
          <p:cNvSpPr/>
          <p:nvPr/>
        </p:nvSpPr>
        <p:spPr>
          <a:xfrm>
            <a:off x="4183398" y="4884725"/>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Government</a:t>
            </a:r>
          </a:p>
        </p:txBody>
      </p:sp>
      <p:sp>
        <p:nvSpPr>
          <p:cNvPr id="942" name="Shape 942"/>
          <p:cNvSpPr/>
          <p:nvPr/>
        </p:nvSpPr>
        <p:spPr>
          <a:xfrm>
            <a:off x="365814" y="4920589"/>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Media / Services</a:t>
            </a:r>
          </a:p>
        </p:txBody>
      </p:sp>
      <p:pic>
        <p:nvPicPr>
          <p:cNvPr id="944" name="Shape 944"/>
          <p:cNvPicPr preferRelativeResize="0">
            <a:picLocks noChangeAspect="1"/>
          </p:cNvPicPr>
          <p:nvPr/>
        </p:nvPicPr>
        <p:blipFill rotWithShape="1">
          <a:blip r:embed="rId23">
            <a:alphaModFix/>
          </a:blip>
          <a:srcRect/>
          <a:stretch/>
        </p:blipFill>
        <p:spPr>
          <a:xfrm>
            <a:off x="2248551" y="5301845"/>
            <a:ext cx="328953" cy="410816"/>
          </a:xfrm>
          <a:prstGeom prst="rect">
            <a:avLst/>
          </a:prstGeom>
          <a:noFill/>
          <a:ln>
            <a:noFill/>
          </a:ln>
        </p:spPr>
      </p:pic>
      <p:pic>
        <p:nvPicPr>
          <p:cNvPr id="945" name="Shape 945"/>
          <p:cNvPicPr preferRelativeResize="0">
            <a:picLocks noChangeAspect="1"/>
          </p:cNvPicPr>
          <p:nvPr/>
        </p:nvPicPr>
        <p:blipFill rotWithShape="1">
          <a:blip r:embed="rId24">
            <a:alphaModFix/>
          </a:blip>
          <a:srcRect/>
          <a:stretch/>
        </p:blipFill>
        <p:spPr>
          <a:xfrm>
            <a:off x="3281363" y="1940865"/>
            <a:ext cx="338542" cy="157987"/>
          </a:xfrm>
          <a:prstGeom prst="rect">
            <a:avLst/>
          </a:prstGeom>
          <a:noFill/>
          <a:ln>
            <a:noFill/>
          </a:ln>
        </p:spPr>
      </p:pic>
      <p:pic>
        <p:nvPicPr>
          <p:cNvPr id="946" name="Shape 946"/>
          <p:cNvPicPr preferRelativeResize="0">
            <a:picLocks noChangeAspect="1"/>
          </p:cNvPicPr>
          <p:nvPr/>
        </p:nvPicPr>
        <p:blipFill rotWithShape="1">
          <a:blip r:embed="rId25">
            <a:alphaModFix/>
          </a:blip>
          <a:srcRect/>
          <a:stretch/>
        </p:blipFill>
        <p:spPr>
          <a:xfrm>
            <a:off x="6330016" y="3019673"/>
            <a:ext cx="846684" cy="317095"/>
          </a:xfrm>
          <a:prstGeom prst="rect">
            <a:avLst/>
          </a:prstGeom>
          <a:noFill/>
          <a:ln>
            <a:noFill/>
          </a:ln>
        </p:spPr>
      </p:pic>
      <p:sp>
        <p:nvSpPr>
          <p:cNvPr id="949" name="Shape 949"/>
          <p:cNvSpPr/>
          <p:nvPr/>
        </p:nvSpPr>
        <p:spPr>
          <a:xfrm>
            <a:off x="310863" y="3673037"/>
            <a:ext cx="1636776" cy="304800"/>
          </a:xfrm>
          <a:prstGeom prst="rect">
            <a:avLst/>
          </a:prstGeom>
          <a:solidFill>
            <a:srgbClr val="F2F2F2"/>
          </a:solidFill>
          <a:ln w="9525" cap="flat" cmpd="sng">
            <a:solidFill>
              <a:srgbClr val="A5A5A5"/>
            </a:solidFill>
            <a:prstDash val="solid"/>
            <a:round/>
            <a:headEnd type="none" w="med" len="med"/>
            <a:tailEnd type="none" w="med" len="med"/>
          </a:ln>
        </p:spPr>
        <p:txBody>
          <a:bodyPr lIns="91425" tIns="45700" rIns="91425" bIns="45700" anchor="ctr" anchorCtr="0">
            <a:noAutofit/>
          </a:bodyPr>
          <a:lstStyle/>
          <a:p>
            <a:pPr defTabSz="914400">
              <a:buSzPct val="25000"/>
            </a:pPr>
            <a:r>
              <a:rPr lang="en-US" sz="1100" i="1">
                <a:solidFill>
                  <a:srgbClr val="008881"/>
                </a:solidFill>
                <a:latin typeface="Arial"/>
                <a:ea typeface="Arial"/>
                <a:cs typeface="Arial"/>
                <a:sym typeface="Arial"/>
              </a:rPr>
              <a:t>Retail / Transport</a:t>
            </a:r>
          </a:p>
        </p:txBody>
      </p:sp>
      <p:pic>
        <p:nvPicPr>
          <p:cNvPr id="950" name="Shape 950"/>
          <p:cNvPicPr preferRelativeResize="0">
            <a:picLocks noChangeAspect="1"/>
          </p:cNvPicPr>
          <p:nvPr/>
        </p:nvPicPr>
        <p:blipFill rotWithShape="1">
          <a:blip r:embed="rId26">
            <a:alphaModFix/>
          </a:blip>
          <a:srcRect l="6765" r="9208"/>
          <a:stretch/>
        </p:blipFill>
        <p:spPr>
          <a:xfrm>
            <a:off x="385610" y="4261245"/>
            <a:ext cx="398444" cy="322967"/>
          </a:xfrm>
          <a:prstGeom prst="rect">
            <a:avLst/>
          </a:prstGeom>
          <a:noFill/>
          <a:ln>
            <a:noFill/>
          </a:ln>
        </p:spPr>
      </p:pic>
      <p:pic>
        <p:nvPicPr>
          <p:cNvPr id="951" name="Shape 951"/>
          <p:cNvPicPr preferRelativeResize="0">
            <a:picLocks noChangeAspect="1"/>
          </p:cNvPicPr>
          <p:nvPr/>
        </p:nvPicPr>
        <p:blipFill rotWithShape="1">
          <a:blip r:embed="rId27">
            <a:alphaModFix/>
          </a:blip>
          <a:srcRect/>
          <a:stretch/>
        </p:blipFill>
        <p:spPr>
          <a:xfrm>
            <a:off x="1838314" y="4195213"/>
            <a:ext cx="358825" cy="387872"/>
          </a:xfrm>
          <a:prstGeom prst="rect">
            <a:avLst/>
          </a:prstGeom>
          <a:noFill/>
          <a:ln>
            <a:noFill/>
          </a:ln>
        </p:spPr>
      </p:pic>
      <p:pic>
        <p:nvPicPr>
          <p:cNvPr id="952" name="Shape 952"/>
          <p:cNvPicPr preferRelativeResize="0">
            <a:picLocks noChangeAspect="1"/>
          </p:cNvPicPr>
          <p:nvPr/>
        </p:nvPicPr>
        <p:blipFill rotWithShape="1">
          <a:blip r:embed="rId28">
            <a:alphaModFix/>
          </a:blip>
          <a:srcRect/>
          <a:stretch/>
        </p:blipFill>
        <p:spPr>
          <a:xfrm>
            <a:off x="2856351" y="4331909"/>
            <a:ext cx="437913" cy="172063"/>
          </a:xfrm>
          <a:prstGeom prst="rect">
            <a:avLst/>
          </a:prstGeom>
          <a:noFill/>
          <a:ln>
            <a:noFill/>
          </a:ln>
        </p:spPr>
      </p:pic>
      <p:pic>
        <p:nvPicPr>
          <p:cNvPr id="953" name="Shape 953"/>
          <p:cNvPicPr preferRelativeResize="0">
            <a:picLocks noChangeAspect="1"/>
          </p:cNvPicPr>
          <p:nvPr/>
        </p:nvPicPr>
        <p:blipFill rotWithShape="1">
          <a:blip r:embed="rId29">
            <a:alphaModFix/>
          </a:blip>
          <a:srcRect/>
          <a:stretch/>
        </p:blipFill>
        <p:spPr>
          <a:xfrm>
            <a:off x="1421401" y="4154393"/>
            <a:ext cx="319316" cy="425755"/>
          </a:xfrm>
          <a:prstGeom prst="rect">
            <a:avLst/>
          </a:prstGeom>
          <a:noFill/>
          <a:ln>
            <a:noFill/>
          </a:ln>
        </p:spPr>
      </p:pic>
      <p:pic>
        <p:nvPicPr>
          <p:cNvPr id="954" name="Shape 954"/>
          <p:cNvPicPr preferRelativeResize="0">
            <a:picLocks noChangeAspect="1"/>
          </p:cNvPicPr>
          <p:nvPr/>
        </p:nvPicPr>
        <p:blipFill rotWithShape="1">
          <a:blip r:embed="rId30">
            <a:alphaModFix/>
          </a:blip>
          <a:srcRect l="8595" t="16836" r="10355" b="20871"/>
          <a:stretch/>
        </p:blipFill>
        <p:spPr>
          <a:xfrm>
            <a:off x="3290708" y="4261210"/>
            <a:ext cx="488373" cy="317671"/>
          </a:xfrm>
          <a:prstGeom prst="rect">
            <a:avLst/>
          </a:prstGeom>
          <a:noFill/>
          <a:ln>
            <a:noFill/>
          </a:ln>
        </p:spPr>
      </p:pic>
      <p:pic>
        <p:nvPicPr>
          <p:cNvPr id="955" name="Shape 955"/>
          <p:cNvPicPr preferRelativeResize="0"/>
          <p:nvPr/>
        </p:nvPicPr>
        <p:blipFill rotWithShape="1">
          <a:blip r:embed="rId31">
            <a:alphaModFix/>
          </a:blip>
          <a:srcRect/>
          <a:stretch/>
        </p:blipFill>
        <p:spPr>
          <a:xfrm>
            <a:off x="7148541" y="5464749"/>
            <a:ext cx="233883" cy="330553"/>
          </a:xfrm>
          <a:prstGeom prst="rect">
            <a:avLst/>
          </a:prstGeom>
          <a:noFill/>
          <a:ln>
            <a:noFill/>
          </a:ln>
        </p:spPr>
      </p:pic>
      <p:pic>
        <p:nvPicPr>
          <p:cNvPr id="956" name="Shape 956"/>
          <p:cNvPicPr preferRelativeResize="0"/>
          <p:nvPr/>
        </p:nvPicPr>
        <p:blipFill rotWithShape="1">
          <a:blip r:embed="rId32">
            <a:alphaModFix/>
          </a:blip>
          <a:srcRect/>
          <a:stretch/>
        </p:blipFill>
        <p:spPr>
          <a:xfrm>
            <a:off x="8047257" y="5394719"/>
            <a:ext cx="380072" cy="531087"/>
          </a:xfrm>
          <a:prstGeom prst="rect">
            <a:avLst/>
          </a:prstGeom>
          <a:noFill/>
          <a:ln>
            <a:noFill/>
          </a:ln>
        </p:spPr>
      </p:pic>
      <p:pic>
        <p:nvPicPr>
          <p:cNvPr id="957" name="Shape 957"/>
          <p:cNvPicPr preferRelativeResize="0"/>
          <p:nvPr/>
        </p:nvPicPr>
        <p:blipFill rotWithShape="1">
          <a:blip r:embed="rId33">
            <a:alphaModFix/>
          </a:blip>
          <a:srcRect/>
          <a:stretch/>
        </p:blipFill>
        <p:spPr>
          <a:xfrm>
            <a:off x="7155494" y="1527384"/>
            <a:ext cx="588072" cy="784096"/>
          </a:xfrm>
          <a:prstGeom prst="rect">
            <a:avLst/>
          </a:prstGeom>
          <a:noFill/>
          <a:ln>
            <a:noFill/>
          </a:ln>
        </p:spPr>
      </p:pic>
      <p:sp>
        <p:nvSpPr>
          <p:cNvPr id="958" name="Shape 958"/>
          <p:cNvSpPr/>
          <p:nvPr/>
        </p:nvSpPr>
        <p:spPr>
          <a:xfrm>
            <a:off x="3703868" y="1164461"/>
            <a:ext cx="427429" cy="4965435"/>
          </a:xfrm>
          <a:prstGeom prst="rect">
            <a:avLst/>
          </a:prstGeom>
          <a:solidFill>
            <a:srgbClr val="FFFFFF"/>
          </a:solidFill>
          <a:ln w="12700" cap="flat" cmpd="sng">
            <a:solidFill>
              <a:srgbClr val="FFFFFF"/>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pic>
        <p:nvPicPr>
          <p:cNvPr id="959" name="Shape 959"/>
          <p:cNvPicPr preferRelativeResize="0">
            <a:picLocks noChangeAspect="1"/>
          </p:cNvPicPr>
          <p:nvPr/>
        </p:nvPicPr>
        <p:blipFill rotWithShape="1">
          <a:blip r:embed="rId34">
            <a:alphaModFix/>
          </a:blip>
          <a:srcRect/>
          <a:stretch/>
        </p:blipFill>
        <p:spPr>
          <a:xfrm>
            <a:off x="2673217" y="5310360"/>
            <a:ext cx="414979" cy="553305"/>
          </a:xfrm>
          <a:prstGeom prst="rect">
            <a:avLst/>
          </a:prstGeom>
          <a:noFill/>
          <a:ln>
            <a:noFill/>
          </a:ln>
        </p:spPr>
      </p:pic>
      <p:pic>
        <p:nvPicPr>
          <p:cNvPr id="960" name="Shape 960"/>
          <p:cNvPicPr preferRelativeResize="0">
            <a:picLocks noChangeAspect="1"/>
          </p:cNvPicPr>
          <p:nvPr/>
        </p:nvPicPr>
        <p:blipFill rotWithShape="1">
          <a:blip r:embed="rId35">
            <a:alphaModFix/>
          </a:blip>
          <a:srcRect/>
          <a:stretch/>
        </p:blipFill>
        <p:spPr>
          <a:xfrm>
            <a:off x="6039616" y="5280447"/>
            <a:ext cx="445866" cy="594488"/>
          </a:xfrm>
          <a:prstGeom prst="rect">
            <a:avLst/>
          </a:prstGeom>
          <a:noFill/>
          <a:ln>
            <a:noFill/>
          </a:ln>
        </p:spPr>
      </p:pic>
      <p:pic>
        <p:nvPicPr>
          <p:cNvPr id="961" name="Shape 961"/>
          <p:cNvPicPr preferRelativeResize="0">
            <a:picLocks noChangeAspect="1"/>
          </p:cNvPicPr>
          <p:nvPr/>
        </p:nvPicPr>
        <p:blipFill rotWithShape="1">
          <a:blip r:embed="rId36">
            <a:alphaModFix/>
          </a:blip>
          <a:srcRect/>
          <a:stretch/>
        </p:blipFill>
        <p:spPr>
          <a:xfrm>
            <a:off x="5165191" y="4175513"/>
            <a:ext cx="297516" cy="396688"/>
          </a:xfrm>
          <a:prstGeom prst="rect">
            <a:avLst/>
          </a:prstGeom>
          <a:noFill/>
          <a:ln>
            <a:noFill/>
          </a:ln>
        </p:spPr>
      </p:pic>
      <p:pic>
        <p:nvPicPr>
          <p:cNvPr id="963" name="Shape 963"/>
          <p:cNvPicPr preferRelativeResize="0"/>
          <p:nvPr/>
        </p:nvPicPr>
        <p:blipFill rotWithShape="1">
          <a:blip r:embed="rId37">
            <a:alphaModFix/>
          </a:blip>
          <a:srcRect/>
          <a:stretch/>
        </p:blipFill>
        <p:spPr>
          <a:xfrm>
            <a:off x="3397853" y="3132669"/>
            <a:ext cx="414448" cy="335779"/>
          </a:xfrm>
          <a:prstGeom prst="rect">
            <a:avLst/>
          </a:prstGeom>
          <a:noFill/>
          <a:ln>
            <a:noFill/>
          </a:ln>
        </p:spPr>
      </p:pic>
      <p:pic>
        <p:nvPicPr>
          <p:cNvPr id="2" name="Picture 1"/>
          <p:cNvPicPr>
            <a:picLocks noChangeAspect="1"/>
          </p:cNvPicPr>
          <p:nvPr/>
        </p:nvPicPr>
        <p:blipFill>
          <a:blip r:embed="rId38"/>
          <a:stretch>
            <a:fillRect/>
          </a:stretch>
        </p:blipFill>
        <p:spPr>
          <a:xfrm>
            <a:off x="5545271" y="4193207"/>
            <a:ext cx="524523" cy="465396"/>
          </a:xfrm>
          <a:prstGeom prst="rect">
            <a:avLst/>
          </a:prstGeom>
        </p:spPr>
      </p:pic>
      <p:pic>
        <p:nvPicPr>
          <p:cNvPr id="3" name="Picture 2"/>
          <p:cNvPicPr>
            <a:picLocks noChangeAspect="1"/>
          </p:cNvPicPr>
          <p:nvPr/>
        </p:nvPicPr>
        <p:blipFill>
          <a:blip r:embed="rId39"/>
          <a:stretch>
            <a:fillRect/>
          </a:stretch>
        </p:blipFill>
        <p:spPr>
          <a:xfrm>
            <a:off x="5869934" y="3029821"/>
            <a:ext cx="317477" cy="357376"/>
          </a:xfrm>
          <a:prstGeom prst="rect">
            <a:avLst/>
          </a:prstGeom>
        </p:spPr>
      </p:pic>
      <p:pic>
        <p:nvPicPr>
          <p:cNvPr id="4" name="Picture 3"/>
          <p:cNvPicPr>
            <a:picLocks noChangeAspect="1"/>
          </p:cNvPicPr>
          <p:nvPr/>
        </p:nvPicPr>
        <p:blipFill>
          <a:blip r:embed="rId40"/>
          <a:stretch>
            <a:fillRect/>
          </a:stretch>
        </p:blipFill>
        <p:spPr>
          <a:xfrm>
            <a:off x="440471" y="5512027"/>
            <a:ext cx="575740" cy="185516"/>
          </a:xfrm>
          <a:prstGeom prst="rect">
            <a:avLst/>
          </a:prstGeom>
        </p:spPr>
      </p:pic>
      <p:pic>
        <p:nvPicPr>
          <p:cNvPr id="5" name="Picture 4"/>
          <p:cNvPicPr>
            <a:picLocks noChangeAspect="1"/>
          </p:cNvPicPr>
          <p:nvPr/>
        </p:nvPicPr>
        <p:blipFill>
          <a:blip r:embed="rId41"/>
          <a:stretch>
            <a:fillRect/>
          </a:stretch>
        </p:blipFill>
        <p:spPr>
          <a:xfrm>
            <a:off x="1911551" y="5366353"/>
            <a:ext cx="250688" cy="334251"/>
          </a:xfrm>
          <a:prstGeom prst="rect">
            <a:avLst/>
          </a:prstGeom>
        </p:spPr>
      </p:pic>
      <p:pic>
        <p:nvPicPr>
          <p:cNvPr id="6" name="Picture 5"/>
          <p:cNvPicPr>
            <a:picLocks noChangeAspect="1"/>
          </p:cNvPicPr>
          <p:nvPr/>
        </p:nvPicPr>
        <p:blipFill>
          <a:blip r:embed="rId42"/>
          <a:stretch>
            <a:fillRect/>
          </a:stretch>
        </p:blipFill>
        <p:spPr>
          <a:xfrm>
            <a:off x="1575971" y="5425416"/>
            <a:ext cx="219028" cy="292037"/>
          </a:xfrm>
          <a:prstGeom prst="rect">
            <a:avLst/>
          </a:prstGeom>
        </p:spPr>
      </p:pic>
      <p:pic>
        <p:nvPicPr>
          <p:cNvPr id="7" name="Picture 6"/>
          <p:cNvPicPr>
            <a:picLocks noChangeAspect="1"/>
          </p:cNvPicPr>
          <p:nvPr/>
        </p:nvPicPr>
        <p:blipFill>
          <a:blip r:embed="rId43">
            <a:clrChange>
              <a:clrFrom>
                <a:srgbClr val="FFFFFF"/>
              </a:clrFrom>
              <a:clrTo>
                <a:srgbClr val="FFFFFF">
                  <a:alpha val="0"/>
                </a:srgbClr>
              </a:clrTo>
            </a:clrChange>
          </a:blip>
          <a:stretch>
            <a:fillRect/>
          </a:stretch>
        </p:blipFill>
        <p:spPr>
          <a:xfrm>
            <a:off x="6132115" y="4024359"/>
            <a:ext cx="574401" cy="765868"/>
          </a:xfrm>
          <a:prstGeom prst="rect">
            <a:avLst/>
          </a:prstGeom>
        </p:spPr>
      </p:pic>
      <p:pic>
        <p:nvPicPr>
          <p:cNvPr id="8" name="Picture 7"/>
          <p:cNvPicPr>
            <a:picLocks noChangeAspect="1"/>
          </p:cNvPicPr>
          <p:nvPr/>
        </p:nvPicPr>
        <p:blipFill>
          <a:blip r:embed="rId44"/>
          <a:stretch>
            <a:fillRect/>
          </a:stretch>
        </p:blipFill>
        <p:spPr>
          <a:xfrm>
            <a:off x="841948" y="4306720"/>
            <a:ext cx="461213" cy="229405"/>
          </a:xfrm>
          <a:prstGeom prst="rect">
            <a:avLst/>
          </a:prstGeom>
        </p:spPr>
      </p:pic>
      <p:pic>
        <p:nvPicPr>
          <p:cNvPr id="9" name="Picture 8"/>
          <p:cNvPicPr>
            <a:picLocks noChangeAspect="1"/>
          </p:cNvPicPr>
          <p:nvPr/>
        </p:nvPicPr>
        <p:blipFill>
          <a:blip r:embed="rId45"/>
          <a:stretch>
            <a:fillRect/>
          </a:stretch>
        </p:blipFill>
        <p:spPr>
          <a:xfrm>
            <a:off x="4180142" y="3165319"/>
            <a:ext cx="427305" cy="155380"/>
          </a:xfrm>
          <a:prstGeom prst="rect">
            <a:avLst/>
          </a:prstGeom>
        </p:spPr>
      </p:pic>
      <p:pic>
        <p:nvPicPr>
          <p:cNvPr id="86" name="Picture 85"/>
          <p:cNvPicPr>
            <a:picLocks noChangeAspect="1"/>
          </p:cNvPicPr>
          <p:nvPr/>
        </p:nvPicPr>
        <p:blipFill>
          <a:blip r:embed="rId46"/>
          <a:stretch>
            <a:fillRect/>
          </a:stretch>
        </p:blipFill>
        <p:spPr>
          <a:xfrm>
            <a:off x="4721539" y="3067324"/>
            <a:ext cx="451521" cy="322085"/>
          </a:xfrm>
          <a:prstGeom prst="rect">
            <a:avLst/>
          </a:prstGeom>
        </p:spPr>
      </p:pic>
      <p:pic>
        <p:nvPicPr>
          <p:cNvPr id="87" name="Picture 86"/>
          <p:cNvPicPr>
            <a:picLocks noChangeAspect="1"/>
          </p:cNvPicPr>
          <p:nvPr/>
        </p:nvPicPr>
        <p:blipFill>
          <a:blip r:embed="rId47"/>
          <a:stretch>
            <a:fillRect/>
          </a:stretch>
        </p:blipFill>
        <p:spPr>
          <a:xfrm>
            <a:off x="2868813" y="3187078"/>
            <a:ext cx="366280" cy="305233"/>
          </a:xfrm>
          <a:prstGeom prst="rect">
            <a:avLst/>
          </a:prstGeom>
        </p:spPr>
      </p:pic>
      <p:pic>
        <p:nvPicPr>
          <p:cNvPr id="89" name="Picture 88"/>
          <p:cNvPicPr>
            <a:picLocks noChangeAspect="1"/>
          </p:cNvPicPr>
          <p:nvPr/>
        </p:nvPicPr>
        <p:blipFill rotWithShape="1">
          <a:blip r:embed="rId48"/>
          <a:srcRect t="19421" b="23717"/>
          <a:stretch/>
        </p:blipFill>
        <p:spPr>
          <a:xfrm>
            <a:off x="7796045" y="2938537"/>
            <a:ext cx="545942" cy="413915"/>
          </a:xfrm>
          <a:prstGeom prst="rect">
            <a:avLst/>
          </a:prstGeom>
        </p:spPr>
      </p:pic>
      <p:pic>
        <p:nvPicPr>
          <p:cNvPr id="90" name="Picture 89"/>
          <p:cNvPicPr>
            <a:picLocks noChangeAspect="1"/>
          </p:cNvPicPr>
          <p:nvPr/>
        </p:nvPicPr>
        <p:blipFill>
          <a:blip r:embed="rId49"/>
          <a:stretch>
            <a:fillRect/>
          </a:stretch>
        </p:blipFill>
        <p:spPr>
          <a:xfrm>
            <a:off x="7256434" y="3090305"/>
            <a:ext cx="521191" cy="182872"/>
          </a:xfrm>
          <a:prstGeom prst="rect">
            <a:avLst/>
          </a:prstGeom>
        </p:spPr>
      </p:pic>
      <p:pic>
        <p:nvPicPr>
          <p:cNvPr id="91" name="Picture 90"/>
          <p:cNvPicPr>
            <a:picLocks noChangeAspect="1"/>
          </p:cNvPicPr>
          <p:nvPr/>
        </p:nvPicPr>
        <p:blipFill>
          <a:blip r:embed="rId50"/>
          <a:stretch>
            <a:fillRect/>
          </a:stretch>
        </p:blipFill>
        <p:spPr>
          <a:xfrm>
            <a:off x="4151137" y="5364389"/>
            <a:ext cx="705457" cy="521867"/>
          </a:xfrm>
          <a:prstGeom prst="rect">
            <a:avLst/>
          </a:prstGeom>
        </p:spPr>
      </p:pic>
      <p:pic>
        <p:nvPicPr>
          <p:cNvPr id="92" name="Picture 91"/>
          <p:cNvPicPr>
            <a:picLocks noChangeAspect="1"/>
          </p:cNvPicPr>
          <p:nvPr/>
        </p:nvPicPr>
        <p:blipFill>
          <a:blip r:embed="rId51"/>
          <a:stretch>
            <a:fillRect/>
          </a:stretch>
        </p:blipFill>
        <p:spPr>
          <a:xfrm>
            <a:off x="5298735" y="5485366"/>
            <a:ext cx="667958" cy="241207"/>
          </a:xfrm>
          <a:prstGeom prst="rect">
            <a:avLst/>
          </a:prstGeom>
        </p:spPr>
      </p:pic>
      <p:pic>
        <p:nvPicPr>
          <p:cNvPr id="11" name="Picture 10"/>
          <p:cNvPicPr>
            <a:picLocks noChangeAspect="1"/>
          </p:cNvPicPr>
          <p:nvPr/>
        </p:nvPicPr>
        <p:blipFill>
          <a:blip r:embed="rId52"/>
          <a:stretch>
            <a:fillRect/>
          </a:stretch>
        </p:blipFill>
        <p:spPr>
          <a:xfrm>
            <a:off x="4922758" y="5412321"/>
            <a:ext cx="250257" cy="413627"/>
          </a:xfrm>
          <a:prstGeom prst="rect">
            <a:avLst/>
          </a:prstGeom>
        </p:spPr>
      </p:pic>
      <p:pic>
        <p:nvPicPr>
          <p:cNvPr id="94" name="Picture 93"/>
          <p:cNvPicPr>
            <a:picLocks noChangeAspect="1"/>
          </p:cNvPicPr>
          <p:nvPr/>
        </p:nvPicPr>
        <p:blipFill>
          <a:blip r:embed="rId53"/>
          <a:stretch>
            <a:fillRect/>
          </a:stretch>
        </p:blipFill>
        <p:spPr>
          <a:xfrm>
            <a:off x="7586219" y="5442556"/>
            <a:ext cx="314436" cy="396888"/>
          </a:xfrm>
          <a:prstGeom prst="rect">
            <a:avLst/>
          </a:prstGeom>
        </p:spPr>
      </p:pic>
      <p:pic>
        <p:nvPicPr>
          <p:cNvPr id="99" name="Picture 98"/>
          <p:cNvPicPr>
            <a:picLocks noChangeAspect="1"/>
          </p:cNvPicPr>
          <p:nvPr/>
        </p:nvPicPr>
        <p:blipFill>
          <a:blip r:embed="rId54"/>
          <a:stretch>
            <a:fillRect/>
          </a:stretch>
        </p:blipFill>
        <p:spPr>
          <a:xfrm>
            <a:off x="2230908" y="4288277"/>
            <a:ext cx="653430" cy="217811"/>
          </a:xfrm>
          <a:prstGeom prst="rect">
            <a:avLst/>
          </a:prstGeom>
        </p:spPr>
      </p:pic>
      <p:pic>
        <p:nvPicPr>
          <p:cNvPr id="100" name="Picture 99"/>
          <p:cNvPicPr>
            <a:picLocks noChangeAspect="1"/>
          </p:cNvPicPr>
          <p:nvPr/>
        </p:nvPicPr>
        <p:blipFill>
          <a:blip r:embed="rId55"/>
          <a:stretch>
            <a:fillRect/>
          </a:stretch>
        </p:blipFill>
        <p:spPr>
          <a:xfrm>
            <a:off x="6782883" y="4363268"/>
            <a:ext cx="563296" cy="132209"/>
          </a:xfrm>
          <a:prstGeom prst="rect">
            <a:avLst/>
          </a:prstGeom>
        </p:spPr>
      </p:pic>
      <p:pic>
        <p:nvPicPr>
          <p:cNvPr id="101" name="Picture 100"/>
          <p:cNvPicPr>
            <a:picLocks noChangeAspect="1"/>
          </p:cNvPicPr>
          <p:nvPr/>
        </p:nvPicPr>
        <p:blipFill>
          <a:blip r:embed="rId56"/>
          <a:stretch>
            <a:fillRect/>
          </a:stretch>
        </p:blipFill>
        <p:spPr>
          <a:xfrm>
            <a:off x="407059" y="1883257"/>
            <a:ext cx="560057" cy="243835"/>
          </a:xfrm>
          <a:prstGeom prst="rect">
            <a:avLst/>
          </a:prstGeom>
        </p:spPr>
      </p:pic>
      <p:pic>
        <p:nvPicPr>
          <p:cNvPr id="102" name="Picture 101"/>
          <p:cNvPicPr>
            <a:picLocks noChangeAspect="1"/>
          </p:cNvPicPr>
          <p:nvPr/>
        </p:nvPicPr>
        <p:blipFill>
          <a:blip r:embed="rId57"/>
          <a:stretch>
            <a:fillRect/>
          </a:stretch>
        </p:blipFill>
        <p:spPr>
          <a:xfrm>
            <a:off x="4786149" y="4267688"/>
            <a:ext cx="246762" cy="181941"/>
          </a:xfrm>
          <a:prstGeom prst="rect">
            <a:avLst/>
          </a:prstGeom>
        </p:spPr>
      </p:pic>
      <p:pic>
        <p:nvPicPr>
          <p:cNvPr id="103" name="Picture 102"/>
          <p:cNvPicPr>
            <a:picLocks noChangeAspect="1"/>
          </p:cNvPicPr>
          <p:nvPr/>
        </p:nvPicPr>
        <p:blipFill>
          <a:blip r:embed="rId58"/>
          <a:stretch>
            <a:fillRect/>
          </a:stretch>
        </p:blipFill>
        <p:spPr>
          <a:xfrm>
            <a:off x="7899554" y="4184811"/>
            <a:ext cx="288965" cy="385287"/>
          </a:xfrm>
          <a:prstGeom prst="rect">
            <a:avLst/>
          </a:prstGeom>
        </p:spPr>
      </p:pic>
      <p:pic>
        <p:nvPicPr>
          <p:cNvPr id="10" name="Picture 9"/>
          <p:cNvPicPr>
            <a:picLocks noChangeAspect="1"/>
          </p:cNvPicPr>
          <p:nvPr/>
        </p:nvPicPr>
        <p:blipFill>
          <a:blip r:embed="rId59"/>
          <a:stretch>
            <a:fillRect/>
          </a:stretch>
        </p:blipFill>
        <p:spPr>
          <a:xfrm>
            <a:off x="3166089" y="5522147"/>
            <a:ext cx="460348" cy="158492"/>
          </a:xfrm>
          <a:prstGeom prst="rect">
            <a:avLst/>
          </a:prstGeom>
        </p:spPr>
      </p:pic>
      <p:sp>
        <p:nvSpPr>
          <p:cNvPr id="12" name="Rounded Rectangle 11"/>
          <p:cNvSpPr/>
          <p:nvPr/>
        </p:nvSpPr>
        <p:spPr>
          <a:xfrm>
            <a:off x="0" y="930520"/>
            <a:ext cx="9132279" cy="4995286"/>
          </a:xfrm>
          <a:prstGeom prst="roundRect">
            <a:avLst/>
          </a:prstGeom>
          <a:solidFill>
            <a:schemeClr val="accent1">
              <a:alpha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t>Confidential</a:t>
            </a:r>
            <a:endParaRPr lang="en-US" sz="6600" dirty="0"/>
          </a:p>
        </p:txBody>
      </p:sp>
    </p:spTree>
    <p:extLst>
      <p:ext uri="{BB962C8B-B14F-4D97-AF65-F5344CB8AC3E}">
        <p14:creationId xmlns:p14="http://schemas.microsoft.com/office/powerpoint/2010/main" val="1896028917"/>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Shape 1993"/>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chemeClr val="accent1"/>
                </a:solidFill>
                <a:latin typeface="Arial"/>
                <a:ea typeface="Arial"/>
                <a:cs typeface="Arial"/>
                <a:sym typeface="Arial"/>
              </a:rPr>
              <a:t>Health</a:t>
            </a:r>
          </a:p>
        </p:txBody>
      </p:sp>
      <p:sp>
        <p:nvSpPr>
          <p:cNvPr id="1994" name="Shape 1994"/>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app APP…</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Show the running instances and health information for one or more applications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38.3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73" y="3491773"/>
            <a:ext cx="8074491" cy="2772648"/>
          </a:xfrm>
          <a:prstGeom prst="rect">
            <a:avLst/>
          </a:prstGeom>
        </p:spPr>
      </p:pic>
    </p:spTree>
    <p:extLst>
      <p:ext uri="{BB962C8B-B14F-4D97-AF65-F5344CB8AC3E}">
        <p14:creationId xmlns:p14="http://schemas.microsoft.com/office/powerpoint/2010/main" val="39892940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99"/>
        <p:cNvGrpSpPr/>
        <p:nvPr/>
      </p:nvGrpSpPr>
      <p:grpSpPr>
        <a:xfrm>
          <a:off x="0" y="0"/>
          <a:ext cx="0" cy="0"/>
          <a:chOff x="0" y="0"/>
          <a:chExt cx="0" cy="0"/>
        </a:xfrm>
      </p:grpSpPr>
      <p:sp>
        <p:nvSpPr>
          <p:cNvPr id="2000" name="Shape 2000"/>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Events</a:t>
            </a:r>
          </a:p>
        </p:txBody>
      </p:sp>
      <p:sp>
        <p:nvSpPr>
          <p:cNvPr id="2001" name="Shape 2001"/>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Display application instance events (updates, crashes, …)</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Usage: </a:t>
            </a:r>
            <a:r>
              <a:rPr lang="en-US" sz="2000" b="0" i="0" u="none" strike="noStrike" cap="none" dirty="0" err="1">
                <a:solidFill>
                  <a:srgbClr val="FFFFFF"/>
                </a:solidFill>
                <a:latin typeface="Arial"/>
                <a:ea typeface="Arial"/>
                <a:cs typeface="Arial"/>
                <a:sym typeface="Arial"/>
              </a:rPr>
              <a:t>cf</a:t>
            </a:r>
            <a:r>
              <a:rPr lang="en-US" sz="2000" b="0" i="0" u="none" strike="noStrike" cap="none" dirty="0">
                <a:solidFill>
                  <a:srgbClr val="FFFFFF"/>
                </a:solidFill>
                <a:latin typeface="Arial"/>
                <a:ea typeface="Arial"/>
                <a:cs typeface="Arial"/>
                <a:sym typeface="Arial"/>
              </a:rPr>
              <a:t> events [APP]</a:t>
            </a:r>
          </a:p>
          <a:p>
            <a:pPr marL="228600" marR="0" lvl="0" indent="-228600" algn="l" rtl="0">
              <a:spcBef>
                <a:spcPts val="1200"/>
              </a:spcBef>
              <a:buClr>
                <a:schemeClr val="accent1"/>
              </a:buClr>
              <a:buSzPct val="100000"/>
              <a:buFont typeface="Noto Sans Symbols"/>
              <a:buChar char="•"/>
            </a:pPr>
            <a:r>
              <a:rPr lang="en-US" sz="2000" b="0" i="0" u="none" strike="noStrike" cap="none" dirty="0">
                <a:solidFill>
                  <a:srgbClr val="FFFFFF"/>
                </a:solidFill>
                <a:latin typeface="Arial"/>
                <a:ea typeface="Arial"/>
                <a:cs typeface="Arial"/>
                <a:sym typeface="Arial"/>
              </a:rPr>
              <a:t>Example:</a:t>
            </a:r>
          </a:p>
          <a:p>
            <a:pPr marL="0" marR="0" lvl="0" indent="0" algn="l" rtl="0">
              <a:spcBef>
                <a:spcPts val="1200"/>
              </a:spcBef>
              <a:buClr>
                <a:schemeClr val="accent1"/>
              </a:buClr>
              <a:buSzPct val="25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0.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25" y="3818833"/>
            <a:ext cx="7439366" cy="1616657"/>
          </a:xfrm>
          <a:prstGeom prst="rect">
            <a:avLst/>
          </a:prstGeom>
        </p:spPr>
      </p:pic>
    </p:spTree>
    <p:extLst>
      <p:ext uri="{BB962C8B-B14F-4D97-AF65-F5344CB8AC3E}">
        <p14:creationId xmlns:p14="http://schemas.microsoft.com/office/powerpoint/2010/main" val="18441733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a:solidFill>
                  <a:srgbClr val="138A7E"/>
                </a:solidFill>
                <a:latin typeface="Arial"/>
                <a:ea typeface="Arial"/>
                <a:cs typeface="Arial"/>
                <a:sym typeface="Arial"/>
              </a:rPr>
              <a:t>Logs</a:t>
            </a: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a:latin typeface="Arial"/>
                <a:ea typeface="Arial"/>
                <a:cs typeface="Arial"/>
                <a:sym typeface="Arial"/>
              </a:rPr>
              <a:t>Print out an app's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logs [APP]</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Options:</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--recent                 		Recent logs</a:t>
            </a: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2" name="Picture 1" descr="Screen Shot 2015-12-23 at 8.41.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259" y="3471642"/>
            <a:ext cx="7542146" cy="2307265"/>
          </a:xfrm>
          <a:prstGeom prst="rect">
            <a:avLst/>
          </a:prstGeom>
        </p:spPr>
      </p:pic>
    </p:spTree>
    <p:extLst>
      <p:ext uri="{BB962C8B-B14F-4D97-AF65-F5344CB8AC3E}">
        <p14:creationId xmlns:p14="http://schemas.microsoft.com/office/powerpoint/2010/main" val="32061244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006"/>
        <p:cNvGrpSpPr/>
        <p:nvPr/>
      </p:nvGrpSpPr>
      <p:grpSpPr>
        <a:xfrm>
          <a:off x="0" y="0"/>
          <a:ext cx="0" cy="0"/>
          <a:chOff x="0" y="0"/>
          <a:chExt cx="0" cy="0"/>
        </a:xfrm>
      </p:grpSpPr>
      <p:sp>
        <p:nvSpPr>
          <p:cNvPr id="2007" name="Shape 2007"/>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3200" b="0" i="0" u="none" strike="noStrike" cap="none" dirty="0" smtClean="0">
                <a:solidFill>
                  <a:srgbClr val="138A7E"/>
                </a:solidFill>
                <a:latin typeface="Arial"/>
                <a:ea typeface="Arial"/>
                <a:cs typeface="Arial"/>
                <a:sym typeface="Arial"/>
              </a:rPr>
              <a:t>Files</a:t>
            </a:r>
            <a:endParaRPr lang="en-US" sz="3200" b="0" i="0" u="none" strike="noStrike" cap="none" dirty="0">
              <a:solidFill>
                <a:srgbClr val="138A7E"/>
              </a:solidFill>
              <a:latin typeface="Arial"/>
              <a:ea typeface="Arial"/>
              <a:cs typeface="Arial"/>
              <a:sym typeface="Arial"/>
            </a:endParaRPr>
          </a:p>
        </p:txBody>
      </p:sp>
      <p:sp>
        <p:nvSpPr>
          <p:cNvPr id="2008" name="Shape 2008"/>
          <p:cNvSpPr txBox="1">
            <a:spLocks noGrp="1"/>
          </p:cNvSpPr>
          <p:nvPr>
            <p:ph type="body" sz="quarter" idx="10"/>
          </p:nvPr>
        </p:nvSpPr>
        <p:spPr>
          <a:prstGeom prst="rect">
            <a:avLst/>
          </a:prstGeom>
          <a:noFill/>
          <a:ln>
            <a:noFill/>
          </a:ln>
        </p:spPr>
        <p:txBody>
          <a:bodyPr lIns="0" tIns="0" rIns="0" bIns="0" anchor="t" anchorCtr="0">
            <a:noAutofit/>
          </a:bodyPr>
          <a:lstStyle/>
          <a:p>
            <a:pPr marL="228600" marR="0" lvl="0" indent="-228600" algn="l" rtl="0">
              <a:spcBef>
                <a:spcPts val="0"/>
              </a:spcBef>
              <a:buClr>
                <a:schemeClr val="accent1"/>
              </a:buClr>
              <a:buSzPct val="100000"/>
              <a:buFont typeface="Noto Sans Symbols"/>
              <a:buChar char="•"/>
            </a:pPr>
            <a:r>
              <a:rPr lang="en-US" sz="2000" b="0" i="0" u="none" strike="noStrike" cap="none" dirty="0" smtClean="0">
                <a:latin typeface="Arial"/>
                <a:ea typeface="Arial"/>
                <a:cs typeface="Arial"/>
                <a:sym typeface="Arial"/>
              </a:rPr>
              <a:t>Print out a list of files in a directory or the contents of specific files</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Usage: </a:t>
            </a:r>
            <a:r>
              <a:rPr lang="en-US" sz="2000" b="0" i="0" u="none" strike="noStrike" cap="none" dirty="0" err="1">
                <a:latin typeface="Arial"/>
                <a:ea typeface="Arial"/>
                <a:cs typeface="Arial"/>
                <a:sym typeface="Arial"/>
              </a:rPr>
              <a:t>cf</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files APP_NAME [PATH] Options</a:t>
            </a:r>
            <a:r>
              <a:rPr lang="en-US" sz="2000" b="0" i="0" u="none" strike="noStrike" cap="none" dirty="0">
                <a:latin typeface="Arial"/>
                <a:ea typeface="Arial"/>
                <a:cs typeface="Arial"/>
                <a:sym typeface="Arial"/>
              </a:rPr>
              <a:t>:</a:t>
            </a:r>
            <a:br>
              <a:rPr lang="en-US" sz="2000" b="0" i="0" u="none" strike="noStrike" cap="none" dirty="0">
                <a:latin typeface="Arial"/>
                <a:ea typeface="Arial"/>
                <a:cs typeface="Arial"/>
                <a:sym typeface="Arial"/>
              </a:rPr>
            </a:b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a:t>
            </a:r>
            <a:r>
              <a:rPr lang="en-US" sz="2000" b="0" i="0" u="none" strike="noStrike" cap="none" dirty="0" err="1" smtClean="0">
                <a:latin typeface="Arial"/>
                <a:ea typeface="Arial"/>
                <a:cs typeface="Arial"/>
                <a:sym typeface="Arial"/>
              </a:rPr>
              <a:t>i</a:t>
            </a:r>
            <a:r>
              <a:rPr lang="en-US" sz="2000" b="0" i="0" u="none" strike="noStrike" cap="none" dirty="0">
                <a:latin typeface="Arial"/>
                <a:ea typeface="Arial"/>
                <a:cs typeface="Arial"/>
                <a:sym typeface="Arial"/>
              </a:rPr>
              <a:t>		</a:t>
            </a:r>
            <a:r>
              <a:rPr lang="en-US" sz="2000" b="0" i="0" u="none" strike="noStrike" cap="none" dirty="0" smtClean="0">
                <a:latin typeface="Arial"/>
                <a:ea typeface="Arial"/>
                <a:cs typeface="Arial"/>
                <a:sym typeface="Arial"/>
              </a:rPr>
              <a:t>Instance</a:t>
            </a:r>
            <a:endParaRPr lang="en-US" sz="2000" b="0" i="0" u="none" strike="noStrike" cap="none" dirty="0">
              <a:latin typeface="Arial"/>
              <a:ea typeface="Arial"/>
              <a:cs typeface="Arial"/>
              <a:sym typeface="Arial"/>
            </a:endParaRPr>
          </a:p>
          <a:p>
            <a:pPr marL="228600" marR="0" lvl="0" indent="-228600" algn="l" rtl="0">
              <a:spcBef>
                <a:spcPts val="1200"/>
              </a:spcBef>
              <a:buClr>
                <a:schemeClr val="accent1"/>
              </a:buClr>
              <a:buSzPct val="100000"/>
              <a:buFont typeface="Noto Sans Symbols"/>
              <a:buChar char="•"/>
            </a:pPr>
            <a:r>
              <a:rPr lang="en-US" sz="2000" b="0" i="0" u="none" strike="noStrike" cap="none" dirty="0">
                <a:latin typeface="Arial"/>
                <a:ea typeface="Arial"/>
                <a:cs typeface="Arial"/>
                <a:sym typeface="Arial"/>
              </a:rPr>
              <a:t>Example:</a:t>
            </a:r>
          </a:p>
          <a:p>
            <a:pPr marL="228600" marR="0" lvl="0" indent="-228600" algn="l" rtl="0">
              <a:spcBef>
                <a:spcPts val="1200"/>
              </a:spcBef>
              <a:buClr>
                <a:schemeClr val="accent1"/>
              </a:buClr>
              <a:buSzPct val="100000"/>
              <a:buFont typeface="Noto Sans Symbols"/>
              <a:buNone/>
            </a:pPr>
            <a:endParaRPr sz="2000" b="0" i="0" u="none" strike="noStrike" cap="none" dirty="0">
              <a:solidFill>
                <a:schemeClr val="dk1"/>
              </a:solidFill>
              <a:latin typeface="Arial"/>
              <a:ea typeface="Arial"/>
              <a:cs typeface="Arial"/>
              <a:sym typeface="Arial"/>
            </a:endParaRPr>
          </a:p>
        </p:txBody>
      </p:sp>
      <p:pic>
        <p:nvPicPr>
          <p:cNvPr id="4" name="Picture 3" descr="Screen Shot 2015-12-23 at 8.44.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26" y="3807944"/>
            <a:ext cx="7832957" cy="2541989"/>
          </a:xfrm>
          <a:prstGeom prst="rect">
            <a:avLst/>
          </a:prstGeom>
        </p:spPr>
      </p:pic>
    </p:spTree>
    <p:extLst>
      <p:ext uri="{BB962C8B-B14F-4D97-AF65-F5344CB8AC3E}">
        <p14:creationId xmlns:p14="http://schemas.microsoft.com/office/powerpoint/2010/main" val="22890535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52" name="Rounded Rectangle 51"/>
          <p:cNvSpPr/>
          <p:nvPr/>
        </p:nvSpPr>
        <p:spPr>
          <a:xfrm>
            <a:off x="3121474" y="1811419"/>
            <a:ext cx="4938795"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a:solidFill>
                  <a:srgbClr val="138A7E"/>
                </a:solidFill>
              </a:rPr>
              <a:t>Diego </a:t>
            </a:r>
            <a:r>
              <a:rPr lang="en-US" sz="2800" dirty="0" smtClean="0">
                <a:solidFill>
                  <a:srgbClr val="138A7E"/>
                </a:solidFill>
              </a:rPr>
              <a:t>for PCF</a:t>
            </a:r>
            <a:br>
              <a:rPr lang="en-US" sz="2800" dirty="0" smtClean="0">
                <a:solidFill>
                  <a:srgbClr val="138A7E"/>
                </a:solidFill>
              </a:rPr>
            </a:br>
            <a:r>
              <a:rPr lang="en-US" sz="1800" dirty="0" smtClean="0">
                <a:solidFill>
                  <a:srgbClr val="138A7E"/>
                </a:solidFill>
              </a:rPr>
              <a:t>SSH access to containers</a:t>
            </a:r>
            <a:endParaRPr lang="en-US" sz="1800" dirty="0">
              <a:solidFill>
                <a:srgbClr val="138A7E"/>
              </a:solidFill>
            </a:endParaRPr>
          </a:p>
        </p:txBody>
      </p:sp>
      <p:sp>
        <p:nvSpPr>
          <p:cNvPr id="26" name="Rounded Rectangle 25"/>
          <p:cNvSpPr/>
          <p:nvPr/>
        </p:nvSpPr>
        <p:spPr bwMode="auto">
          <a:xfrm>
            <a:off x="4705331" y="2025901"/>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SSH Proxy Server</a:t>
            </a:r>
            <a:endParaRPr lang="en-US" sz="1200" dirty="0">
              <a:solidFill>
                <a:prstClr val="white">
                  <a:lumMod val="95000"/>
                </a:prstClr>
              </a:solidFill>
              <a:latin typeface="Calibri"/>
            </a:endParaRPr>
          </a:p>
        </p:txBody>
      </p:sp>
      <p:grpSp>
        <p:nvGrpSpPr>
          <p:cNvPr id="36" name="Group 35"/>
          <p:cNvGrpSpPr/>
          <p:nvPr/>
        </p:nvGrpSpPr>
        <p:grpSpPr>
          <a:xfrm>
            <a:off x="4123636" y="4164893"/>
            <a:ext cx="2879341" cy="2110643"/>
            <a:chOff x="1817486" y="2686842"/>
            <a:chExt cx="2879341" cy="1687215"/>
          </a:xfrm>
        </p:grpSpPr>
        <p:grpSp>
          <p:nvGrpSpPr>
            <p:cNvPr id="7" name="Group 6"/>
            <p:cNvGrpSpPr/>
            <p:nvPr/>
          </p:nvGrpSpPr>
          <p:grpSpPr>
            <a:xfrm>
              <a:off x="1817486" y="2686842"/>
              <a:ext cx="2879341" cy="1687215"/>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3" name="Rounded Rectangle 22"/>
              <p:cNvSpPr/>
              <p:nvPr/>
            </p:nvSpPr>
            <p:spPr bwMode="auto">
              <a:xfrm>
                <a:off x="6594421"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20" name="Rounded Rectangle 19"/>
              <p:cNvSpPr/>
              <p:nvPr/>
            </p:nvSpPr>
            <p:spPr bwMode="auto">
              <a:xfrm>
                <a:off x="7415689" y="1536902"/>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7" name="Rounded Rectangle 16"/>
              <p:cNvSpPr/>
              <p:nvPr/>
            </p:nvSpPr>
            <p:spPr bwMode="auto">
              <a:xfrm>
                <a:off x="6602888" y="1934835"/>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sp>
            <p:nvSpPr>
              <p:cNvPr id="14" name="Rounded Rectangle 13"/>
              <p:cNvSpPr/>
              <p:nvPr/>
            </p:nvSpPr>
            <p:spPr bwMode="auto">
              <a:xfrm>
                <a:off x="7424156" y="1926369"/>
                <a:ext cx="686911"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smtClean="0">
                    <a:solidFill>
                      <a:prstClr val="white">
                        <a:lumMod val="95000"/>
                      </a:prstClr>
                    </a:solidFill>
                    <a:latin typeface="Calibri"/>
                  </a:rPr>
                  <a:t>App</a:t>
                </a:r>
              </a:p>
            </p:txBody>
          </p:sp>
        </p:grpSp>
        <p:pic>
          <p:nvPicPr>
            <p:cNvPr id="3" name="Picture 2"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269" y="3186386"/>
              <a:ext cx="391160" cy="391160"/>
            </a:xfrm>
            <a:prstGeom prst="rect">
              <a:avLst/>
            </a:prstGeom>
          </p:spPr>
        </p:pic>
        <p:pic>
          <p:nvPicPr>
            <p:cNvPr id="29" name="Picture 28"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313" y="3186386"/>
              <a:ext cx="391160" cy="391160"/>
            </a:xfrm>
            <a:prstGeom prst="rect">
              <a:avLst/>
            </a:prstGeom>
          </p:spPr>
        </p:pic>
        <p:pic>
          <p:nvPicPr>
            <p:cNvPr id="30" name="Picture 29"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3423" y="3807162"/>
              <a:ext cx="391160" cy="391160"/>
            </a:xfrm>
            <a:prstGeom prst="rect">
              <a:avLst/>
            </a:prstGeom>
          </p:spPr>
        </p:pic>
        <p:pic>
          <p:nvPicPr>
            <p:cNvPr id="31" name="Picture 30" descr="ssh_ic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4716" y="3800024"/>
              <a:ext cx="391160" cy="391160"/>
            </a:xfrm>
            <a:prstGeom prst="rect">
              <a:avLst/>
            </a:prstGeom>
          </p:spPr>
        </p:pic>
      </p:grpSp>
      <p:cxnSp>
        <p:nvCxnSpPr>
          <p:cNvPr id="33" name="Straight Arrow Connector 32"/>
          <p:cNvCxnSpPr/>
          <p:nvPr/>
        </p:nvCxnSpPr>
        <p:spPr>
          <a:xfrm>
            <a:off x="5636664" y="2798635"/>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99426" y="2011190"/>
            <a:ext cx="2132395" cy="646331"/>
          </a:xfrm>
          <a:prstGeom prst="rect">
            <a:avLst/>
          </a:prstGeom>
        </p:spPr>
        <p:txBody>
          <a:bodyPr wrap="square">
            <a:spAutoFit/>
          </a:bodyPr>
          <a:lstStyle/>
          <a:p>
            <a:pPr algn="r"/>
            <a:r>
              <a:rPr lang="en-US" dirty="0" smtClean="0">
                <a:solidFill>
                  <a:srgbClr val="00685D"/>
                </a:solidFill>
                <a:latin typeface="Calibri"/>
              </a:rPr>
              <a:t>&gt; </a:t>
            </a:r>
            <a:r>
              <a:rPr lang="en-US" dirty="0" err="1" smtClean="0">
                <a:solidFill>
                  <a:srgbClr val="00685D"/>
                </a:solidFill>
                <a:latin typeface="Calibri"/>
              </a:rPr>
              <a:t>cf</a:t>
            </a:r>
            <a:r>
              <a:rPr lang="en-US" dirty="0" smtClean="0">
                <a:solidFill>
                  <a:srgbClr val="00685D"/>
                </a:solidFill>
                <a:latin typeface="Calibri"/>
              </a:rPr>
              <a:t> </a:t>
            </a:r>
            <a:r>
              <a:rPr lang="en-US" dirty="0" err="1">
                <a:solidFill>
                  <a:srgbClr val="00685D"/>
                </a:solidFill>
                <a:latin typeface="Calibri"/>
              </a:rPr>
              <a:t>ssh</a:t>
            </a:r>
            <a:r>
              <a:rPr lang="en-US" dirty="0">
                <a:solidFill>
                  <a:srgbClr val="00685D"/>
                </a:solidFill>
                <a:latin typeface="Calibri"/>
              </a:rPr>
              <a:t> my-awesome-app</a:t>
            </a:r>
          </a:p>
        </p:txBody>
      </p:sp>
      <p:sp>
        <p:nvSpPr>
          <p:cNvPr id="39" name="Rectangle 38"/>
          <p:cNvSpPr/>
          <p:nvPr/>
        </p:nvSpPr>
        <p:spPr>
          <a:xfrm>
            <a:off x="5654022" y="2732790"/>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5646124" y="3043546"/>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target container</a:t>
            </a:r>
            <a:endParaRPr lang="en-US" sz="1200" dirty="0">
              <a:solidFill>
                <a:srgbClr val="00685D"/>
              </a:solidFill>
              <a:latin typeface="Calibri"/>
            </a:endParaRPr>
          </a:p>
        </p:txBody>
      </p:sp>
      <p:sp>
        <p:nvSpPr>
          <p:cNvPr id="41" name="Rectangle 40"/>
          <p:cNvSpPr/>
          <p:nvPr/>
        </p:nvSpPr>
        <p:spPr>
          <a:xfrm>
            <a:off x="5630682" y="3370057"/>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t>
            </a:r>
            <a:r>
              <a:rPr lang="en-US" sz="1200" dirty="0" err="1" smtClean="0">
                <a:solidFill>
                  <a:srgbClr val="00685D"/>
                </a:solidFill>
                <a:latin typeface="Calibri"/>
              </a:rPr>
              <a:t>ssh</a:t>
            </a:r>
            <a:r>
              <a:rPr lang="en-US" sz="1200" dirty="0" smtClean="0">
                <a:solidFill>
                  <a:srgbClr val="00685D"/>
                </a:solidFill>
                <a:latin typeface="Calibri"/>
              </a:rPr>
              <a:t> daemon</a:t>
            </a:r>
            <a:endParaRPr lang="en-US" sz="1200" dirty="0">
              <a:solidFill>
                <a:srgbClr val="00685D"/>
              </a:solidFill>
              <a:latin typeface="Calibri"/>
            </a:endParaRPr>
          </a:p>
        </p:txBody>
      </p:sp>
      <p:sp>
        <p:nvSpPr>
          <p:cNvPr id="42" name="Rectangle 41"/>
          <p:cNvSpPr/>
          <p:nvPr/>
        </p:nvSpPr>
        <p:spPr>
          <a:xfrm>
            <a:off x="5637102" y="3671826"/>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Manage communication</a:t>
            </a:r>
            <a:endParaRPr lang="en-US" sz="1200" dirty="0">
              <a:solidFill>
                <a:srgbClr val="00685D"/>
              </a:solidFill>
              <a:latin typeface="Calibri"/>
            </a:endParaRPr>
          </a:p>
        </p:txBody>
      </p:sp>
      <p:cxnSp>
        <p:nvCxnSpPr>
          <p:cNvPr id="53" name="Straight Arrow Connector 52"/>
          <p:cNvCxnSpPr/>
          <p:nvPr/>
        </p:nvCxnSpPr>
        <p:spPr>
          <a:xfrm>
            <a:off x="1765630" y="2569296"/>
            <a:ext cx="1012905" cy="0"/>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Rounded Rectangle 9"/>
          <p:cNvSpPr/>
          <p:nvPr/>
        </p:nvSpPr>
        <p:spPr>
          <a:xfrm>
            <a:off x="5536256" y="2327533"/>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9" name="TextBox 48"/>
          <p:cNvSpPr txBox="1"/>
          <p:nvPr/>
        </p:nvSpPr>
        <p:spPr>
          <a:xfrm>
            <a:off x="5147528" y="4253790"/>
            <a:ext cx="825867" cy="276999"/>
          </a:xfrm>
          <a:prstGeom prst="rect">
            <a:avLst/>
          </a:prstGeom>
          <a:noFill/>
        </p:spPr>
        <p:txBody>
          <a:bodyPr wrap="none" rtlCol="0">
            <a:spAutoFit/>
          </a:bodyPr>
          <a:lstStyle/>
          <a:p>
            <a:r>
              <a:rPr lang="en-US" sz="1200" dirty="0" smtClean="0">
                <a:solidFill>
                  <a:prstClr val="white">
                    <a:lumMod val="95000"/>
                  </a:prstClr>
                </a:solidFill>
                <a:latin typeface="Calibri"/>
              </a:rPr>
              <a:t>DEA /CELL</a:t>
            </a:r>
            <a:endParaRPr lang="en-US" sz="1200" dirty="0">
              <a:solidFill>
                <a:prstClr val="white">
                  <a:lumMod val="95000"/>
                </a:prstClr>
              </a:solidFill>
              <a:latin typeface="Calibri"/>
            </a:endParaRPr>
          </a:p>
        </p:txBody>
      </p:sp>
    </p:spTree>
    <p:extLst>
      <p:ext uri="{BB962C8B-B14F-4D97-AF65-F5344CB8AC3E}">
        <p14:creationId xmlns:p14="http://schemas.microsoft.com/office/powerpoint/2010/main" val="18957312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left)">
                                      <p:cBhvr>
                                        <p:cTn id="11" dur="400"/>
                                        <p:tgtEl>
                                          <p:spTgt spid="5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9" grpId="0"/>
      <p:bldP spid="40" grpId="0"/>
      <p:bldP spid="41"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Basic services overview</a:t>
            </a:r>
            <a:endParaRPr lang="en" sz="2100" b="1" cap="all" dirty="0">
              <a:solidFill>
                <a:srgbClr val="138A7E"/>
              </a:solidFill>
            </a:endParaRPr>
          </a:p>
        </p:txBody>
      </p:sp>
    </p:spTree>
    <p:extLst>
      <p:ext uri="{BB962C8B-B14F-4D97-AF65-F5344CB8AC3E}">
        <p14:creationId xmlns:p14="http://schemas.microsoft.com/office/powerpoint/2010/main" val="28019245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8072527" cy="780685"/>
          </a:xfrm>
        </p:spPr>
        <p:txBody>
          <a:bodyPr/>
          <a:lstStyle/>
          <a:p>
            <a:pPr algn="l"/>
            <a:r>
              <a:rPr lang="en-US" sz="2400" dirty="0" smtClean="0">
                <a:solidFill>
                  <a:srgbClr val="F5F5F5"/>
                </a:solidFill>
              </a:rPr>
              <a:t>Productivity: Developer spend too much time waiting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pic>
        <p:nvPicPr>
          <p:cNvPr id="21" name="Shape 261"/>
          <p:cNvPicPr preferRelativeResize="0"/>
          <p:nvPr/>
        </p:nvPicPr>
        <p:blipFill rotWithShape="1">
          <a:blip r:embed="rId4">
            <a:alphaModFix/>
          </a:blip>
          <a:srcRect t="6968"/>
          <a:stretch/>
        </p:blipFill>
        <p:spPr>
          <a:xfrm>
            <a:off x="1890153" y="2307906"/>
            <a:ext cx="6794089" cy="3473620"/>
          </a:xfrm>
          <a:prstGeom prst="rect">
            <a:avLst/>
          </a:prstGeom>
          <a:noFill/>
          <a:ln>
            <a:noFill/>
          </a:ln>
        </p:spPr>
      </p:pic>
      <p:sp>
        <p:nvSpPr>
          <p:cNvPr id="22" name="Shape 262"/>
          <p:cNvSpPr/>
          <p:nvPr/>
        </p:nvSpPr>
        <p:spPr>
          <a:xfrm>
            <a:off x="486806" y="6464702"/>
            <a:ext cx="2667396" cy="194925"/>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700" b="0" i="0" u="none" strike="noStrike" cap="none" baseline="0">
                <a:solidFill>
                  <a:srgbClr val="FFFFFF"/>
                </a:solidFill>
                <a:latin typeface="Helvetica Neue"/>
                <a:ea typeface="Helvetica Neue"/>
                <a:cs typeface="Helvetica Neue"/>
                <a:sym typeface="Helvetica Neue"/>
              </a:rPr>
              <a:t>Sources: “Electric Cloud LinkedIn Survey to software developers”</a:t>
            </a:r>
          </a:p>
        </p:txBody>
      </p:sp>
      <p:sp>
        <p:nvSpPr>
          <p:cNvPr id="23" name="Shape 263"/>
          <p:cNvSpPr txBox="1"/>
          <p:nvPr/>
        </p:nvSpPr>
        <p:spPr>
          <a:xfrm>
            <a:off x="803701" y="3420355"/>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Administrative Tasks</a:t>
            </a:r>
          </a:p>
        </p:txBody>
      </p:sp>
      <p:sp>
        <p:nvSpPr>
          <p:cNvPr id="24" name="Shape 264"/>
          <p:cNvSpPr txBox="1"/>
          <p:nvPr/>
        </p:nvSpPr>
        <p:spPr>
          <a:xfrm>
            <a:off x="794363" y="2307905"/>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Design and Coding</a:t>
            </a:r>
          </a:p>
        </p:txBody>
      </p:sp>
      <p:sp>
        <p:nvSpPr>
          <p:cNvPr id="25" name="Shape 265"/>
          <p:cNvSpPr txBox="1"/>
          <p:nvPr/>
        </p:nvSpPr>
        <p:spPr>
          <a:xfrm>
            <a:off x="803701" y="2864131"/>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Brainstorming</a:t>
            </a:r>
          </a:p>
        </p:txBody>
      </p:sp>
      <p:sp>
        <p:nvSpPr>
          <p:cNvPr id="26" name="Shape 266"/>
          <p:cNvSpPr txBox="1"/>
          <p:nvPr/>
        </p:nvSpPr>
        <p:spPr>
          <a:xfrm>
            <a:off x="794500" y="4532801"/>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a:solidFill>
                  <a:srgbClr val="FFFFFF"/>
                </a:solidFill>
                <a:latin typeface="Arial"/>
                <a:ea typeface="Helvetica Neue"/>
                <a:cs typeface="Arial"/>
                <a:sym typeface="Helvetica Neue"/>
              </a:rPr>
              <a:t>Waiting for Test/Build</a:t>
            </a:r>
          </a:p>
        </p:txBody>
      </p:sp>
      <p:sp>
        <p:nvSpPr>
          <p:cNvPr id="27" name="Shape 267"/>
          <p:cNvSpPr txBox="1"/>
          <p:nvPr/>
        </p:nvSpPr>
        <p:spPr>
          <a:xfrm>
            <a:off x="803701" y="3976577"/>
            <a:ext cx="2408835" cy="465059"/>
          </a:xfrm>
          <a:prstGeom prst="rect">
            <a:avLst/>
          </a:prstGeom>
          <a:noFill/>
          <a:ln>
            <a:noFill/>
          </a:ln>
        </p:spPr>
        <p:txBody>
          <a:bodyPr lIns="50775" tIns="50775" rIns="50775" bIns="50775" anchor="ctr" anchorCtr="0">
            <a:noAutofit/>
          </a:bodyPr>
          <a:lstStyle/>
          <a:p>
            <a:pPr marL="0" marR="0" lvl="0" indent="0" algn="l" rtl="0">
              <a:spcBef>
                <a:spcPts val="0"/>
              </a:spcBef>
              <a:buSzPct val="25000"/>
              <a:buNone/>
            </a:pPr>
            <a:r>
              <a:rPr lang="en-US" sz="1600" b="0" i="0" u="none" strike="noStrike" cap="none" baseline="0" dirty="0">
                <a:solidFill>
                  <a:srgbClr val="FFFFFF"/>
                </a:solidFill>
                <a:latin typeface="Arial"/>
                <a:ea typeface="Helvetica Neue"/>
                <a:cs typeface="Arial"/>
                <a:sym typeface="Helvetica Neue"/>
              </a:rPr>
              <a:t>Managing Environments </a:t>
            </a:r>
          </a:p>
        </p:txBody>
      </p:sp>
      <p:sp>
        <p:nvSpPr>
          <p:cNvPr id="28" name="Shape 268"/>
          <p:cNvSpPr/>
          <p:nvPr/>
        </p:nvSpPr>
        <p:spPr>
          <a:xfrm>
            <a:off x="663746" y="3394218"/>
            <a:ext cx="5406185" cy="1661431"/>
          </a:xfrm>
          <a:prstGeom prst="rect">
            <a:avLst/>
          </a:prstGeom>
          <a:noFill/>
          <a:ln w="63500" cap="flat" cmpd="sng">
            <a:solidFill>
              <a:srgbClr val="C82506"/>
            </a:solidFill>
            <a:prstDash val="solid"/>
            <a:miter/>
            <a:headEnd type="none" w="med" len="med"/>
            <a:tailEnd type="none" w="med" len="med"/>
          </a:ln>
        </p:spPr>
        <p:txBody>
          <a:bodyPr lIns="0" tIns="0" rIns="0" bIns="0" anchor="ctr" anchorCtr="0">
            <a:noAutofit/>
          </a:bodyPr>
          <a:lstStyle/>
          <a:p>
            <a:pPr marL="0" marR="0" lvl="0" indent="0" algn="l" rtl="0">
              <a:spcBef>
                <a:spcPts val="0"/>
              </a:spcBef>
              <a:buNone/>
            </a:pPr>
            <a:endParaRPr sz="1200" b="0" i="0" u="none" strike="noStrike" cap="none" baseline="0">
              <a:solidFill>
                <a:schemeClr val="dk1"/>
              </a:solidFill>
              <a:latin typeface="Helvetica Neue"/>
              <a:ea typeface="Helvetica Neue"/>
              <a:cs typeface="Helvetica Neue"/>
              <a:sym typeface="Helvetica Neue"/>
            </a:endParaRPr>
          </a:p>
        </p:txBody>
      </p:sp>
      <p:sp>
        <p:nvSpPr>
          <p:cNvPr id="29" name="Shape 269"/>
          <p:cNvSpPr/>
          <p:nvPr/>
        </p:nvSpPr>
        <p:spPr>
          <a:xfrm>
            <a:off x="4906215" y="5657240"/>
            <a:ext cx="2872911" cy="379589"/>
          </a:xfrm>
          <a:prstGeom prst="rect">
            <a:avLst/>
          </a:prstGeom>
          <a:noFill/>
          <a:ln>
            <a:noFill/>
          </a:ln>
        </p:spPr>
        <p:txBody>
          <a:bodyPr lIns="19050" tIns="19050" rIns="19050" bIns="19050" anchor="ctr" anchorCtr="0">
            <a:noAutofit/>
          </a:bodyPr>
          <a:lstStyle/>
          <a:p>
            <a:pPr marL="0" marR="0" lvl="0" indent="0" algn="l" rtl="0">
              <a:spcBef>
                <a:spcPts val="0"/>
              </a:spcBef>
              <a:buSzPct val="25000"/>
              <a:buNone/>
            </a:pPr>
            <a:r>
              <a:rPr lang="en-US" sz="1600" b="1" u="none" strike="noStrike" cap="none" baseline="0" dirty="0">
                <a:solidFill>
                  <a:srgbClr val="FFFFFF"/>
                </a:solidFill>
                <a:latin typeface="Arial"/>
                <a:ea typeface="Proxima Nova"/>
                <a:cs typeface="Arial"/>
                <a:sym typeface="Proxima Nova"/>
              </a:rPr>
              <a:t>Average Hours / Week</a:t>
            </a:r>
          </a:p>
        </p:txBody>
      </p:sp>
      <p:sp>
        <p:nvSpPr>
          <p:cNvPr id="30" name="Shape 270"/>
          <p:cNvSpPr txBox="1"/>
          <p:nvPr/>
        </p:nvSpPr>
        <p:spPr>
          <a:xfrm>
            <a:off x="717375" y="5610437"/>
            <a:ext cx="2261563" cy="478312"/>
          </a:xfrm>
          <a:prstGeom prst="rect">
            <a:avLst/>
          </a:prstGeom>
          <a:noFill/>
          <a:ln>
            <a:noFill/>
          </a:ln>
        </p:spPr>
        <p:txBody>
          <a:bodyPr lIns="0" tIns="0" rIns="0" bIns="0" anchor="ctr" anchorCtr="0">
            <a:noAutofit/>
          </a:bodyPr>
          <a:lstStyle/>
          <a:p>
            <a:pPr marL="0" marR="0" lvl="0" indent="0" algn="ctr" rtl="0">
              <a:spcBef>
                <a:spcPts val="0"/>
              </a:spcBef>
              <a:buSzPct val="25000"/>
              <a:buNone/>
            </a:pPr>
            <a:r>
              <a:rPr lang="en-US" sz="1600" b="1" u="none" strike="noStrike" cap="none" baseline="0" dirty="0">
                <a:solidFill>
                  <a:srgbClr val="FFFFFF"/>
                </a:solidFill>
                <a:latin typeface="Arial"/>
                <a:ea typeface="Proxima Nova"/>
                <a:cs typeface="Arial"/>
                <a:sym typeface="Proxima Nova"/>
              </a:rPr>
              <a:t>Task Breakdown</a:t>
            </a:r>
          </a:p>
        </p:txBody>
      </p:sp>
      <p:sp>
        <p:nvSpPr>
          <p:cNvPr id="31" name="TextBox 30"/>
          <p:cNvSpPr txBox="1"/>
          <p:nvPr/>
        </p:nvSpPr>
        <p:spPr>
          <a:xfrm>
            <a:off x="3184804" y="1815876"/>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0</a:t>
            </a:r>
            <a:endParaRPr lang="en-US" dirty="0">
              <a:solidFill>
                <a:srgbClr val="FFFFFF"/>
              </a:solidFill>
              <a:latin typeface="Arial"/>
              <a:cs typeface="Arial"/>
            </a:endParaRPr>
          </a:p>
        </p:txBody>
      </p:sp>
      <p:sp>
        <p:nvSpPr>
          <p:cNvPr id="32" name="TextBox 31"/>
          <p:cNvSpPr txBox="1"/>
          <p:nvPr/>
        </p:nvSpPr>
        <p:spPr>
          <a:xfrm>
            <a:off x="3903930" y="1815876"/>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2</a:t>
            </a:r>
            <a:endParaRPr lang="en-US" dirty="0">
              <a:solidFill>
                <a:srgbClr val="FFFFFF"/>
              </a:solidFill>
              <a:latin typeface="Arial"/>
              <a:cs typeface="Arial"/>
            </a:endParaRPr>
          </a:p>
        </p:txBody>
      </p:sp>
      <p:sp>
        <p:nvSpPr>
          <p:cNvPr id="33" name="TextBox 32"/>
          <p:cNvSpPr txBox="1"/>
          <p:nvPr/>
        </p:nvSpPr>
        <p:spPr>
          <a:xfrm>
            <a:off x="4700799" y="1815876"/>
            <a:ext cx="410830" cy="369332"/>
          </a:xfrm>
          <a:prstGeom prst="rect">
            <a:avLst/>
          </a:prstGeom>
          <a:noFill/>
        </p:spPr>
        <p:txBody>
          <a:bodyPr wrap="square" rtlCol="0">
            <a:spAutoFit/>
          </a:bodyPr>
          <a:lstStyle/>
          <a:p>
            <a:pPr algn="ctr"/>
            <a:r>
              <a:rPr lang="en-US" dirty="0">
                <a:solidFill>
                  <a:srgbClr val="FFFFFF"/>
                </a:solidFill>
                <a:latin typeface="Arial"/>
                <a:cs typeface="Arial"/>
              </a:rPr>
              <a:t>4</a:t>
            </a:r>
          </a:p>
        </p:txBody>
      </p:sp>
      <p:sp>
        <p:nvSpPr>
          <p:cNvPr id="35" name="TextBox 34"/>
          <p:cNvSpPr txBox="1"/>
          <p:nvPr/>
        </p:nvSpPr>
        <p:spPr>
          <a:xfrm>
            <a:off x="5435226" y="1815876"/>
            <a:ext cx="410830" cy="369332"/>
          </a:xfrm>
          <a:prstGeom prst="rect">
            <a:avLst/>
          </a:prstGeom>
          <a:noFill/>
        </p:spPr>
        <p:txBody>
          <a:bodyPr wrap="square" rtlCol="0">
            <a:spAutoFit/>
          </a:bodyPr>
          <a:lstStyle/>
          <a:p>
            <a:pPr algn="ctr"/>
            <a:r>
              <a:rPr lang="en-US" dirty="0" smtClean="0">
                <a:solidFill>
                  <a:srgbClr val="FFFFFF"/>
                </a:solidFill>
                <a:latin typeface="Arial"/>
                <a:cs typeface="Arial"/>
              </a:rPr>
              <a:t>6</a:t>
            </a:r>
            <a:endParaRPr lang="en-US" dirty="0">
              <a:solidFill>
                <a:srgbClr val="FFFFFF"/>
              </a:solidFill>
              <a:latin typeface="Arial"/>
              <a:cs typeface="Arial"/>
            </a:endParaRPr>
          </a:p>
        </p:txBody>
      </p:sp>
      <p:sp>
        <p:nvSpPr>
          <p:cNvPr id="36" name="TextBox 35"/>
          <p:cNvSpPr txBox="1"/>
          <p:nvPr/>
        </p:nvSpPr>
        <p:spPr>
          <a:xfrm>
            <a:off x="6132373" y="1815876"/>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8</a:t>
            </a:r>
            <a:endParaRPr lang="en-US" dirty="0">
              <a:solidFill>
                <a:srgbClr val="FFFFFF"/>
              </a:solidFill>
              <a:latin typeface="Arial"/>
              <a:cs typeface="Arial"/>
            </a:endParaRPr>
          </a:p>
        </p:txBody>
      </p:sp>
      <p:sp>
        <p:nvSpPr>
          <p:cNvPr id="37" name="TextBox 36"/>
          <p:cNvSpPr txBox="1"/>
          <p:nvPr/>
        </p:nvSpPr>
        <p:spPr>
          <a:xfrm>
            <a:off x="6906091" y="1815876"/>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10</a:t>
            </a:r>
            <a:endParaRPr lang="en-US" dirty="0">
              <a:solidFill>
                <a:srgbClr val="FFFFFF"/>
              </a:solidFill>
              <a:latin typeface="Arial"/>
              <a:cs typeface="Arial"/>
            </a:endParaRPr>
          </a:p>
        </p:txBody>
      </p:sp>
      <p:sp>
        <p:nvSpPr>
          <p:cNvPr id="38" name="TextBox 37"/>
          <p:cNvSpPr txBox="1"/>
          <p:nvPr/>
        </p:nvSpPr>
        <p:spPr>
          <a:xfrm>
            <a:off x="7686419" y="1815876"/>
            <a:ext cx="410830"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12</a:t>
            </a:r>
            <a:endParaRPr lang="en-US" dirty="0">
              <a:solidFill>
                <a:srgbClr val="FFFFFF"/>
              </a:solidFill>
              <a:latin typeface="Arial"/>
              <a:cs typeface="Arial"/>
            </a:endParaRPr>
          </a:p>
        </p:txBody>
      </p:sp>
      <p:sp>
        <p:nvSpPr>
          <p:cNvPr id="39" name="TextBox 38"/>
          <p:cNvSpPr txBox="1"/>
          <p:nvPr/>
        </p:nvSpPr>
        <p:spPr>
          <a:xfrm>
            <a:off x="8304822" y="1815876"/>
            <a:ext cx="605828" cy="369332"/>
          </a:xfrm>
          <a:prstGeom prst="rect">
            <a:avLst/>
          </a:prstGeom>
          <a:noFill/>
        </p:spPr>
        <p:txBody>
          <a:bodyPr wrap="square" lIns="0" rIns="0" rtlCol="0">
            <a:spAutoFit/>
          </a:bodyPr>
          <a:lstStyle/>
          <a:p>
            <a:pPr algn="ctr"/>
            <a:r>
              <a:rPr lang="en-US" dirty="0" smtClean="0">
                <a:solidFill>
                  <a:srgbClr val="FFFFFF"/>
                </a:solidFill>
                <a:latin typeface="Arial"/>
                <a:cs typeface="Arial"/>
              </a:rPr>
              <a:t>14</a:t>
            </a:r>
            <a:endParaRPr lang="en-US" dirty="0">
              <a:solidFill>
                <a:srgbClr val="FFFFFF"/>
              </a:solidFill>
              <a:latin typeface="Arial"/>
              <a:cs typeface="Arial"/>
            </a:endParaRPr>
          </a:p>
        </p:txBody>
      </p:sp>
    </p:spTree>
    <p:extLst>
      <p:ext uri="{BB962C8B-B14F-4D97-AF65-F5344CB8AC3E}">
        <p14:creationId xmlns:p14="http://schemas.microsoft.com/office/powerpoint/2010/main" val="394663496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Shape 1059"/>
          <p:cNvSpPr/>
          <p:nvPr/>
        </p:nvSpPr>
        <p:spPr>
          <a:xfrm>
            <a:off x="541338" y="1726493"/>
            <a:ext cx="3896541" cy="4579268"/>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947082"/>
            <a:ext cx="3546762" cy="26584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94913740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987027"/>
            <a:ext cx="5252014" cy="3936295"/>
          </a:xfrm>
          <a:prstGeom prst="rect">
            <a:avLst/>
          </a:prstGeom>
        </p:spPr>
      </p:pic>
      <p:sp>
        <p:nvSpPr>
          <p:cNvPr id="7" name="Shape 1059"/>
          <p:cNvSpPr/>
          <p:nvPr/>
        </p:nvSpPr>
        <p:spPr>
          <a:xfrm>
            <a:off x="5751725" y="1837623"/>
            <a:ext cx="3153229" cy="4579268"/>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56143065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Shape 305"/>
          <p:cNvSpPr txBox="1">
            <a:spLocks noGrp="1"/>
          </p:cNvSpPr>
          <p:nvPr>
            <p:ph type="body" idx="4294967295"/>
          </p:nvPr>
        </p:nvSpPr>
        <p:spPr>
          <a:xfrm>
            <a:off x="573755" y="1250701"/>
            <a:ext cx="4592383" cy="1610053"/>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6" y="1179456"/>
            <a:ext cx="4002341" cy="4025515"/>
          </a:xfrm>
          <a:prstGeom prst="rect">
            <a:avLst/>
          </a:prstGeom>
        </p:spPr>
      </p:pic>
      <p:sp>
        <p:nvSpPr>
          <p:cNvPr id="8" name="Shape 1059"/>
          <p:cNvSpPr/>
          <p:nvPr/>
        </p:nvSpPr>
        <p:spPr>
          <a:xfrm>
            <a:off x="1342767" y="2726927"/>
            <a:ext cx="3346449" cy="1765300"/>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5540656"/>
            <a:ext cx="7703814" cy="1195393"/>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24996162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579579" y="4888045"/>
            <a:ext cx="7972102" cy="20579"/>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014015" y="4944183"/>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68161" y="4701669"/>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27" name="TextBox 26"/>
          <p:cNvSpPr txBox="1"/>
          <p:nvPr/>
        </p:nvSpPr>
        <p:spPr>
          <a:xfrm>
            <a:off x="1540406" y="367523"/>
            <a:ext cx="5224507" cy="369332"/>
          </a:xfrm>
          <a:prstGeom prst="rect">
            <a:avLst/>
          </a:prstGeom>
          <a:noFill/>
        </p:spPr>
        <p:txBody>
          <a:bodyPr wrap="none" rtlCol="0">
            <a:spAutoFit/>
          </a:bodyPr>
          <a:lstStyle/>
          <a:p>
            <a:r>
              <a:rPr lang="en-US" dirty="0" smtClean="0">
                <a:solidFill>
                  <a:srgbClr val="3B756E"/>
                </a:solidFill>
              </a:rPr>
              <a:t>Transformation of With Pivotal:  What can you Expect </a:t>
            </a:r>
            <a:endParaRPr lang="en-US" dirty="0">
              <a:solidFill>
                <a:srgbClr val="3B756E"/>
              </a:solidFill>
            </a:endParaRPr>
          </a:p>
        </p:txBody>
      </p:sp>
      <p:pic>
        <p:nvPicPr>
          <p:cNvPr id="28" name="Picture 27" descr="Pivotal_Logo_20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cxnSp>
        <p:nvCxnSpPr>
          <p:cNvPr id="59" name="Straight Connector 58"/>
          <p:cNvCxnSpPr/>
          <p:nvPr/>
        </p:nvCxnSpPr>
        <p:spPr>
          <a:xfrm>
            <a:off x="2103477"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098195"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831561"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642674"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486323" y="851892"/>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pic>
        <p:nvPicPr>
          <p:cNvPr id="146" name="Picture 145"/>
          <p:cNvPicPr>
            <a:picLocks noChangeAspect="1"/>
          </p:cNvPicPr>
          <p:nvPr/>
        </p:nvPicPr>
        <p:blipFill>
          <a:blip r:embed="rId4"/>
          <a:stretch>
            <a:fillRect/>
          </a:stretch>
        </p:blipFill>
        <p:spPr>
          <a:xfrm flipH="1">
            <a:off x="772917" y="858145"/>
            <a:ext cx="6270638" cy="1854747"/>
          </a:xfrm>
          <a:prstGeom prst="rect">
            <a:avLst/>
          </a:prstGeom>
        </p:spPr>
      </p:pic>
      <p:pic>
        <p:nvPicPr>
          <p:cNvPr id="147" name="Picture 146"/>
          <p:cNvPicPr>
            <a:picLocks noChangeAspect="1"/>
          </p:cNvPicPr>
          <p:nvPr/>
        </p:nvPicPr>
        <p:blipFill>
          <a:blip r:embed="rId4"/>
          <a:stretch>
            <a:fillRect/>
          </a:stretch>
        </p:blipFill>
        <p:spPr>
          <a:xfrm flipH="1" flipV="1">
            <a:off x="772917" y="3053877"/>
            <a:ext cx="6270638" cy="1854747"/>
          </a:xfrm>
          <a:prstGeom prst="rect">
            <a:avLst/>
          </a:prstGeom>
        </p:spPr>
      </p:pic>
      <p:sp>
        <p:nvSpPr>
          <p:cNvPr id="148" name="TextBox 147"/>
          <p:cNvSpPr txBox="1"/>
          <p:nvPr/>
        </p:nvSpPr>
        <p:spPr>
          <a:xfrm>
            <a:off x="4763194" y="1305390"/>
            <a:ext cx="1739253" cy="646331"/>
          </a:xfrm>
          <a:prstGeom prst="rect">
            <a:avLst/>
          </a:prstGeom>
          <a:noFill/>
        </p:spPr>
        <p:txBody>
          <a:bodyPr wrap="none" rtlCol="0">
            <a:spAutoFit/>
          </a:bodyPr>
          <a:lstStyle/>
          <a:p>
            <a:pPr algn="ctr"/>
            <a:r>
              <a:rPr lang="en-US" sz="1200" dirty="0" smtClean="0"/>
              <a:t>Effort to Develop App</a:t>
            </a:r>
          </a:p>
          <a:p>
            <a:pPr algn="ctr"/>
            <a:r>
              <a:rPr lang="en-US" sz="1200" dirty="0" smtClean="0"/>
              <a:t>Reduced via </a:t>
            </a:r>
            <a:r>
              <a:rPr lang="en-US" sz="1200" b="1" dirty="0" smtClean="0"/>
              <a:t>Pivotal Labs </a:t>
            </a:r>
            <a:br>
              <a:rPr lang="en-US" sz="1200" b="1" dirty="0" smtClean="0"/>
            </a:br>
            <a:r>
              <a:rPr lang="en-US" sz="1200" dirty="0" smtClean="0"/>
              <a:t>Methodology</a:t>
            </a:r>
            <a:endParaRPr lang="en-US" sz="1200" dirty="0"/>
          </a:p>
        </p:txBody>
      </p:sp>
      <p:sp>
        <p:nvSpPr>
          <p:cNvPr id="149" name="TextBox 148"/>
          <p:cNvSpPr txBox="1"/>
          <p:nvPr/>
        </p:nvSpPr>
        <p:spPr>
          <a:xfrm>
            <a:off x="4425414" y="3818187"/>
            <a:ext cx="2454518" cy="646331"/>
          </a:xfrm>
          <a:prstGeom prst="rect">
            <a:avLst/>
          </a:prstGeom>
          <a:noFill/>
        </p:spPr>
        <p:txBody>
          <a:bodyPr wrap="none" rtlCol="0">
            <a:spAutoFit/>
          </a:bodyPr>
          <a:lstStyle/>
          <a:p>
            <a:pPr algn="ctr"/>
            <a:r>
              <a:rPr lang="en-US" sz="1200" dirty="0" smtClean="0"/>
              <a:t>Baseline Capability</a:t>
            </a:r>
            <a:br>
              <a:rPr lang="en-US" sz="1200" dirty="0" smtClean="0"/>
            </a:br>
            <a:r>
              <a:rPr lang="en-US" sz="1200" dirty="0" smtClean="0"/>
              <a:t>Derived from </a:t>
            </a:r>
            <a:r>
              <a:rPr lang="en-US" sz="1200" b="1" dirty="0" smtClean="0"/>
              <a:t>Pivotal Cloud Foundry</a:t>
            </a:r>
            <a:r>
              <a:rPr lang="en-US" sz="1200" dirty="0" smtClean="0"/>
              <a:t> </a:t>
            </a:r>
            <a:br>
              <a:rPr lang="en-US" sz="1200" dirty="0" smtClean="0"/>
            </a:br>
            <a:r>
              <a:rPr lang="en-US" sz="1200" dirty="0" smtClean="0"/>
              <a:t>Platform</a:t>
            </a:r>
            <a:endParaRPr lang="en-US" sz="1200" dirty="0"/>
          </a:p>
        </p:txBody>
      </p:sp>
      <p:cxnSp>
        <p:nvCxnSpPr>
          <p:cNvPr id="153" name="Straight Arrow Connector 152"/>
          <p:cNvCxnSpPr/>
          <p:nvPr/>
        </p:nvCxnSpPr>
        <p:spPr>
          <a:xfrm>
            <a:off x="1773091" y="1258113"/>
            <a:ext cx="0" cy="3187121"/>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54" name="TextBox 153"/>
          <p:cNvSpPr txBox="1"/>
          <p:nvPr/>
        </p:nvSpPr>
        <p:spPr>
          <a:xfrm>
            <a:off x="1540401" y="2735424"/>
            <a:ext cx="687944" cy="600164"/>
          </a:xfrm>
          <a:prstGeom prst="rect">
            <a:avLst/>
          </a:prstGeom>
          <a:solidFill>
            <a:schemeClr val="bg1"/>
          </a:solidFill>
        </p:spPr>
        <p:txBody>
          <a:bodyPr vert="horz" wrap="square" rtlCol="0">
            <a:spAutoFit/>
          </a:bodyPr>
          <a:lstStyle/>
          <a:p>
            <a:r>
              <a:rPr lang="en-US" sz="1100" dirty="0" smtClean="0"/>
              <a:t>Time </a:t>
            </a:r>
            <a:br>
              <a:rPr lang="en-US" sz="1100" dirty="0" smtClean="0"/>
            </a:br>
            <a:r>
              <a:rPr lang="en-US" sz="1100" dirty="0" smtClean="0"/>
              <a:t> to </a:t>
            </a:r>
            <a:br>
              <a:rPr lang="en-US" sz="1100" dirty="0" smtClean="0"/>
            </a:br>
            <a:r>
              <a:rPr lang="en-US" sz="1100" dirty="0" smtClean="0"/>
              <a:t>Market</a:t>
            </a:r>
            <a:endParaRPr lang="en-US" sz="1100" dirty="0"/>
          </a:p>
        </p:txBody>
      </p:sp>
      <p:sp>
        <p:nvSpPr>
          <p:cNvPr id="155" name="TextBox 154"/>
          <p:cNvSpPr txBox="1"/>
          <p:nvPr/>
        </p:nvSpPr>
        <p:spPr>
          <a:xfrm>
            <a:off x="1246192" y="5029419"/>
            <a:ext cx="5532284" cy="369332"/>
          </a:xfrm>
          <a:prstGeom prst="rect">
            <a:avLst/>
          </a:prstGeom>
          <a:noFill/>
        </p:spPr>
        <p:txBody>
          <a:bodyPr wrap="none" rtlCol="0">
            <a:spAutoFit/>
          </a:bodyPr>
          <a:lstStyle/>
          <a:p>
            <a:r>
              <a:rPr lang="en-US" dirty="0" smtClean="0"/>
              <a:t>Allstate:   100 days                                                        &lt; a day</a:t>
            </a:r>
            <a:endParaRPr lang="en-US" dirty="0"/>
          </a:p>
        </p:txBody>
      </p:sp>
      <p:sp>
        <p:nvSpPr>
          <p:cNvPr id="156" name="TextBox 155"/>
          <p:cNvSpPr txBox="1"/>
          <p:nvPr/>
        </p:nvSpPr>
        <p:spPr>
          <a:xfrm>
            <a:off x="1246195" y="5397495"/>
            <a:ext cx="5716529" cy="369332"/>
          </a:xfrm>
          <a:prstGeom prst="rect">
            <a:avLst/>
          </a:prstGeom>
          <a:noFill/>
        </p:spPr>
        <p:txBody>
          <a:bodyPr wrap="none" rtlCol="0">
            <a:spAutoFit/>
          </a:bodyPr>
          <a:lstStyle/>
          <a:p>
            <a:r>
              <a:rPr lang="en-US" dirty="0" smtClean="0"/>
              <a:t>GE:            Months                                                          &lt; a week</a:t>
            </a:r>
            <a:endParaRPr lang="en-US" dirty="0"/>
          </a:p>
        </p:txBody>
      </p:sp>
      <p:sp>
        <p:nvSpPr>
          <p:cNvPr id="157" name="TextBox 156"/>
          <p:cNvSpPr txBox="1"/>
          <p:nvPr/>
        </p:nvSpPr>
        <p:spPr>
          <a:xfrm>
            <a:off x="1246196" y="5765571"/>
            <a:ext cx="5731181" cy="369332"/>
          </a:xfrm>
          <a:prstGeom prst="rect">
            <a:avLst/>
          </a:prstGeom>
          <a:noFill/>
        </p:spPr>
        <p:txBody>
          <a:bodyPr wrap="none" rtlCol="0">
            <a:spAutoFit/>
          </a:bodyPr>
          <a:lstStyle/>
          <a:p>
            <a:r>
              <a:rPr lang="en-US" dirty="0" smtClean="0"/>
              <a:t>Ford:         Months                                                          &lt; a week</a:t>
            </a:r>
            <a:endParaRPr lang="en-US" dirty="0"/>
          </a:p>
        </p:txBody>
      </p:sp>
      <p:cxnSp>
        <p:nvCxnSpPr>
          <p:cNvPr id="166" name="Straight Arrow Connector 165"/>
          <p:cNvCxnSpPr/>
          <p:nvPr/>
        </p:nvCxnSpPr>
        <p:spPr>
          <a:xfrm flipH="1">
            <a:off x="4528571" y="1641487"/>
            <a:ext cx="302990" cy="2036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8" name="Straight Arrow Connector 167"/>
          <p:cNvCxnSpPr>
            <a:stCxn id="149" idx="1"/>
          </p:cNvCxnSpPr>
          <p:nvPr/>
        </p:nvCxnSpPr>
        <p:spPr>
          <a:xfrm flipV="1">
            <a:off x="4425414" y="3818191"/>
            <a:ext cx="104066" cy="3231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573100" y="6171971"/>
            <a:ext cx="6378669" cy="369332"/>
          </a:xfrm>
          <a:prstGeom prst="rect">
            <a:avLst/>
          </a:prstGeom>
          <a:noFill/>
        </p:spPr>
        <p:txBody>
          <a:bodyPr wrap="none" rtlCol="0">
            <a:spAutoFit/>
          </a:bodyPr>
          <a:lstStyle/>
          <a:p>
            <a:r>
              <a:rPr lang="en-US" b="1" dirty="0" smtClean="0"/>
              <a:t>BNY Mellon:         8 Months                                                       &lt;  a day</a:t>
            </a:r>
            <a:endParaRPr lang="en-US" b="1" dirty="0"/>
          </a:p>
        </p:txBody>
      </p:sp>
    </p:spTree>
    <p:extLst>
      <p:ext uri="{BB962C8B-B14F-4D97-AF65-F5344CB8AC3E}">
        <p14:creationId xmlns:p14="http://schemas.microsoft.com/office/powerpoint/2010/main" val="17915020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4" name="Rectangle 13"/>
          <p:cNvSpPr/>
          <p:nvPr/>
        </p:nvSpPr>
        <p:spPr>
          <a:xfrm>
            <a:off x="2052320" y="1542435"/>
            <a:ext cx="3098800" cy="48768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542435"/>
            <a:ext cx="1869440" cy="48768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542435"/>
            <a:ext cx="1879600" cy="4863253"/>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542435"/>
            <a:ext cx="1889760" cy="4849707"/>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2517795"/>
            <a:ext cx="640080" cy="85344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3479608"/>
            <a:ext cx="640080" cy="85344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2517795"/>
            <a:ext cx="640080" cy="85344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4480765"/>
            <a:ext cx="640080" cy="85344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3479608"/>
            <a:ext cx="640080" cy="85344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2" y="3493157"/>
            <a:ext cx="640079" cy="85343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2507635"/>
            <a:ext cx="637540" cy="850053"/>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2522011"/>
            <a:ext cx="638006" cy="850675"/>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4468515"/>
            <a:ext cx="640080" cy="85344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5464195"/>
            <a:ext cx="635000" cy="846667"/>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3486381"/>
            <a:ext cx="639782" cy="853043"/>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5457421"/>
            <a:ext cx="635000" cy="846667"/>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4482061"/>
            <a:ext cx="640080" cy="85344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5416781"/>
            <a:ext cx="640080" cy="85344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5416781"/>
            <a:ext cx="640080" cy="85344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60" y="2503436"/>
            <a:ext cx="640689" cy="854253"/>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2" y="3474951"/>
            <a:ext cx="633413" cy="844551"/>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4463880"/>
            <a:ext cx="633398" cy="844529"/>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4482061"/>
            <a:ext cx="632460" cy="843280"/>
          </a:xfrm>
          <a:prstGeom prst="rect">
            <a:avLst/>
          </a:prstGeom>
        </p:spPr>
      </p:pic>
      <p:sp>
        <p:nvSpPr>
          <p:cNvPr id="38" name="TextBox 37"/>
          <p:cNvSpPr txBox="1"/>
          <p:nvPr/>
        </p:nvSpPr>
        <p:spPr>
          <a:xfrm>
            <a:off x="985520" y="2517795"/>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3466062"/>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20" y="4495609"/>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20" y="54709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60" y="2517795"/>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200" y="3466062"/>
            <a:ext cx="1005841" cy="86177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60" y="449560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60" y="54709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80" y="2490702"/>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20" y="343896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80" y="446851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20" y="251779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60" y="3466062"/>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20" y="5430329"/>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20" y="4482062"/>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40" y="2517795"/>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80" y="3466062"/>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40" y="5430329"/>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40" y="4482062"/>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47561173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406375" cy="780685"/>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9" name="Shape 433"/>
          <p:cNvSpPr/>
          <p:nvPr/>
        </p:nvSpPr>
        <p:spPr>
          <a:xfrm>
            <a:off x="2038258" y="1578767"/>
            <a:ext cx="3258782" cy="4961125"/>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2171434"/>
            <a:ext cx="2061528" cy="516233"/>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749969"/>
            <a:ext cx="367762" cy="4705597"/>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1" y="2171433"/>
            <a:ext cx="589905"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7" y="3527694"/>
            <a:ext cx="1614775" cy="4064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7" y="4361897"/>
            <a:ext cx="1614775" cy="4064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7" y="3110593"/>
            <a:ext cx="1614776" cy="406401"/>
            <a:chOff x="0" y="0"/>
            <a:chExt cx="1614775"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7" y="3961493"/>
            <a:ext cx="1614776" cy="406401"/>
            <a:chOff x="0" y="0"/>
            <a:chExt cx="1614775"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3119701"/>
            <a:ext cx="914400" cy="1622957"/>
            <a:chOff x="0" y="0"/>
            <a:chExt cx="914400" cy="1217217"/>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1384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8" y="3119701"/>
            <a:ext cx="914401" cy="1622957"/>
            <a:chOff x="0" y="0"/>
            <a:chExt cx="914400" cy="1217217"/>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5" y="3119701"/>
            <a:ext cx="914401" cy="1622957"/>
            <a:chOff x="0" y="0"/>
            <a:chExt cx="914400" cy="1217217"/>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2" y="3119701"/>
            <a:ext cx="914401" cy="1622957"/>
            <a:chOff x="0" y="0"/>
            <a:chExt cx="914400" cy="1217217"/>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2769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7" y="3912539"/>
            <a:ext cx="199083" cy="354229"/>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3912539"/>
            <a:ext cx="227550" cy="303396"/>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3945201"/>
            <a:ext cx="266700" cy="283228"/>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6" y="3932201"/>
            <a:ext cx="230831" cy="296227"/>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082876" y="2761057"/>
            <a:ext cx="412484"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4808273"/>
            <a:ext cx="1435528" cy="1036772"/>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5753489"/>
            <a:ext cx="870459" cy="2769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3110593"/>
            <a:ext cx="1614777" cy="406401"/>
            <a:chOff x="0" y="0"/>
            <a:chExt cx="1614775"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3" y="3527694"/>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6" y="3961493"/>
            <a:ext cx="1614776" cy="406401"/>
            <a:chOff x="0" y="0"/>
            <a:chExt cx="1614775"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3" y="4361897"/>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8" y="3527694"/>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8" y="4361897"/>
            <a:ext cx="1614775" cy="4064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60" y="3110593"/>
            <a:ext cx="1614776" cy="406401"/>
            <a:chOff x="0" y="0"/>
            <a:chExt cx="1614775"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8" y="3957374"/>
            <a:ext cx="1614776" cy="406401"/>
            <a:chOff x="0" y="0"/>
            <a:chExt cx="1614775"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94693"/>
              <a:ext cx="1443110" cy="11541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33347795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406375"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2188790"/>
            <a:ext cx="6392200" cy="4182103"/>
          </a:xfrm>
          <a:prstGeom prst="rect">
            <a:avLst/>
          </a:prstGeom>
        </p:spPr>
      </p:pic>
      <p:cxnSp>
        <p:nvCxnSpPr>
          <p:cNvPr id="12" name="Straight Arrow Connector 11"/>
          <p:cNvCxnSpPr/>
          <p:nvPr/>
        </p:nvCxnSpPr>
        <p:spPr>
          <a:xfrm flipH="1">
            <a:off x="3416087" y="3236871"/>
            <a:ext cx="554834" cy="902288"/>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8" y="1696347"/>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140938691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131417"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696347"/>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3" y="2213937"/>
            <a:ext cx="5932317" cy="4264316"/>
          </a:xfrm>
          <a:prstGeom prst="rect">
            <a:avLst/>
          </a:prstGeom>
        </p:spPr>
      </p:pic>
      <p:cxnSp>
        <p:nvCxnSpPr>
          <p:cNvPr id="14" name="Straight Arrow Connector 13"/>
          <p:cNvCxnSpPr/>
          <p:nvPr/>
        </p:nvCxnSpPr>
        <p:spPr>
          <a:xfrm flipH="1">
            <a:off x="4783912" y="2367516"/>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569647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614898"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2" y="2137343"/>
            <a:ext cx="6123437" cy="4321956"/>
          </a:xfrm>
          <a:prstGeom prst="rect">
            <a:avLst/>
          </a:prstGeom>
        </p:spPr>
      </p:pic>
      <p:sp>
        <p:nvSpPr>
          <p:cNvPr id="7" name="Rectangle 6"/>
          <p:cNvSpPr/>
          <p:nvPr/>
        </p:nvSpPr>
        <p:spPr>
          <a:xfrm>
            <a:off x="2905065" y="1616169"/>
            <a:ext cx="2306453"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6" y="4832336"/>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598406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7375276"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2016641"/>
            <a:ext cx="5352448" cy="4413884"/>
          </a:xfrm>
          <a:prstGeom prst="rect">
            <a:avLst/>
          </a:prstGeom>
        </p:spPr>
      </p:pic>
      <p:sp>
        <p:nvSpPr>
          <p:cNvPr id="7" name="Rectangle 6"/>
          <p:cNvSpPr/>
          <p:nvPr/>
        </p:nvSpPr>
        <p:spPr>
          <a:xfrm>
            <a:off x="3288908" y="1475272"/>
            <a:ext cx="5135503"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204041558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6982478"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10" name="Rectangle 9"/>
          <p:cNvSpPr/>
          <p:nvPr/>
        </p:nvSpPr>
        <p:spPr>
          <a:xfrm>
            <a:off x="186686" y="2444115"/>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2137345"/>
            <a:ext cx="6491738" cy="4234297"/>
          </a:xfrm>
          <a:prstGeom prst="rect">
            <a:avLst/>
          </a:prstGeom>
        </p:spPr>
      </p:pic>
      <p:cxnSp>
        <p:nvCxnSpPr>
          <p:cNvPr id="7" name="Straight Arrow Connector 6"/>
          <p:cNvCxnSpPr/>
          <p:nvPr/>
        </p:nvCxnSpPr>
        <p:spPr>
          <a:xfrm flipH="1">
            <a:off x="4278401" y="3189576"/>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7241489"/>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12-16 at 9.59.1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54" y="162809"/>
            <a:ext cx="8132242" cy="6695191"/>
          </a:xfrm>
          <a:prstGeom prst="rect">
            <a:avLst/>
          </a:prstGeom>
        </p:spPr>
      </p:pic>
      <p:cxnSp>
        <p:nvCxnSpPr>
          <p:cNvPr id="8" name="Straight Arrow Connector 7"/>
          <p:cNvCxnSpPr/>
          <p:nvPr/>
        </p:nvCxnSpPr>
        <p:spPr>
          <a:xfrm flipH="1" flipV="1">
            <a:off x="6078533" y="854939"/>
            <a:ext cx="826088" cy="937143"/>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pic>
        <p:nvPicPr>
          <p:cNvPr id="12" name="Shape 306"/>
          <p:cNvPicPr preferRelativeResize="0"/>
          <p:nvPr/>
        </p:nvPicPr>
        <p:blipFill>
          <a:blip r:embed="rId4">
            <a:alphaModFix/>
          </a:blip>
          <a:stretch>
            <a:fillRect/>
          </a:stretch>
        </p:blipFill>
        <p:spPr>
          <a:xfrm>
            <a:off x="8527151" y="6517667"/>
            <a:ext cx="616849" cy="340332"/>
          </a:xfrm>
          <a:prstGeom prst="rect">
            <a:avLst/>
          </a:prstGeom>
          <a:noFill/>
          <a:ln>
            <a:noFill/>
          </a:ln>
        </p:spPr>
      </p:pic>
    </p:spTree>
    <p:extLst>
      <p:ext uri="{BB962C8B-B14F-4D97-AF65-F5344CB8AC3E}">
        <p14:creationId xmlns:p14="http://schemas.microsoft.com/office/powerpoint/2010/main" val="1513940865"/>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7545488" cy="780685"/>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Rectangle 5"/>
          <p:cNvSpPr/>
          <p:nvPr/>
        </p:nvSpPr>
        <p:spPr>
          <a:xfrm>
            <a:off x="186686" y="2444115"/>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864392"/>
            <a:ext cx="2097036"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2356835"/>
            <a:ext cx="4968716" cy="4501165"/>
          </a:xfrm>
          <a:prstGeom prst="rect">
            <a:avLst/>
          </a:prstGeom>
        </p:spPr>
      </p:pic>
      <p:cxnSp>
        <p:nvCxnSpPr>
          <p:cNvPr id="11" name="Straight Arrow Connector 10"/>
          <p:cNvCxnSpPr/>
          <p:nvPr/>
        </p:nvCxnSpPr>
        <p:spPr>
          <a:xfrm flipH="1">
            <a:off x="4175134" y="2612103"/>
            <a:ext cx="961715" cy="7872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350024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The magic is in Spring Cloud</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7" name="Rectangle 6"/>
          <p:cNvSpPr/>
          <p:nvPr/>
        </p:nvSpPr>
        <p:spPr>
          <a:xfrm>
            <a:off x="2286000" y="6453505"/>
            <a:ext cx="6172200" cy="230832"/>
          </a:xfrm>
          <a:prstGeom prst="rect">
            <a:avLst/>
          </a:prstGeom>
        </p:spPr>
        <p:txBody>
          <a:bodyPr wrap="square">
            <a:spAutoFit/>
          </a:bodyPr>
          <a:lstStyle/>
          <a:p>
            <a:r>
              <a:rPr lang="en-US" sz="900" dirty="0">
                <a:solidFill>
                  <a:srgbClr val="FFFFFF"/>
                </a:solidFill>
              </a:rPr>
              <a:t>Full </a:t>
            </a:r>
            <a:r>
              <a:rPr lang="en-US" sz="900" dirty="0" smtClean="0">
                <a:solidFill>
                  <a:srgbClr val="FFFFFF"/>
                </a:solidFill>
              </a:rPr>
              <a:t>details can </a:t>
            </a:r>
            <a:r>
              <a:rPr lang="en-US" sz="900" dirty="0">
                <a:solidFill>
                  <a:srgbClr val="FFFFFF"/>
                </a:solidFill>
              </a:rPr>
              <a:t>be found here </a:t>
            </a:r>
            <a:r>
              <a:rPr lang="en-US" sz="900" dirty="0">
                <a:hlinkClick r:id="rId4"/>
              </a:rPr>
              <a:t>http://projects.spring.io/spring-</a:t>
            </a:r>
            <a:r>
              <a:rPr lang="en-US" sz="900" dirty="0" smtClean="0">
                <a:hlinkClick r:id="rId4"/>
              </a:rPr>
              <a:t>cloud</a:t>
            </a:r>
            <a:endParaRPr lang="en-US" sz="900" dirty="0" smtClean="0"/>
          </a:p>
        </p:txBody>
      </p:sp>
      <p:pic>
        <p:nvPicPr>
          <p:cNvPr id="9" name="Picture 8" descr="Screen Shot 2015-12-13 at 12.35.3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107" y="1156778"/>
            <a:ext cx="7626517" cy="5144817"/>
          </a:xfrm>
          <a:prstGeom prst="rect">
            <a:avLst/>
          </a:prstGeom>
        </p:spPr>
      </p:pic>
    </p:spTree>
    <p:extLst>
      <p:ext uri="{BB962C8B-B14F-4D97-AF65-F5344CB8AC3E}">
        <p14:creationId xmlns:p14="http://schemas.microsoft.com/office/powerpoint/2010/main" val="104885824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a:off x="593619" y="3271969"/>
            <a:ext cx="7972102" cy="20579"/>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14086" y="3339355"/>
            <a:ext cx="485830" cy="276999"/>
          </a:xfrm>
          <a:prstGeom prst="rect">
            <a:avLst/>
          </a:prstGeom>
          <a:noFill/>
        </p:spPr>
        <p:txBody>
          <a:bodyPr wrap="none" rtlCol="0">
            <a:spAutoFit/>
          </a:bodyPr>
          <a:lstStyle/>
          <a:p>
            <a:r>
              <a:rPr lang="en-US" sz="1200" dirty="0" smtClean="0">
                <a:solidFill>
                  <a:srgbClr val="3B756E"/>
                </a:solidFill>
              </a:rPr>
              <a:t>Start</a:t>
            </a:r>
            <a:endParaRPr lang="en-US" sz="1200" dirty="0">
              <a:solidFill>
                <a:srgbClr val="3B756E"/>
              </a:solidFill>
            </a:endParaRPr>
          </a:p>
        </p:txBody>
      </p:sp>
      <p:sp>
        <p:nvSpPr>
          <p:cNvPr id="10" name="TextBox 9"/>
          <p:cNvSpPr txBox="1"/>
          <p:nvPr/>
        </p:nvSpPr>
        <p:spPr>
          <a:xfrm>
            <a:off x="2825220" y="3315147"/>
            <a:ext cx="607859" cy="276999"/>
          </a:xfrm>
          <a:prstGeom prst="rect">
            <a:avLst/>
          </a:prstGeom>
          <a:noFill/>
        </p:spPr>
        <p:txBody>
          <a:bodyPr wrap="none" rtlCol="0">
            <a:spAutoFit/>
          </a:bodyPr>
          <a:lstStyle/>
          <a:p>
            <a:r>
              <a:rPr lang="en-US" sz="1200" dirty="0" smtClean="0"/>
              <a:t>6 mo’s</a:t>
            </a:r>
            <a:endParaRPr lang="en-US" sz="1200" dirty="0"/>
          </a:p>
        </p:txBody>
      </p:sp>
      <p:sp>
        <p:nvSpPr>
          <p:cNvPr id="11" name="TextBox 10"/>
          <p:cNvSpPr txBox="1"/>
          <p:nvPr/>
        </p:nvSpPr>
        <p:spPr>
          <a:xfrm>
            <a:off x="1817751" y="3331455"/>
            <a:ext cx="607859" cy="276999"/>
          </a:xfrm>
          <a:prstGeom prst="rect">
            <a:avLst/>
          </a:prstGeom>
          <a:noFill/>
        </p:spPr>
        <p:txBody>
          <a:bodyPr wrap="none" rtlCol="0">
            <a:spAutoFit/>
          </a:bodyPr>
          <a:lstStyle/>
          <a:p>
            <a:r>
              <a:rPr lang="en-US" sz="1200" dirty="0" smtClean="0"/>
              <a:t>3 mo’s</a:t>
            </a:r>
            <a:endParaRPr lang="en-US" sz="1200" dirty="0"/>
          </a:p>
        </p:txBody>
      </p:sp>
      <p:sp>
        <p:nvSpPr>
          <p:cNvPr id="12" name="TextBox 11"/>
          <p:cNvSpPr txBox="1"/>
          <p:nvPr/>
        </p:nvSpPr>
        <p:spPr>
          <a:xfrm>
            <a:off x="6369692" y="3331455"/>
            <a:ext cx="684803" cy="276999"/>
          </a:xfrm>
          <a:prstGeom prst="rect">
            <a:avLst/>
          </a:prstGeom>
          <a:noFill/>
        </p:spPr>
        <p:txBody>
          <a:bodyPr wrap="none" rtlCol="0">
            <a:spAutoFit/>
          </a:bodyPr>
          <a:lstStyle/>
          <a:p>
            <a:r>
              <a:rPr lang="en-US" sz="1200" dirty="0" smtClean="0"/>
              <a:t>18 mo’s</a:t>
            </a:r>
            <a:endParaRPr lang="en-US" sz="1200" dirty="0"/>
          </a:p>
        </p:txBody>
      </p:sp>
      <p:sp>
        <p:nvSpPr>
          <p:cNvPr id="13" name="TextBox 12"/>
          <p:cNvSpPr txBox="1"/>
          <p:nvPr/>
        </p:nvSpPr>
        <p:spPr>
          <a:xfrm>
            <a:off x="4656048" y="3336514"/>
            <a:ext cx="543739" cy="276999"/>
          </a:xfrm>
          <a:prstGeom prst="rect">
            <a:avLst/>
          </a:prstGeom>
          <a:noFill/>
        </p:spPr>
        <p:txBody>
          <a:bodyPr wrap="none" rtlCol="0">
            <a:spAutoFit/>
          </a:bodyPr>
          <a:lstStyle/>
          <a:p>
            <a:r>
              <a:rPr lang="en-US" sz="1200" b="1" dirty="0" smtClean="0"/>
              <a:t>2</a:t>
            </a:r>
            <a:r>
              <a:rPr lang="en-US" sz="1200" b="1" baseline="30000" dirty="0" smtClean="0"/>
              <a:t>nd</a:t>
            </a:r>
            <a:r>
              <a:rPr lang="en-US" sz="1200" b="1" dirty="0" smtClean="0"/>
              <a:t> Yr</a:t>
            </a:r>
            <a:endParaRPr lang="en-US" sz="1200" b="1" dirty="0"/>
          </a:p>
        </p:txBody>
      </p:sp>
      <p:sp>
        <p:nvSpPr>
          <p:cNvPr id="14" name="TextBox 13"/>
          <p:cNvSpPr txBox="1"/>
          <p:nvPr/>
        </p:nvSpPr>
        <p:spPr>
          <a:xfrm>
            <a:off x="8028055" y="3328105"/>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82183" y="3085591"/>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27" name="TextBox 26"/>
          <p:cNvSpPr txBox="1"/>
          <p:nvPr/>
        </p:nvSpPr>
        <p:spPr>
          <a:xfrm>
            <a:off x="1952808" y="238925"/>
            <a:ext cx="4147289" cy="369332"/>
          </a:xfrm>
          <a:prstGeom prst="rect">
            <a:avLst/>
          </a:prstGeom>
          <a:noFill/>
        </p:spPr>
        <p:txBody>
          <a:bodyPr wrap="none" rtlCol="0">
            <a:spAutoFit/>
          </a:bodyPr>
          <a:lstStyle/>
          <a:p>
            <a:r>
              <a:rPr lang="en-US" dirty="0" smtClean="0">
                <a:solidFill>
                  <a:srgbClr val="3B756E"/>
                </a:solidFill>
              </a:rPr>
              <a:t>Transformation With Pivotal:  The Journey</a:t>
            </a:r>
            <a:endParaRPr lang="en-US" dirty="0">
              <a:solidFill>
                <a:srgbClr val="3B756E"/>
              </a:solidFill>
            </a:endParaRPr>
          </a:p>
        </p:txBody>
      </p:sp>
      <p:pic>
        <p:nvPicPr>
          <p:cNvPr id="28" name="Picture 27" descr="Pivotal_Logo_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grpSp>
        <p:nvGrpSpPr>
          <p:cNvPr id="6" name="Group 5"/>
          <p:cNvGrpSpPr/>
          <p:nvPr/>
        </p:nvGrpSpPr>
        <p:grpSpPr>
          <a:xfrm>
            <a:off x="838059" y="611091"/>
            <a:ext cx="1114745" cy="2635289"/>
            <a:chOff x="838052" y="657500"/>
            <a:chExt cx="914744" cy="2635289"/>
          </a:xfrm>
        </p:grpSpPr>
        <p:sp>
          <p:nvSpPr>
            <p:cNvPr id="5" name="Down Arrow 4"/>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smtClean="0">
                  <a:cs typeface="Consolas"/>
                </a:rPr>
                <a:t>PCF –Year 1</a:t>
              </a:r>
            </a:p>
            <a:p>
              <a:pPr marL="285750" indent="-91440">
                <a:buSzPct val="67000"/>
                <a:buFont typeface="Wingdings" charset="2"/>
                <a:buChar char="Ø"/>
              </a:pPr>
              <a:r>
                <a:rPr lang="en-US" sz="1400" dirty="0">
                  <a:cs typeface="Consolas"/>
                </a:rPr>
                <a:t>Labs –Project </a:t>
              </a:r>
              <a:r>
                <a:rPr lang="en-US" sz="1400" dirty="0" smtClean="0">
                  <a:cs typeface="Consolas"/>
                </a:rPr>
                <a:t>1</a:t>
              </a:r>
              <a:endParaRPr lang="en-US" sz="1400" dirty="0">
                <a:cs typeface="Consolas"/>
              </a:endParaRPr>
            </a:p>
          </p:txBody>
        </p:sp>
        <p:sp>
          <p:nvSpPr>
            <p:cNvPr id="48" name="TextBox 47"/>
            <p:cNvSpPr txBox="1"/>
            <p:nvPr/>
          </p:nvSpPr>
          <p:spPr>
            <a:xfrm>
              <a:off x="930813" y="2708002"/>
              <a:ext cx="701978" cy="338554"/>
            </a:xfrm>
            <a:prstGeom prst="rect">
              <a:avLst/>
            </a:prstGeom>
            <a:noFill/>
          </p:spPr>
          <p:txBody>
            <a:bodyPr wrap="none" rtlCol="0">
              <a:spAutoFit/>
            </a:bodyPr>
            <a:lstStyle/>
            <a:p>
              <a:pPr algn="ctr"/>
              <a:r>
                <a:rPr lang="en-US" sz="1400" dirty="0" smtClean="0"/>
                <a:t> $</a:t>
              </a:r>
              <a:r>
                <a:rPr lang="en-US" sz="1600" dirty="0" smtClean="0"/>
                <a:t>1.25M</a:t>
              </a:r>
              <a:endParaRPr lang="en-US" sz="1400" dirty="0"/>
            </a:p>
          </p:txBody>
        </p:sp>
      </p:grpSp>
      <p:sp>
        <p:nvSpPr>
          <p:cNvPr id="54" name="TextBox 53"/>
          <p:cNvSpPr txBox="1"/>
          <p:nvPr/>
        </p:nvSpPr>
        <p:spPr>
          <a:xfrm>
            <a:off x="-33329" y="1505216"/>
            <a:ext cx="1154282" cy="338554"/>
          </a:xfrm>
          <a:prstGeom prst="rect">
            <a:avLst/>
          </a:prstGeom>
          <a:noFill/>
        </p:spPr>
        <p:txBody>
          <a:bodyPr wrap="none" rtlCol="0">
            <a:spAutoFit/>
          </a:bodyPr>
          <a:lstStyle/>
          <a:p>
            <a:r>
              <a:rPr lang="en-US" sz="1600" b="1" dirty="0" smtClean="0">
                <a:solidFill>
                  <a:srgbClr val="3B756E"/>
                </a:solidFill>
              </a:rPr>
              <a:t>Investment</a:t>
            </a:r>
          </a:p>
        </p:txBody>
      </p:sp>
      <p:cxnSp>
        <p:nvCxnSpPr>
          <p:cNvPr id="59" name="Straight Connector 58"/>
          <p:cNvCxnSpPr/>
          <p:nvPr/>
        </p:nvCxnSpPr>
        <p:spPr>
          <a:xfrm>
            <a:off x="2103477"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098195"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4831561"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6642674"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8486323"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grpSp>
        <p:nvGrpSpPr>
          <p:cNvPr id="80" name="Group 79"/>
          <p:cNvGrpSpPr/>
          <p:nvPr/>
        </p:nvGrpSpPr>
        <p:grpSpPr>
          <a:xfrm>
            <a:off x="1960834" y="658997"/>
            <a:ext cx="1114745" cy="1701395"/>
            <a:chOff x="838052" y="657500"/>
            <a:chExt cx="914744" cy="2635289"/>
          </a:xfrm>
        </p:grpSpPr>
        <p:sp>
          <p:nvSpPr>
            <p:cNvPr id="86" name="Down Arrow 85"/>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TextBox 92"/>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smtClean="0">
                  <a:cs typeface="Consolas"/>
                </a:rPr>
                <a:t>PCF Dojo </a:t>
              </a:r>
              <a:r>
                <a:rPr lang="en-US" sz="1400" dirty="0">
                  <a:cs typeface="Consolas"/>
                </a:rPr>
                <a:t/>
              </a:r>
              <a:br>
                <a:rPr lang="en-US" sz="1400" dirty="0">
                  <a:cs typeface="Consolas"/>
                </a:rPr>
              </a:br>
              <a:r>
                <a:rPr lang="en-US" sz="1400" dirty="0" smtClean="0">
                  <a:cs typeface="Consolas"/>
                </a:rPr>
                <a:t>(Operations)</a:t>
              </a:r>
            </a:p>
          </p:txBody>
        </p:sp>
        <p:sp>
          <p:nvSpPr>
            <p:cNvPr id="94" name="TextBox 93"/>
            <p:cNvSpPr txBox="1"/>
            <p:nvPr/>
          </p:nvSpPr>
          <p:spPr>
            <a:xfrm>
              <a:off x="1000834" y="2526646"/>
              <a:ext cx="561940" cy="476715"/>
            </a:xfrm>
            <a:prstGeom prst="rect">
              <a:avLst/>
            </a:prstGeom>
            <a:noFill/>
          </p:spPr>
          <p:txBody>
            <a:bodyPr wrap="none" rtlCol="0">
              <a:spAutoFit/>
            </a:bodyPr>
            <a:lstStyle/>
            <a:p>
              <a:pPr algn="ctr"/>
              <a:r>
                <a:rPr lang="en-US" sz="1400" dirty="0" smtClean="0"/>
                <a:t> $250K</a:t>
              </a:r>
              <a:endParaRPr lang="en-US" sz="1400" dirty="0"/>
            </a:p>
          </p:txBody>
        </p:sp>
      </p:grpSp>
      <p:grpSp>
        <p:nvGrpSpPr>
          <p:cNvPr id="95" name="Group 94"/>
          <p:cNvGrpSpPr/>
          <p:nvPr/>
        </p:nvGrpSpPr>
        <p:grpSpPr>
          <a:xfrm>
            <a:off x="3215400" y="623056"/>
            <a:ext cx="1114745" cy="2286127"/>
            <a:chOff x="838052" y="657500"/>
            <a:chExt cx="914744" cy="2635289"/>
          </a:xfrm>
        </p:grpSpPr>
        <p:sp>
          <p:nvSpPr>
            <p:cNvPr id="96" name="Down Arrow 95"/>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1094029" y="657500"/>
              <a:ext cx="328325" cy="2164435"/>
            </a:xfrm>
            <a:prstGeom prst="rect">
              <a:avLst/>
            </a:prstGeom>
            <a:noFill/>
          </p:spPr>
          <p:txBody>
            <a:bodyPr vert="vert270" wrap="square" rtlCol="0" anchor="b">
              <a:spAutoFit/>
            </a:bodyPr>
            <a:lstStyle/>
            <a:p>
              <a:pPr marL="285750" indent="-91440">
                <a:buSzPct val="67000"/>
                <a:buFont typeface="Wingdings" charset="2"/>
                <a:buChar char="Ø"/>
              </a:pPr>
              <a:r>
                <a:rPr lang="en-US" sz="1400" dirty="0" smtClean="0">
                  <a:cs typeface="Consolas"/>
                </a:rPr>
                <a:t>Labs -Project 2</a:t>
              </a:r>
            </a:p>
          </p:txBody>
        </p:sp>
        <p:sp>
          <p:nvSpPr>
            <p:cNvPr id="98" name="TextBox 97"/>
            <p:cNvSpPr txBox="1"/>
            <p:nvPr/>
          </p:nvSpPr>
          <p:spPr>
            <a:xfrm>
              <a:off x="991003" y="2678579"/>
              <a:ext cx="561940" cy="354784"/>
            </a:xfrm>
            <a:prstGeom prst="rect">
              <a:avLst/>
            </a:prstGeom>
            <a:noFill/>
          </p:spPr>
          <p:txBody>
            <a:bodyPr wrap="none" rtlCol="0">
              <a:spAutoFit/>
            </a:bodyPr>
            <a:lstStyle/>
            <a:p>
              <a:pPr algn="ctr"/>
              <a:r>
                <a:rPr lang="en-US" sz="1400" dirty="0" smtClean="0"/>
                <a:t> $750K</a:t>
              </a:r>
              <a:endParaRPr lang="en-US" sz="1400" dirty="0"/>
            </a:p>
          </p:txBody>
        </p:sp>
      </p:grpSp>
      <p:grpSp>
        <p:nvGrpSpPr>
          <p:cNvPr id="103" name="Group 102"/>
          <p:cNvGrpSpPr/>
          <p:nvPr/>
        </p:nvGrpSpPr>
        <p:grpSpPr>
          <a:xfrm>
            <a:off x="4416836" y="611068"/>
            <a:ext cx="1114745" cy="2480221"/>
            <a:chOff x="838052" y="657500"/>
            <a:chExt cx="914744" cy="2635289"/>
          </a:xfrm>
        </p:grpSpPr>
        <p:sp>
          <p:nvSpPr>
            <p:cNvPr id="104" name="Down Arrow 103"/>
            <p:cNvSpPr/>
            <p:nvPr/>
          </p:nvSpPr>
          <p:spPr>
            <a:xfrm>
              <a:off x="838052" y="826979"/>
              <a:ext cx="914744" cy="2465810"/>
            </a:xfrm>
            <a:prstGeom prst="downArrow">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TextBox 104"/>
            <p:cNvSpPr txBox="1"/>
            <p:nvPr/>
          </p:nvSpPr>
          <p:spPr>
            <a:xfrm>
              <a:off x="1025214" y="657500"/>
              <a:ext cx="505114" cy="2164436"/>
            </a:xfrm>
            <a:prstGeom prst="rect">
              <a:avLst/>
            </a:prstGeom>
            <a:noFill/>
          </p:spPr>
          <p:txBody>
            <a:bodyPr vert="vert270" wrap="square" rtlCol="0">
              <a:spAutoFit/>
            </a:bodyPr>
            <a:lstStyle/>
            <a:p>
              <a:pPr marL="285750" indent="-91440">
                <a:buSzPct val="67000"/>
                <a:buFont typeface="Wingdings" charset="2"/>
                <a:buChar char="Ø"/>
              </a:pPr>
              <a:r>
                <a:rPr lang="en-US" sz="1400" dirty="0" err="1" smtClean="0">
                  <a:cs typeface="Consolas"/>
                </a:rPr>
                <a:t>Pcf</a:t>
              </a:r>
              <a:r>
                <a:rPr lang="en-US" sz="1400" dirty="0" smtClean="0">
                  <a:cs typeface="Consolas"/>
                </a:rPr>
                <a:t> –Year 2</a:t>
              </a:r>
              <a:br>
                <a:rPr lang="en-US" sz="1400" dirty="0" smtClean="0">
                  <a:cs typeface="Consolas"/>
                </a:rPr>
              </a:br>
              <a:r>
                <a:rPr lang="en-US" sz="1400" dirty="0" smtClean="0">
                  <a:cs typeface="Consolas"/>
                </a:rPr>
                <a:t>Labs –Project 3</a:t>
              </a:r>
              <a:endParaRPr lang="en-US" sz="1400" dirty="0">
                <a:cs typeface="Consolas"/>
              </a:endParaRPr>
            </a:p>
          </p:txBody>
        </p:sp>
        <p:sp>
          <p:nvSpPr>
            <p:cNvPr id="106" name="TextBox 105"/>
            <p:cNvSpPr txBox="1"/>
            <p:nvPr/>
          </p:nvSpPr>
          <p:spPr>
            <a:xfrm>
              <a:off x="1051730" y="2767912"/>
              <a:ext cx="460139" cy="327020"/>
            </a:xfrm>
            <a:prstGeom prst="rect">
              <a:avLst/>
            </a:prstGeom>
            <a:noFill/>
          </p:spPr>
          <p:txBody>
            <a:bodyPr wrap="none" rtlCol="0">
              <a:spAutoFit/>
            </a:bodyPr>
            <a:lstStyle/>
            <a:p>
              <a:pPr algn="ctr"/>
              <a:r>
                <a:rPr lang="en-US" sz="1400" dirty="0" smtClean="0"/>
                <a:t> $1M</a:t>
              </a:r>
              <a:endParaRPr lang="en-US" sz="1400" dirty="0"/>
            </a:p>
          </p:txBody>
        </p:sp>
      </p:grpSp>
      <p:sp>
        <p:nvSpPr>
          <p:cNvPr id="18" name="Line Callout 2 17"/>
          <p:cNvSpPr/>
          <p:nvPr/>
        </p:nvSpPr>
        <p:spPr>
          <a:xfrm flipH="1">
            <a:off x="907879" y="4068233"/>
            <a:ext cx="1853103" cy="1145496"/>
          </a:xfrm>
          <a:prstGeom prst="borderCallout2">
            <a:avLst>
              <a:gd name="adj1" fmla="val -7253"/>
              <a:gd name="adj2" fmla="val 2549"/>
              <a:gd name="adj3" fmla="val -20255"/>
              <a:gd name="adj4" fmla="val 2376"/>
              <a:gd name="adj5" fmla="val -51926"/>
              <a:gd name="adj6" fmla="val 6097"/>
            </a:avLst>
          </a:prstGeom>
          <a:solidFill>
            <a:srgbClr val="DCE6F2"/>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200" b="1" dirty="0" smtClean="0">
                <a:solidFill>
                  <a:schemeClr val="tx1"/>
                </a:solidFill>
              </a:rPr>
              <a:t>Predictability Benefits</a:t>
            </a:r>
          </a:p>
          <a:p>
            <a:pPr marL="91440" indent="-91440">
              <a:buSzPct val="66000"/>
              <a:buFont typeface="Wingdings" charset="2"/>
              <a:buChar char="Ø"/>
            </a:pPr>
            <a:r>
              <a:rPr lang="en-US" sz="1200" dirty="0" smtClean="0">
                <a:solidFill>
                  <a:schemeClr val="tx1"/>
                </a:solidFill>
              </a:rPr>
              <a:t>Cloud Native Platform</a:t>
            </a:r>
          </a:p>
          <a:p>
            <a:pPr marL="91440" indent="-91440">
              <a:buSzPct val="66000"/>
              <a:buFont typeface="Wingdings" charset="2"/>
              <a:buChar char="Ø"/>
            </a:pPr>
            <a:r>
              <a:rPr lang="en-US" sz="1200" dirty="0" smtClean="0">
                <a:solidFill>
                  <a:schemeClr val="tx1"/>
                </a:solidFill>
              </a:rPr>
              <a:t>New </a:t>
            </a:r>
            <a:r>
              <a:rPr lang="en-US" sz="1200" dirty="0" err="1" smtClean="0">
                <a:solidFill>
                  <a:schemeClr val="tx1"/>
                </a:solidFill>
              </a:rPr>
              <a:t>Dev</a:t>
            </a:r>
            <a:r>
              <a:rPr lang="en-US" sz="1200" dirty="0">
                <a:solidFill>
                  <a:schemeClr val="tx1"/>
                </a:solidFill>
              </a:rPr>
              <a:t> </a:t>
            </a:r>
            <a:r>
              <a:rPr lang="en-US" sz="1200" dirty="0" smtClean="0">
                <a:solidFill>
                  <a:schemeClr val="tx1"/>
                </a:solidFill>
              </a:rPr>
              <a:t>Practices</a:t>
            </a:r>
          </a:p>
          <a:p>
            <a:pPr marL="91440" indent="-91440">
              <a:buSzPct val="66000"/>
              <a:buFont typeface="Wingdings" charset="2"/>
              <a:buChar char="Ø"/>
            </a:pPr>
            <a:r>
              <a:rPr lang="en-US" sz="1200" dirty="0" smtClean="0">
                <a:solidFill>
                  <a:schemeClr val="tx1"/>
                </a:solidFill>
              </a:rPr>
              <a:t>Discipline / Quality</a:t>
            </a:r>
          </a:p>
          <a:p>
            <a:pPr marL="91440" indent="-91440">
              <a:buSzPct val="66000"/>
              <a:buFont typeface="Wingdings" charset="2"/>
              <a:buChar char="Ø"/>
            </a:pPr>
            <a:r>
              <a:rPr lang="en-US" sz="1200" dirty="0" smtClean="0">
                <a:solidFill>
                  <a:schemeClr val="tx1"/>
                </a:solidFill>
              </a:rPr>
              <a:t>Culture</a:t>
            </a:r>
            <a:r>
              <a:rPr lang="en-US" sz="1200" dirty="0">
                <a:solidFill>
                  <a:schemeClr val="tx1"/>
                </a:solidFill>
              </a:rPr>
              <a:t> </a:t>
            </a:r>
            <a:r>
              <a:rPr lang="en-US" sz="1200" dirty="0" smtClean="0">
                <a:solidFill>
                  <a:schemeClr val="tx1"/>
                </a:solidFill>
              </a:rPr>
              <a:t>/ Alignment</a:t>
            </a:r>
            <a:endParaRPr lang="en-US" sz="1200" dirty="0">
              <a:solidFill>
                <a:schemeClr val="tx1"/>
              </a:solidFill>
            </a:endParaRPr>
          </a:p>
        </p:txBody>
      </p:sp>
      <p:sp>
        <p:nvSpPr>
          <p:cNvPr id="125" name="TextBox 124"/>
          <p:cNvSpPr txBox="1"/>
          <p:nvPr/>
        </p:nvSpPr>
        <p:spPr>
          <a:xfrm>
            <a:off x="74277" y="5407894"/>
            <a:ext cx="849612" cy="338554"/>
          </a:xfrm>
          <a:prstGeom prst="rect">
            <a:avLst/>
          </a:prstGeom>
          <a:noFill/>
        </p:spPr>
        <p:txBody>
          <a:bodyPr wrap="none" rtlCol="0">
            <a:spAutoFit/>
          </a:bodyPr>
          <a:lstStyle/>
          <a:p>
            <a:r>
              <a:rPr lang="en-US" sz="1600" b="1" dirty="0" smtClean="0">
                <a:solidFill>
                  <a:srgbClr val="3B756E"/>
                </a:solidFill>
              </a:rPr>
              <a:t>Returns</a:t>
            </a:r>
          </a:p>
        </p:txBody>
      </p:sp>
      <p:sp>
        <p:nvSpPr>
          <p:cNvPr id="126" name="Line Callout 2 125"/>
          <p:cNvSpPr/>
          <p:nvPr/>
        </p:nvSpPr>
        <p:spPr>
          <a:xfrm>
            <a:off x="2182028" y="5407896"/>
            <a:ext cx="1661052" cy="1247493"/>
          </a:xfrm>
          <a:prstGeom prst="borderCallout2">
            <a:avLst>
              <a:gd name="adj1" fmla="val 501"/>
              <a:gd name="adj2" fmla="val 12583"/>
              <a:gd name="adj3" fmla="val -17747"/>
              <a:gd name="adj4" fmla="val 14347"/>
              <a:gd name="adj5" fmla="val -8266"/>
              <a:gd name="adj6" fmla="val 10284"/>
            </a:avLst>
          </a:prstGeom>
          <a:solidFill>
            <a:srgbClr val="DCE6F2"/>
          </a:solidFill>
          <a:ln w="190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100" b="1" dirty="0" smtClean="0">
                <a:solidFill>
                  <a:schemeClr val="tx1"/>
                </a:solidFill>
              </a:rPr>
              <a:t>Operational Confidence</a:t>
            </a:r>
            <a:endParaRPr lang="en-US" sz="1100" b="1" dirty="0">
              <a:solidFill>
                <a:schemeClr val="tx1"/>
              </a:solidFill>
            </a:endParaRPr>
          </a:p>
          <a:p>
            <a:pPr marL="91440" indent="-91440">
              <a:buSzPct val="66000"/>
              <a:buFont typeface="Wingdings" charset="2"/>
              <a:buChar char="Ø"/>
            </a:pPr>
            <a:r>
              <a:rPr lang="en-US" sz="1100" dirty="0" smtClean="0">
                <a:solidFill>
                  <a:schemeClr val="tx1"/>
                </a:solidFill>
              </a:rPr>
              <a:t>Uptime</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Performance</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Security</a:t>
            </a:r>
          </a:p>
        </p:txBody>
      </p:sp>
      <p:cxnSp>
        <p:nvCxnSpPr>
          <p:cNvPr id="38" name="Elbow Connector 37"/>
          <p:cNvCxnSpPr/>
          <p:nvPr/>
        </p:nvCxnSpPr>
        <p:spPr>
          <a:xfrm rot="5400000">
            <a:off x="1934604" y="3546861"/>
            <a:ext cx="745252" cy="236620"/>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28" name="Elbow Connector 127"/>
          <p:cNvCxnSpPr/>
          <p:nvPr/>
        </p:nvCxnSpPr>
        <p:spPr>
          <a:xfrm rot="16200000" flipH="1">
            <a:off x="1954200" y="4146726"/>
            <a:ext cx="2151051" cy="371385"/>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29" name="Line Callout 2 128"/>
          <p:cNvSpPr/>
          <p:nvPr/>
        </p:nvSpPr>
        <p:spPr>
          <a:xfrm>
            <a:off x="4278371" y="5201748"/>
            <a:ext cx="2091337" cy="1247493"/>
          </a:xfrm>
          <a:prstGeom prst="borderCallout2">
            <a:avLst>
              <a:gd name="adj1" fmla="val 501"/>
              <a:gd name="adj2" fmla="val 12583"/>
              <a:gd name="adj3" fmla="val -17747"/>
              <a:gd name="adj4" fmla="val 14347"/>
              <a:gd name="adj5" fmla="val -8266"/>
              <a:gd name="adj6" fmla="val 10284"/>
            </a:avLst>
          </a:prstGeom>
          <a:solidFill>
            <a:srgbClr val="DCE6F2"/>
          </a:solidFill>
          <a:ln w="19050"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100" b="1" dirty="0" smtClean="0">
                <a:solidFill>
                  <a:schemeClr val="tx1"/>
                </a:solidFill>
              </a:rPr>
              <a:t>Business &lt;–&gt; IT  Shift</a:t>
            </a:r>
            <a:endParaRPr lang="en-US" sz="1100" b="1" dirty="0">
              <a:solidFill>
                <a:schemeClr val="tx1"/>
              </a:solidFill>
            </a:endParaRPr>
          </a:p>
          <a:p>
            <a:pPr marL="91440" indent="-91440">
              <a:buSzPct val="66000"/>
              <a:buFont typeface="Wingdings" charset="2"/>
              <a:buChar char="Ø"/>
            </a:pPr>
            <a:r>
              <a:rPr lang="en-US" sz="1100" dirty="0" smtClean="0">
                <a:solidFill>
                  <a:schemeClr val="tx1"/>
                </a:solidFill>
              </a:rPr>
              <a:t>Trust and Communication</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Shared Risk</a:t>
            </a:r>
            <a:endParaRPr lang="en-US" sz="1100" dirty="0">
              <a:solidFill>
                <a:schemeClr val="tx1"/>
              </a:solidFill>
            </a:endParaRPr>
          </a:p>
          <a:p>
            <a:pPr marL="91440" indent="-91440">
              <a:buSzPct val="66000"/>
              <a:buFont typeface="Wingdings" charset="2"/>
              <a:buChar char="Ø"/>
            </a:pPr>
            <a:r>
              <a:rPr lang="en-US" sz="1100" dirty="0" smtClean="0">
                <a:solidFill>
                  <a:schemeClr val="tx1"/>
                </a:solidFill>
              </a:rPr>
              <a:t>Productive Innovation</a:t>
            </a:r>
            <a:endParaRPr lang="en-US" sz="1100" dirty="0">
              <a:solidFill>
                <a:schemeClr val="tx1"/>
              </a:solidFill>
            </a:endParaRPr>
          </a:p>
        </p:txBody>
      </p:sp>
      <p:cxnSp>
        <p:nvCxnSpPr>
          <p:cNvPr id="130" name="Elbow Connector 129"/>
          <p:cNvCxnSpPr/>
          <p:nvPr/>
        </p:nvCxnSpPr>
        <p:spPr>
          <a:xfrm rot="16200000" flipH="1">
            <a:off x="3554103" y="3905799"/>
            <a:ext cx="1917836" cy="637156"/>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131" name="Line Callout 2 130"/>
          <p:cNvSpPr/>
          <p:nvPr/>
        </p:nvSpPr>
        <p:spPr>
          <a:xfrm flipH="1">
            <a:off x="5535233" y="4053910"/>
            <a:ext cx="1561897" cy="1013695"/>
          </a:xfrm>
          <a:prstGeom prst="borderCallout2">
            <a:avLst>
              <a:gd name="adj1" fmla="val -7253"/>
              <a:gd name="adj2" fmla="val 2549"/>
              <a:gd name="adj3" fmla="val -20255"/>
              <a:gd name="adj4" fmla="val 2376"/>
              <a:gd name="adj5" fmla="val -51926"/>
              <a:gd name="adj6" fmla="val 6097"/>
            </a:avLst>
          </a:prstGeom>
          <a:solidFill>
            <a:srgbClr val="DCE6F2"/>
          </a:solidFill>
          <a:ln w="19050" cmpd="sng">
            <a:noFill/>
          </a:ln>
        </p:spPr>
        <p:style>
          <a:lnRef idx="1">
            <a:schemeClr val="accent1"/>
          </a:lnRef>
          <a:fillRef idx="3">
            <a:schemeClr val="accent1"/>
          </a:fillRef>
          <a:effectRef idx="2">
            <a:schemeClr val="accent1"/>
          </a:effectRef>
          <a:fontRef idx="minor">
            <a:schemeClr val="lt1"/>
          </a:fontRef>
        </p:style>
        <p:txBody>
          <a:bodyPr rtlCol="0" anchor="ctr"/>
          <a:lstStyle/>
          <a:p>
            <a:pPr>
              <a:buSzPct val="66000"/>
            </a:pPr>
            <a:r>
              <a:rPr lang="en-US" sz="1200" b="1" dirty="0" smtClean="0">
                <a:solidFill>
                  <a:schemeClr val="tx1"/>
                </a:solidFill>
              </a:rPr>
              <a:t>Optimizations</a:t>
            </a:r>
          </a:p>
          <a:p>
            <a:pPr marL="91440" indent="-91440">
              <a:buSzPct val="66000"/>
              <a:buFont typeface="Wingdings" charset="2"/>
              <a:buChar char="Ø"/>
            </a:pPr>
            <a:r>
              <a:rPr lang="en-US" sz="1200" dirty="0" smtClean="0">
                <a:solidFill>
                  <a:schemeClr val="tx1"/>
                </a:solidFill>
              </a:rPr>
              <a:t>Reduced Effort</a:t>
            </a:r>
          </a:p>
          <a:p>
            <a:pPr marL="91440" indent="-91440">
              <a:buSzPct val="66000"/>
              <a:buFont typeface="Wingdings" charset="2"/>
              <a:buChar char="Ø"/>
            </a:pPr>
            <a:r>
              <a:rPr lang="en-US" sz="1200" dirty="0" smtClean="0">
                <a:solidFill>
                  <a:schemeClr val="tx1"/>
                </a:solidFill>
              </a:rPr>
              <a:t>Improved Velocity</a:t>
            </a:r>
          </a:p>
          <a:p>
            <a:pPr marL="91440" indent="-91440">
              <a:buSzPct val="66000"/>
              <a:buFont typeface="Wingdings" charset="2"/>
              <a:buChar char="Ø"/>
            </a:pPr>
            <a:r>
              <a:rPr lang="en-US" sz="1200" dirty="0" smtClean="0">
                <a:solidFill>
                  <a:schemeClr val="tx1"/>
                </a:solidFill>
              </a:rPr>
              <a:t>Realize new Opportunities</a:t>
            </a:r>
            <a:endParaRPr lang="en-US" sz="1200" dirty="0">
              <a:solidFill>
                <a:schemeClr val="tx1"/>
              </a:solidFill>
            </a:endParaRPr>
          </a:p>
        </p:txBody>
      </p:sp>
      <p:cxnSp>
        <p:nvCxnSpPr>
          <p:cNvPr id="132" name="Elbow Connector 131"/>
          <p:cNvCxnSpPr/>
          <p:nvPr/>
        </p:nvCxnSpPr>
        <p:spPr>
          <a:xfrm rot="16200000" flipH="1">
            <a:off x="5110030" y="3560281"/>
            <a:ext cx="722703" cy="232332"/>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78814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04"/>
          <p:cNvSpPr txBox="1">
            <a:spLocks noGrp="1"/>
          </p:cNvSpPr>
          <p:nvPr>
            <p:ph type="title"/>
          </p:nvPr>
        </p:nvSpPr>
        <p:spPr>
          <a:xfrm>
            <a:off x="576214" y="416469"/>
            <a:ext cx="8410499" cy="614000"/>
          </a:xfrm>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685D"/>
              </a:buClr>
              <a:buSzPct val="25000"/>
              <a:buFont typeface="Arial"/>
              <a:buNone/>
            </a:pPr>
            <a:r>
              <a:rPr lang="en-US" sz="2400" dirty="0" smtClean="0">
                <a:solidFill>
                  <a:schemeClr val="bg1"/>
                </a:solidFill>
              </a:rPr>
              <a:t>Spring Cloud Connectors modules</a:t>
            </a:r>
            <a:endParaRPr lang="en" sz="2400" dirty="0">
              <a:solidFill>
                <a:schemeClr val="bg1"/>
              </a:solidFill>
            </a:endParaRPr>
          </a:p>
        </p:txBody>
      </p:sp>
      <p:pic>
        <p:nvPicPr>
          <p:cNvPr id="5" name="Shape 306"/>
          <p:cNvPicPr preferRelativeResize="0"/>
          <p:nvPr/>
        </p:nvPicPr>
        <p:blipFill>
          <a:blip r:embed="rId2">
            <a:alphaModFix/>
          </a:blip>
          <a:stretch>
            <a:fillRect/>
          </a:stretch>
        </p:blipFill>
        <p:spPr>
          <a:xfrm>
            <a:off x="8527151" y="6517667"/>
            <a:ext cx="616849" cy="340332"/>
          </a:xfrm>
          <a:prstGeom prst="rect">
            <a:avLst/>
          </a:prstGeom>
          <a:noFill/>
          <a:ln>
            <a:noFill/>
          </a:ln>
        </p:spPr>
      </p:pic>
      <p:cxnSp>
        <p:nvCxnSpPr>
          <p:cNvPr id="6" name="Shape 307"/>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8" name="Rounded Rectangle 7"/>
          <p:cNvSpPr/>
          <p:nvPr/>
        </p:nvSpPr>
        <p:spPr>
          <a:xfrm>
            <a:off x="1302355" y="1285272"/>
            <a:ext cx="1956768" cy="863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Cloud Foundry Connector</a:t>
            </a:r>
            <a:endParaRPr lang="en-US" dirty="0"/>
          </a:p>
        </p:txBody>
      </p:sp>
      <p:pic>
        <p:nvPicPr>
          <p:cNvPr id="9" name="Picture 8"/>
          <p:cNvPicPr>
            <a:picLocks noChangeAspect="1"/>
          </p:cNvPicPr>
          <p:nvPr/>
        </p:nvPicPr>
        <p:blipFill>
          <a:blip r:embed="rId3"/>
          <a:stretch>
            <a:fillRect/>
          </a:stretch>
        </p:blipFill>
        <p:spPr>
          <a:xfrm>
            <a:off x="7169677" y="1462926"/>
            <a:ext cx="1841500" cy="474133"/>
          </a:xfrm>
          <a:prstGeom prst="rect">
            <a:avLst/>
          </a:prstGeom>
        </p:spPr>
      </p:pic>
      <p:sp>
        <p:nvSpPr>
          <p:cNvPr id="10" name="Rounded Rectangle 9"/>
          <p:cNvSpPr/>
          <p:nvPr/>
        </p:nvSpPr>
        <p:spPr>
          <a:xfrm>
            <a:off x="4130719" y="1285272"/>
            <a:ext cx="1956768" cy="863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Heroku</a:t>
            </a:r>
            <a:r>
              <a:rPr lang="en-US" dirty="0" smtClean="0"/>
              <a:t> Connector</a:t>
            </a:r>
            <a:endParaRPr lang="en-US" dirty="0"/>
          </a:p>
        </p:txBody>
      </p:sp>
      <p:sp>
        <p:nvSpPr>
          <p:cNvPr id="11" name="Rounded Rectangle 10"/>
          <p:cNvSpPr/>
          <p:nvPr/>
        </p:nvSpPr>
        <p:spPr>
          <a:xfrm>
            <a:off x="2747249" y="2988873"/>
            <a:ext cx="1956768" cy="670879"/>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Core</a:t>
            </a:r>
            <a:endParaRPr lang="en-US" dirty="0"/>
          </a:p>
        </p:txBody>
      </p:sp>
      <p:sp>
        <p:nvSpPr>
          <p:cNvPr id="12" name="Rounded Rectangle 11"/>
          <p:cNvSpPr/>
          <p:nvPr/>
        </p:nvSpPr>
        <p:spPr>
          <a:xfrm>
            <a:off x="2747249" y="4522969"/>
            <a:ext cx="1956768" cy="97184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Spring Service Connector</a:t>
            </a:r>
            <a:endParaRPr lang="en-US" dirty="0"/>
          </a:p>
        </p:txBody>
      </p:sp>
      <p:pic>
        <p:nvPicPr>
          <p:cNvPr id="13" name="Picture 12"/>
          <p:cNvPicPr>
            <a:picLocks noChangeAspect="1"/>
          </p:cNvPicPr>
          <p:nvPr/>
        </p:nvPicPr>
        <p:blipFill>
          <a:blip r:embed="rId4"/>
          <a:stretch>
            <a:fillRect/>
          </a:stretch>
        </p:blipFill>
        <p:spPr>
          <a:xfrm>
            <a:off x="2820717" y="5760408"/>
            <a:ext cx="1790700" cy="677333"/>
          </a:xfrm>
          <a:prstGeom prst="rect">
            <a:avLst/>
          </a:prstGeom>
        </p:spPr>
      </p:pic>
      <p:pic>
        <p:nvPicPr>
          <p:cNvPr id="14" name="Picture 13"/>
          <p:cNvPicPr>
            <a:picLocks noChangeAspect="1"/>
          </p:cNvPicPr>
          <p:nvPr/>
        </p:nvPicPr>
        <p:blipFill>
          <a:blip r:embed="rId5"/>
          <a:stretch>
            <a:fillRect/>
          </a:stretch>
        </p:blipFill>
        <p:spPr>
          <a:xfrm>
            <a:off x="6294831" y="1285272"/>
            <a:ext cx="762000" cy="863600"/>
          </a:xfrm>
          <a:prstGeom prst="rect">
            <a:avLst/>
          </a:prstGeom>
        </p:spPr>
      </p:pic>
      <p:pic>
        <p:nvPicPr>
          <p:cNvPr id="15" name="Picture 14"/>
          <p:cNvPicPr>
            <a:picLocks noChangeAspect="1"/>
          </p:cNvPicPr>
          <p:nvPr/>
        </p:nvPicPr>
        <p:blipFill>
          <a:blip r:embed="rId6"/>
          <a:stretch>
            <a:fillRect/>
          </a:stretch>
        </p:blipFill>
        <p:spPr>
          <a:xfrm>
            <a:off x="104744" y="1302729"/>
            <a:ext cx="1047460" cy="749761"/>
          </a:xfrm>
          <a:prstGeom prst="rect">
            <a:avLst/>
          </a:prstGeom>
        </p:spPr>
      </p:pic>
      <p:cxnSp>
        <p:nvCxnSpPr>
          <p:cNvPr id="16" name="Straight Arrow Connector 15"/>
          <p:cNvCxnSpPr>
            <a:stCxn id="10" idx="2"/>
            <a:endCxn id="11" idx="0"/>
          </p:cNvCxnSpPr>
          <p:nvPr/>
        </p:nvCxnSpPr>
        <p:spPr>
          <a:xfrm flipH="1">
            <a:off x="3725633" y="2148872"/>
            <a:ext cx="1383470" cy="84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11" idx="0"/>
          </p:cNvCxnSpPr>
          <p:nvPr/>
        </p:nvCxnSpPr>
        <p:spPr>
          <a:xfrm>
            <a:off x="2280739" y="2148872"/>
            <a:ext cx="1444894" cy="840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1" idx="2"/>
            <a:endCxn id="12" idx="0"/>
          </p:cNvCxnSpPr>
          <p:nvPr/>
        </p:nvCxnSpPr>
        <p:spPr>
          <a:xfrm>
            <a:off x="3725633" y="3659751"/>
            <a:ext cx="0" cy="8632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231895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1" y="933565"/>
            <a:ext cx="7954799" cy="344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52879"/>
            <a:ext cx="4942618" cy="780685"/>
          </a:xfrm>
        </p:spPr>
        <p:txBody>
          <a:bodyPr/>
          <a:lstStyle/>
          <a:p>
            <a:pPr algn="l"/>
            <a:r>
              <a:rPr lang="en-US" sz="2400" dirty="0" smtClean="0">
                <a:solidFill>
                  <a:srgbClr val="F5F5F5"/>
                </a:solidFill>
              </a:rPr>
              <a:t>User-Provided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10" y="6543069"/>
            <a:ext cx="616849" cy="340332"/>
          </a:xfrm>
          <a:prstGeom prst="rect">
            <a:avLst/>
          </a:prstGeom>
          <a:noFill/>
          <a:ln>
            <a:noFill/>
          </a:ln>
        </p:spPr>
      </p:pic>
      <p:sp>
        <p:nvSpPr>
          <p:cNvPr id="6" name="Shape 517"/>
          <p:cNvSpPr>
            <a:spLocks noGrp="1"/>
          </p:cNvSpPr>
          <p:nvPr>
            <p:ph type="body" idx="4294967295"/>
          </p:nvPr>
        </p:nvSpPr>
        <p:spPr>
          <a:xfrm>
            <a:off x="442914" y="1397001"/>
            <a:ext cx="5348286" cy="4572001"/>
          </a:xfrm>
          <a:prstGeom prst="rect">
            <a:avLst/>
          </a:prstGeom>
        </p:spPr>
        <p:txBody>
          <a:bodyPr>
            <a:normAutofit/>
          </a:bodyPr>
          <a:lstStyle/>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User</a:t>
            </a:r>
            <a:r>
              <a:rPr lang="en-US" sz="1200" dirty="0">
                <a:solidFill>
                  <a:schemeClr val="bg2"/>
                </a:solidFill>
                <a:uFill>
                  <a:solidFill>
                    <a:srgbClr val="4D4D4D"/>
                  </a:solidFill>
                </a:uFill>
              </a:rPr>
              <a:t>-provided - A user-provided service is simply </a:t>
            </a:r>
            <a:r>
              <a:rPr lang="en-US" sz="1200" b="1" dirty="0">
                <a:solidFill>
                  <a:schemeClr val="bg2"/>
                </a:solidFill>
                <a:uFill>
                  <a:solidFill>
                    <a:srgbClr val="4D4D4D"/>
                  </a:solidFill>
                </a:uFill>
              </a:rPr>
              <a:t>a list of connection parameters </a:t>
            </a:r>
            <a:r>
              <a:rPr lang="en-US" sz="1200" dirty="0">
                <a:solidFill>
                  <a:schemeClr val="bg2"/>
                </a:solidFill>
                <a:uFill>
                  <a:solidFill>
                    <a:srgbClr val="4D4D4D"/>
                  </a:solidFill>
                </a:uFill>
              </a:rPr>
              <a:t>that are stored in the platform and provided to an application when it binds to the service</a:t>
            </a:r>
            <a:r>
              <a:rPr lang="en-US" sz="1200" dirty="0" smtClean="0">
                <a:solidFill>
                  <a:schemeClr val="bg2"/>
                </a:solidFill>
                <a:uFill>
                  <a:solidFill>
                    <a:srgbClr val="4D4D4D"/>
                  </a:solidFill>
                </a:uFill>
              </a:rPr>
              <a:t>.</a:t>
            </a:r>
          </a:p>
          <a:p>
            <a:pPr marL="166306" lvl="0"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useful for </a:t>
            </a:r>
            <a:r>
              <a:rPr lang="en-US" sz="1200" b="1" dirty="0">
                <a:solidFill>
                  <a:schemeClr val="bg2"/>
                </a:solidFill>
                <a:uFill>
                  <a:solidFill>
                    <a:srgbClr val="4D4D4D"/>
                  </a:solidFill>
                </a:uFill>
              </a:rPr>
              <a:t>quickly getting parameters to an application</a:t>
            </a:r>
            <a:r>
              <a:rPr lang="en-US" sz="1200" dirty="0">
                <a:solidFill>
                  <a:schemeClr val="bg2"/>
                </a:solidFill>
                <a:uFill>
                  <a:solidFill>
                    <a:srgbClr val="4D4D4D"/>
                  </a:solidFill>
                </a:uFill>
              </a:rPr>
              <a:t>, without having to create a service broker and registering with it the platform.  They are also helpful for services that will probably only be used once or twice. </a:t>
            </a: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r>
              <a:rPr lang="en-US" sz="1200" dirty="0" smtClean="0">
                <a:solidFill>
                  <a:schemeClr val="bg2"/>
                </a:solidFill>
                <a:uFill>
                  <a:solidFill>
                    <a:srgbClr val="4D4D4D"/>
                  </a:solidFill>
                </a:uFill>
              </a:rPr>
              <a:t>Applications </a:t>
            </a:r>
            <a:r>
              <a:rPr lang="en-US" sz="1200" dirty="0">
                <a:solidFill>
                  <a:schemeClr val="bg2"/>
                </a:solidFill>
                <a:uFill>
                  <a:solidFill>
                    <a:srgbClr val="4D4D4D"/>
                  </a:solidFill>
                </a:uFill>
              </a:rPr>
              <a:t>connect to the same instance</a:t>
            </a:r>
            <a:r>
              <a:rPr lang="en-US" sz="1200" dirty="0" smtClean="0">
                <a:solidFill>
                  <a:schemeClr val="bg2"/>
                </a:solidFill>
                <a:uFill>
                  <a:solidFill>
                    <a:srgbClr val="4D4D4D"/>
                  </a:solidFill>
                </a:uFill>
              </a:rPr>
              <a:t>.</a:t>
            </a:r>
          </a:p>
          <a:p>
            <a:pPr marL="166306" indent="-166306" defTabSz="886968">
              <a:spcBef>
                <a:spcPts val="1100"/>
              </a:spcBef>
              <a:defRPr sz="1800">
                <a:solidFill>
                  <a:srgbClr val="000000"/>
                </a:solidFill>
                <a:uFillTx/>
              </a:defRPr>
            </a:pPr>
            <a:r>
              <a:rPr lang="en-US" sz="1200" dirty="0">
                <a:solidFill>
                  <a:schemeClr val="bg2"/>
                </a:solidFill>
                <a:uFill>
                  <a:solidFill>
                    <a:srgbClr val="4D4D4D"/>
                  </a:solidFill>
                </a:uFill>
              </a:rPr>
              <a:t>User-provided services are created using the CF CLI’s create-user-provided-service command, which takes an arbitrary set of key/value pairs as an argument.</a:t>
            </a:r>
          </a:p>
          <a:p>
            <a:pPr marL="0" lvl="0" indent="0" defTabSz="886968">
              <a:spcBef>
                <a:spcPts val="1100"/>
              </a:spcBef>
              <a:buNone/>
              <a:defRPr sz="1800">
                <a:solidFill>
                  <a:srgbClr val="000000"/>
                </a:solidFill>
                <a:uFillTx/>
              </a:defRPr>
            </a:pPr>
            <a:endParaRPr lang="en-US" sz="1200" dirty="0" smtClean="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a:solidFill>
                <a:schemeClr val="bg2"/>
              </a:solidFill>
              <a:uFill>
                <a:solidFill>
                  <a:srgbClr val="4D4D4D"/>
                </a:solidFill>
              </a:uFill>
            </a:endParaRPr>
          </a:p>
          <a:p>
            <a:pPr marL="166306" lvl="0" indent="-166306" defTabSz="886968">
              <a:spcBef>
                <a:spcPts val="1100"/>
              </a:spcBef>
              <a:defRPr sz="1800">
                <a:solidFill>
                  <a:srgbClr val="000000"/>
                </a:solidFill>
                <a:uFillTx/>
              </a:defRPr>
            </a:pPr>
            <a:endParaRPr lang="en-US" sz="1200" dirty="0" smtClean="0">
              <a:solidFill>
                <a:schemeClr val="bg2"/>
              </a:solidFill>
              <a:uFill>
                <a:solidFill>
                  <a:srgbClr val="4D4D4D"/>
                </a:solidFill>
              </a:uFill>
            </a:endParaRPr>
          </a:p>
          <a:p>
            <a:pPr marL="0" lvl="0" indent="0" defTabSz="886968">
              <a:spcBef>
                <a:spcPts val="1100"/>
              </a:spcBef>
              <a:buNone/>
              <a:defRPr sz="1800">
                <a:solidFill>
                  <a:srgbClr val="000000"/>
                </a:solidFill>
                <a:uFillTx/>
              </a:defRPr>
            </a:pPr>
            <a:endParaRPr lang="en-US" sz="1200" dirty="0">
              <a:solidFill>
                <a:schemeClr val="bg2"/>
              </a:solidFill>
              <a:uFill>
                <a:solidFill>
                  <a:srgbClr val="4D4D4D"/>
                </a:solidFill>
              </a:uFill>
            </a:endParaRPr>
          </a:p>
        </p:txBody>
      </p:sp>
      <p:sp>
        <p:nvSpPr>
          <p:cNvPr id="7" name="Rectangle 6"/>
          <p:cNvSpPr/>
          <p:nvPr/>
        </p:nvSpPr>
        <p:spPr>
          <a:xfrm>
            <a:off x="2286000" y="6453505"/>
            <a:ext cx="6172200" cy="2308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4"/>
              </a:rPr>
              <a:t>https://docs.pivotal.io/pivotalcf/devguide/services/user-</a:t>
            </a:r>
            <a:r>
              <a:rPr lang="en-US" sz="900" dirty="0" smtClean="0">
                <a:solidFill>
                  <a:srgbClr val="FFFFFF"/>
                </a:solidFill>
                <a:hlinkClick r:id="rId4"/>
              </a:rPr>
              <a:t>provided.html</a:t>
            </a:r>
            <a:endParaRPr lang="en-US" sz="900" dirty="0" smtClean="0">
              <a:solidFill>
                <a:srgbClr val="FFFFFF"/>
              </a:solidFill>
            </a:endParaRPr>
          </a:p>
        </p:txBody>
      </p:sp>
      <p:sp>
        <p:nvSpPr>
          <p:cNvPr id="8" name="Rectangle 7"/>
          <p:cNvSpPr/>
          <p:nvPr/>
        </p:nvSpPr>
        <p:spPr>
          <a:xfrm>
            <a:off x="609600" y="5257801"/>
            <a:ext cx="7696200" cy="711201"/>
          </a:xfrm>
          <a:prstGeom prst="rect">
            <a:avLst/>
          </a:prstGeom>
          <a:solidFill>
            <a:schemeClr val="bg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tx1"/>
                </a:solidFill>
                <a:latin typeface="Courier New"/>
                <a:cs typeface="Courier New"/>
              </a:rPr>
              <a:t>&gt; </a:t>
            </a:r>
            <a:r>
              <a:rPr lang="en-US" sz="1200" b="1" dirty="0" err="1" smtClean="0">
                <a:solidFill>
                  <a:schemeClr val="tx1"/>
                </a:solidFill>
                <a:latin typeface="Courier New"/>
                <a:cs typeface="Courier New"/>
              </a:rPr>
              <a:t>cf</a:t>
            </a:r>
            <a:r>
              <a:rPr lang="en-US" sz="1200" b="1" dirty="0" smtClean="0">
                <a:solidFill>
                  <a:schemeClr val="tx1"/>
                </a:solidFill>
                <a:latin typeface="Courier New"/>
                <a:cs typeface="Courier New"/>
              </a:rPr>
              <a:t> create-user-provided-service my-old-</a:t>
            </a:r>
            <a:r>
              <a:rPr lang="en-US" sz="1200" b="1" dirty="0" err="1" smtClean="0">
                <a:solidFill>
                  <a:schemeClr val="tx1"/>
                </a:solidFill>
                <a:latin typeface="Courier New"/>
                <a:cs typeface="Courier New"/>
              </a:rPr>
              <a:t>db</a:t>
            </a:r>
            <a:r>
              <a:rPr lang="en-US" sz="1200" b="1" dirty="0" smtClean="0">
                <a:solidFill>
                  <a:schemeClr val="tx1"/>
                </a:solidFill>
                <a:latin typeface="Courier New"/>
                <a:cs typeface="Courier New"/>
              </a:rPr>
              <a:t> –p ‘{“user”:”admin”,”password”:”</a:t>
            </a:r>
            <a:r>
              <a:rPr lang="en-US" sz="1200" b="1" dirty="0" err="1" smtClean="0">
                <a:solidFill>
                  <a:schemeClr val="tx1"/>
                </a:solidFill>
                <a:latin typeface="Courier New"/>
                <a:cs typeface="Courier New"/>
              </a:rPr>
              <a:t>pwd</a:t>
            </a:r>
            <a:r>
              <a:rPr lang="en-US" sz="1200" b="1" dirty="0" smtClean="0">
                <a:solidFill>
                  <a:schemeClr val="tx1"/>
                </a:solidFill>
                <a:latin typeface="Courier New"/>
                <a:cs typeface="Courier New"/>
              </a:rPr>
              <a:t>”}’</a:t>
            </a:r>
            <a:endParaRPr lang="en-US" sz="1200" b="1" dirty="0">
              <a:solidFill>
                <a:schemeClr val="tx1"/>
              </a:solidFill>
              <a:latin typeface="Courier New"/>
              <a:cs typeface="Courier New"/>
            </a:endParaRPr>
          </a:p>
        </p:txBody>
      </p:sp>
    </p:spTree>
    <p:extLst>
      <p:ext uri="{BB962C8B-B14F-4D97-AF65-F5344CB8AC3E}">
        <p14:creationId xmlns:p14="http://schemas.microsoft.com/office/powerpoint/2010/main" val="348480308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tocksy_txp157cab05rEJ000_Medium_423382.jpg"/>
          <p:cNvPicPr>
            <a:picLocks noChangeAspect="1"/>
          </p:cNvPicPr>
          <p:nvPr/>
        </p:nvPicPr>
        <p:blipFill>
          <a:blip r:embed="rId3"/>
          <a:srcRect t="15584"/>
          <a:stretch>
            <a:fillRect/>
          </a:stretch>
        </p:blipFill>
        <p:spPr>
          <a:xfrm>
            <a:off x="0" y="0"/>
            <a:ext cx="9144000" cy="6858000"/>
          </a:xfrm>
          <a:prstGeom prst="rect">
            <a:avLst/>
          </a:prstGeom>
        </p:spPr>
      </p:pic>
      <p:sp>
        <p:nvSpPr>
          <p:cNvPr id="20" name="Rectangle 19"/>
          <p:cNvSpPr/>
          <p:nvPr/>
        </p:nvSpPr>
        <p:spPr>
          <a:xfrm>
            <a:off x="0" y="0"/>
            <a:ext cx="9144000" cy="6858000"/>
          </a:xfrm>
          <a:prstGeom prst="rect">
            <a:avLst/>
          </a:prstGeom>
          <a:gradFill flip="none" rotWithShape="1">
            <a:gsLst>
              <a:gs pos="8000">
                <a:srgbClr val="000000">
                  <a:alpha val="0"/>
                </a:srgbClr>
              </a:gs>
              <a:gs pos="54000">
                <a:srgbClr val="000000">
                  <a:alpha val="86000"/>
                </a:srgbClr>
              </a:gs>
              <a:gs pos="83000">
                <a:srgbClr val="000000">
                  <a:alpha val="89000"/>
                </a:srgbClr>
              </a:gs>
            </a:gsLst>
            <a:lin ang="16500000" scaled="0"/>
            <a:tileRect/>
          </a:gradFill>
          <a:ln w="44450" cap="flat" cmpd="sng" algn="ctr">
            <a:noFill/>
            <a:prstDash val="solid"/>
            <a:round/>
            <a:headEnd type="none" w="med" len="med"/>
            <a:tailEnd type="none" w="med" len="med"/>
          </a:ln>
          <a:effectLst/>
        </p:spPr>
        <p:txBody>
          <a:bodyPr lIns="68579" tIns="34289" rIns="68579" bIns="34289" rtlCol="0" anchor="ctr"/>
          <a:lstStyle/>
          <a:p>
            <a:pPr algn="ctr">
              <a:defRPr/>
            </a:pPr>
            <a:endParaRPr lang="en-US" kern="0">
              <a:solidFill>
                <a:srgbClr val="FFFFFF"/>
              </a:solidFill>
              <a:latin typeface="News Gothic MT"/>
            </a:endParaRPr>
          </a:p>
        </p:txBody>
      </p:sp>
      <p:cxnSp>
        <p:nvCxnSpPr>
          <p:cNvPr id="40" name="Straight Connector 39"/>
          <p:cNvCxnSpPr/>
          <p:nvPr/>
        </p:nvCxnSpPr>
        <p:spPr>
          <a:xfrm>
            <a:off x="596900" y="2814840"/>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96900" y="4571672"/>
            <a:ext cx="7848600" cy="2117"/>
          </a:xfrm>
          <a:prstGeom prst="line">
            <a:avLst/>
          </a:prstGeom>
          <a:ln w="22225" cap="flat" cmpd="sng" algn="ctr">
            <a:gradFill flip="none" rotWithShape="1">
              <a:gsLst>
                <a:gs pos="0">
                  <a:schemeClr val="accent1">
                    <a:alpha val="0"/>
                  </a:schemeClr>
                </a:gs>
                <a:gs pos="100000">
                  <a:schemeClr val="bg2">
                    <a:alpha val="0"/>
                  </a:schemeClr>
                </a:gs>
                <a:gs pos="49000">
                  <a:schemeClr val="accent1"/>
                </a:gs>
              </a:gsLst>
              <a:path path="circle">
                <a:fillToRect l="100000" t="100000"/>
              </a:path>
              <a:tileRect r="-100000" b="-100000"/>
            </a:gra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8" name="Shape 1014"/>
          <p:cNvSpPr txBox="1">
            <a:spLocks/>
          </p:cNvSpPr>
          <p:nvPr/>
        </p:nvSpPr>
        <p:spPr>
          <a:xfrm>
            <a:off x="1820809" y="1782479"/>
            <a:ext cx="5209487" cy="614000"/>
          </a:xfrm>
          <a:prstGeom prst="rect">
            <a:avLst/>
          </a:prstGeom>
          <a:noFill/>
          <a:ln>
            <a:noFill/>
          </a:ln>
        </p:spPr>
        <p:txBody>
          <a:bodyPr lIns="0" tIns="0" rIns="0" bIns="0" anchor="t" anchorCtr="0">
            <a:noAutofit/>
          </a:bodyPr>
          <a:lstStyle/>
          <a:p>
            <a:pPr algn="dist">
              <a:lnSpc>
                <a:spcPct val="90000"/>
              </a:lnSpc>
              <a:buSzPct val="25000"/>
              <a:defRPr/>
            </a:pPr>
            <a:endParaRPr lang="en" sz="4500" b="1" kern="0" cap="all" dirty="0">
              <a:solidFill>
                <a:srgbClr val="008881"/>
              </a:solidFill>
              <a:latin typeface="News Gothic MT"/>
              <a:ea typeface="Arial"/>
              <a:cs typeface="Arial"/>
              <a:sym typeface="Arial"/>
            </a:endParaRPr>
          </a:p>
        </p:txBody>
      </p:sp>
      <p:sp>
        <p:nvSpPr>
          <p:cNvPr id="10" name="Shape 1163"/>
          <p:cNvSpPr txBox="1">
            <a:spLocks/>
          </p:cNvSpPr>
          <p:nvPr/>
        </p:nvSpPr>
        <p:spPr bwMode="gray">
          <a:xfrm>
            <a:off x="205971" y="3404723"/>
            <a:ext cx="8410499" cy="614000"/>
          </a:xfrm>
          <a:prstGeom prst="rect">
            <a:avLst/>
          </a:prstGeom>
          <a:noFill/>
          <a:ln>
            <a:noFill/>
          </a:ln>
        </p:spPr>
        <p:txBody>
          <a:bodyPr lIns="0" tIns="0" rIns="0" bIns="0" anchor="t" anchorCtr="0">
            <a:noAutofit/>
          </a:bodyPr>
          <a:lstStyle>
            <a:defPPr marR="0" algn="l" rtl="0">
              <a:lnSpc>
                <a:spcPct val="100000"/>
              </a:lnSpc>
              <a:spcBef>
                <a:spcPts val="0"/>
              </a:spcBef>
              <a:spcAft>
                <a:spcPts val="0"/>
              </a:spcAft>
            </a:defPPr>
            <a:lvl1pPr marR="0" algn="l" rtl="0">
              <a:lnSpc>
                <a:spcPct val="90000"/>
              </a:lnSpc>
              <a:spcBef>
                <a:spcPts val="0"/>
              </a:spcBef>
              <a:spcAft>
                <a:spcPts val="0"/>
              </a:spcAft>
              <a:buNone/>
              <a:defRPr sz="3200" b="0" i="0" u="none" strike="noStrike" cap="none" baseline="0">
                <a:solidFill>
                  <a:schemeClr val="tx2"/>
                </a:solidFill>
                <a:latin typeface="Arial"/>
                <a:ea typeface="Arial"/>
                <a:cs typeface="Arial"/>
                <a:sym typeface="Arial"/>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stStyle>
          <a:p>
            <a:pPr algn="ctr">
              <a:buSzPct val="25000"/>
            </a:pPr>
            <a:r>
              <a:rPr lang="en-US" b="1" cap="all" dirty="0" smtClean="0">
                <a:solidFill>
                  <a:srgbClr val="138A7E"/>
                </a:solidFill>
              </a:rPr>
              <a:t>Blue/green deployment</a:t>
            </a:r>
            <a:endParaRPr lang="en" sz="2100" b="1" cap="all" dirty="0">
              <a:solidFill>
                <a:srgbClr val="138A7E"/>
              </a:solidFill>
            </a:endParaRPr>
          </a:p>
        </p:txBody>
      </p:sp>
    </p:spTree>
    <p:extLst>
      <p:ext uri="{BB962C8B-B14F-4D97-AF65-F5344CB8AC3E}">
        <p14:creationId xmlns:p14="http://schemas.microsoft.com/office/powerpoint/2010/main" val="21587281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6947616"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a:t>
            </a:r>
            <a:endParaRPr lang="en-US" dirty="0">
              <a:solidFill>
                <a:schemeClr val="accent1"/>
              </a:solidFill>
            </a:endParaRPr>
          </a:p>
        </p:txBody>
      </p:sp>
      <p:sp>
        <p:nvSpPr>
          <p:cNvPr id="4" name="Text Placeholder 2"/>
          <p:cNvSpPr txBox="1">
            <a:spLocks/>
          </p:cNvSpPr>
          <p:nvPr/>
        </p:nvSpPr>
        <p:spPr>
          <a:xfrm>
            <a:off x="323992" y="1655073"/>
            <a:ext cx="8583559" cy="305805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Blue-Green deployment is an approach to upgrading application with minimal downtime.</a:t>
            </a:r>
          </a:p>
          <a:p>
            <a:pPr marL="342900" lvl="1" indent="-342900">
              <a:buClr>
                <a:srgbClr val="F5F5F5"/>
              </a:buClr>
              <a:buFont typeface="Arial"/>
              <a:buChar char="•"/>
            </a:pPr>
            <a:r>
              <a:rPr lang="en-US" sz="2000" dirty="0" smtClean="0">
                <a:solidFill>
                  <a:srgbClr val="FFFFFF"/>
                </a:solidFill>
                <a:latin typeface="News Gothic MT"/>
              </a:rPr>
              <a:t>It also enables easy rollback to the old version if the new version experiences problems</a:t>
            </a:r>
          </a:p>
          <a:p>
            <a:pPr marL="342900" lvl="1" indent="-342900">
              <a:buClr>
                <a:srgbClr val="F5F5F5"/>
              </a:buClr>
              <a:buFont typeface="Arial"/>
              <a:buChar char="•"/>
            </a:pPr>
            <a:r>
              <a:rPr lang="en-US" sz="2000" dirty="0" smtClean="0">
                <a:solidFill>
                  <a:srgbClr val="FFFFFF"/>
                </a:solidFill>
                <a:latin typeface="News Gothic MT"/>
              </a:rPr>
              <a:t>It works by keeping both versions online, and switching from the old version to the new version</a:t>
            </a:r>
          </a:p>
        </p:txBody>
      </p:sp>
      <p:sp>
        <p:nvSpPr>
          <p:cNvPr id="2" name="Rectangle 1"/>
          <p:cNvSpPr/>
          <p:nvPr/>
        </p:nvSpPr>
        <p:spPr>
          <a:xfrm>
            <a:off x="2735318" y="4713128"/>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2735318" y="5579481"/>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971560" y="5044695"/>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906170" y="4606561"/>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1" name="TextBox 10"/>
          <p:cNvSpPr txBox="1"/>
          <p:nvPr/>
        </p:nvSpPr>
        <p:spPr>
          <a:xfrm>
            <a:off x="2735318" y="6242624"/>
            <a:ext cx="1070336" cy="369332"/>
          </a:xfrm>
          <a:prstGeom prst="rect">
            <a:avLst/>
          </a:prstGeom>
          <a:noFill/>
        </p:spPr>
        <p:txBody>
          <a:bodyPr wrap="square" rtlCol="0">
            <a:spAutoFit/>
          </a:bodyPr>
          <a:lstStyle/>
          <a:p>
            <a:pPr algn="ctr"/>
            <a:r>
              <a:rPr lang="en-US" dirty="0" smtClean="0">
                <a:solidFill>
                  <a:srgbClr val="FFFFFF"/>
                </a:solidFill>
                <a:latin typeface="News Gothic MT"/>
              </a:rPr>
              <a:t>Before</a:t>
            </a:r>
          </a:p>
        </p:txBody>
      </p:sp>
      <p:sp>
        <p:nvSpPr>
          <p:cNvPr id="12" name="Rectangle 11"/>
          <p:cNvSpPr/>
          <p:nvPr/>
        </p:nvSpPr>
        <p:spPr>
          <a:xfrm>
            <a:off x="5880583" y="4642072"/>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3" name="Rectangle 12"/>
          <p:cNvSpPr/>
          <p:nvPr/>
        </p:nvSpPr>
        <p:spPr>
          <a:xfrm>
            <a:off x="5880583" y="5508425"/>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4" name="Straight Arrow Connector 13"/>
          <p:cNvCxnSpPr/>
          <p:nvPr/>
        </p:nvCxnSpPr>
        <p:spPr>
          <a:xfrm>
            <a:off x="5116825" y="5842677"/>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051435" y="5404543"/>
            <a:ext cx="829148" cy="646331"/>
          </a:xfrm>
          <a:prstGeom prst="rect">
            <a:avLst/>
          </a:prstGeom>
          <a:noFill/>
        </p:spPr>
        <p:txBody>
          <a:bodyPr wrap="none" rtlCol="0">
            <a:spAutoFit/>
          </a:bodyPr>
          <a:lstStyle/>
          <a:p>
            <a:r>
              <a:rPr lang="en-US" dirty="0">
                <a:solidFill>
                  <a:srgbClr val="FFFFFF"/>
                </a:solidFill>
                <a:latin typeface="News Gothic MT"/>
              </a:rPr>
              <a:t>l</a:t>
            </a:r>
            <a:r>
              <a:rPr lang="en-US" dirty="0" smtClean="0">
                <a:solidFill>
                  <a:srgbClr val="FFFFFF"/>
                </a:solidFill>
                <a:latin typeface="News Gothic MT"/>
              </a:rPr>
              <a:t>ive</a:t>
            </a:r>
          </a:p>
          <a:p>
            <a:r>
              <a:rPr lang="en-US" dirty="0" smtClean="0">
                <a:solidFill>
                  <a:srgbClr val="FFFFFF"/>
                </a:solidFill>
                <a:latin typeface="News Gothic MT"/>
              </a:rPr>
              <a:t>traffic</a:t>
            </a:r>
          </a:p>
        </p:txBody>
      </p:sp>
      <p:sp>
        <p:nvSpPr>
          <p:cNvPr id="16" name="TextBox 15"/>
          <p:cNvSpPr txBox="1"/>
          <p:nvPr/>
        </p:nvSpPr>
        <p:spPr>
          <a:xfrm>
            <a:off x="5880583" y="6171568"/>
            <a:ext cx="1070336" cy="369332"/>
          </a:xfrm>
          <a:prstGeom prst="rect">
            <a:avLst/>
          </a:prstGeom>
          <a:noFill/>
        </p:spPr>
        <p:txBody>
          <a:bodyPr wrap="square" rtlCol="0">
            <a:spAutoFit/>
          </a:bodyPr>
          <a:lstStyle/>
          <a:p>
            <a:pPr algn="ctr"/>
            <a:r>
              <a:rPr lang="en-US" dirty="0" smtClean="0">
                <a:solidFill>
                  <a:srgbClr val="FFFFFF"/>
                </a:solidFill>
                <a:latin typeface="News Gothic MT"/>
              </a:rPr>
              <a:t>After</a:t>
            </a:r>
          </a:p>
        </p:txBody>
      </p:sp>
    </p:spTree>
    <p:extLst>
      <p:ext uri="{BB962C8B-B14F-4D97-AF65-F5344CB8AC3E}">
        <p14:creationId xmlns:p14="http://schemas.microsoft.com/office/powerpoint/2010/main" val="506148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9175258"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Blue-Green Deployments using Routes</a:t>
            </a:r>
            <a:endParaRPr lang="en-US" dirty="0">
              <a:solidFill>
                <a:schemeClr val="accent1"/>
              </a:solidFill>
            </a:endParaRPr>
          </a:p>
        </p:txBody>
      </p:sp>
      <p:sp>
        <p:nvSpPr>
          <p:cNvPr id="4" name="Text Placeholder 2"/>
          <p:cNvSpPr txBox="1">
            <a:spLocks/>
          </p:cNvSpPr>
          <p:nvPr/>
        </p:nvSpPr>
        <p:spPr>
          <a:xfrm>
            <a:off x="323992" y="1655065"/>
            <a:ext cx="8583559" cy="2146219"/>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smtClean="0">
                <a:solidFill>
                  <a:srgbClr val="FFFFFF"/>
                </a:solidFill>
                <a:latin typeface="News Gothic MT"/>
              </a:rPr>
              <a:t>Main idea: you always want </a:t>
            </a:r>
            <a:r>
              <a:rPr lang="en-US" sz="2000" b="1" i="1" dirty="0" err="1" smtClean="0">
                <a:solidFill>
                  <a:srgbClr val="FFFFFF"/>
                </a:solidFill>
                <a:latin typeface="News Gothic MT"/>
              </a:rPr>
              <a:t>myapp.cfapps.io</a:t>
            </a:r>
            <a:r>
              <a:rPr lang="en-US" sz="2000" i="1" dirty="0" smtClean="0">
                <a:solidFill>
                  <a:srgbClr val="FFFFFF"/>
                </a:solidFill>
                <a:latin typeface="News Gothic MT"/>
              </a:rPr>
              <a:t> </a:t>
            </a:r>
            <a:r>
              <a:rPr lang="en-US" sz="2000" dirty="0" smtClean="0">
                <a:solidFill>
                  <a:srgbClr val="FFFFFF"/>
                </a:solidFill>
                <a:latin typeface="News Gothic MT"/>
              </a:rPr>
              <a:t>to be good</a:t>
            </a:r>
          </a:p>
          <a:p>
            <a:pPr marL="342900" lvl="1" indent="-342900">
              <a:buClr>
                <a:srgbClr val="F5F5F5"/>
              </a:buClr>
              <a:buFont typeface="Arial"/>
              <a:buChar char="•"/>
            </a:pPr>
            <a:r>
              <a:rPr lang="en-US" sz="2000" dirty="0" smtClean="0">
                <a:solidFill>
                  <a:srgbClr val="FFFFFF"/>
                </a:solidFill>
                <a:latin typeface="News Gothic MT"/>
              </a:rPr>
              <a:t>Use routes to achieve this</a:t>
            </a:r>
          </a:p>
          <a:p>
            <a:pPr marL="342900" lvl="1" indent="-342900">
              <a:buClr>
                <a:srgbClr val="F5F5F5"/>
              </a:buClr>
              <a:buFont typeface="Arial"/>
              <a:buChar char="•"/>
            </a:pPr>
            <a:r>
              <a:rPr lang="en-US" sz="2000" dirty="0" smtClean="0">
                <a:solidFill>
                  <a:srgbClr val="FFFFFF"/>
                </a:solidFill>
                <a:latin typeface="News Gothic MT"/>
              </a:rPr>
              <a:t>Because you are in a single space, multiple application can use the same routes</a:t>
            </a:r>
          </a:p>
        </p:txBody>
      </p:sp>
      <p:sp>
        <p:nvSpPr>
          <p:cNvPr id="2" name="Rectangle 1"/>
          <p:cNvSpPr/>
          <p:nvPr/>
        </p:nvSpPr>
        <p:spPr>
          <a:xfrm>
            <a:off x="1906170" y="3978914"/>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6" name="Rectangle 5"/>
          <p:cNvSpPr/>
          <p:nvPr/>
        </p:nvSpPr>
        <p:spPr>
          <a:xfrm>
            <a:off x="1906170" y="484526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7" name="Straight Arrow Connector 6"/>
          <p:cNvCxnSpPr>
            <a:endCxn id="2" idx="1"/>
          </p:cNvCxnSpPr>
          <p:nvPr/>
        </p:nvCxnSpPr>
        <p:spPr>
          <a:xfrm>
            <a:off x="1142412" y="4310481"/>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88576" y="3872347"/>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11" name="TextBox 10"/>
          <p:cNvSpPr txBox="1"/>
          <p:nvPr/>
        </p:nvSpPr>
        <p:spPr>
          <a:xfrm>
            <a:off x="745996" y="5596456"/>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Before</a:t>
            </a:r>
          </a:p>
          <a:p>
            <a:pPr algn="ctr"/>
            <a:r>
              <a:rPr lang="en-US" sz="1400" dirty="0" smtClean="0">
                <a:solidFill>
                  <a:srgbClr val="FFFFFF"/>
                </a:solidFill>
                <a:latin typeface="News Gothic MT"/>
              </a:rPr>
              <a:t>(working on version 1.1)</a:t>
            </a:r>
          </a:p>
        </p:txBody>
      </p:sp>
      <p:sp>
        <p:nvSpPr>
          <p:cNvPr id="17" name="TextBox 16"/>
          <p:cNvSpPr txBox="1"/>
          <p:nvPr/>
        </p:nvSpPr>
        <p:spPr>
          <a:xfrm>
            <a:off x="325989" y="4845267"/>
            <a:ext cx="1622034" cy="276999"/>
          </a:xfrm>
          <a:prstGeom prst="rect">
            <a:avLst/>
          </a:prstGeom>
          <a:noFill/>
        </p:spPr>
        <p:txBody>
          <a:bodyPr wrap="none" rtlCol="0">
            <a:spAutoFit/>
          </a:bodyPr>
          <a:lstStyle/>
          <a:p>
            <a:r>
              <a:rPr lang="en-US" sz="1200" dirty="0" err="1" smtClean="0">
                <a:solidFill>
                  <a:srgbClr val="FFFFFF"/>
                </a:solidFill>
                <a:latin typeface="News Gothic MT"/>
              </a:rPr>
              <a:t>myappdev.cfapps.io</a:t>
            </a:r>
            <a:endParaRPr lang="en-US" sz="1200" dirty="0" smtClean="0">
              <a:solidFill>
                <a:srgbClr val="FFFFFF"/>
              </a:solidFill>
              <a:latin typeface="News Gothic MT"/>
            </a:endParaRPr>
          </a:p>
        </p:txBody>
      </p:sp>
      <p:cxnSp>
        <p:nvCxnSpPr>
          <p:cNvPr id="18" name="Straight Arrow Connector 17"/>
          <p:cNvCxnSpPr/>
          <p:nvPr/>
        </p:nvCxnSpPr>
        <p:spPr>
          <a:xfrm>
            <a:off x="1142412" y="521458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4847173" y="3943381"/>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0" name="Rectangle 19"/>
          <p:cNvSpPr/>
          <p:nvPr/>
        </p:nvSpPr>
        <p:spPr>
          <a:xfrm>
            <a:off x="4847173" y="4809734"/>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21" name="Straight Arrow Connector 20"/>
          <p:cNvCxnSpPr>
            <a:endCxn id="19" idx="1"/>
          </p:cNvCxnSpPr>
          <p:nvPr/>
        </p:nvCxnSpPr>
        <p:spPr>
          <a:xfrm>
            <a:off x="4083415" y="427494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529585" y="3836814"/>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3" name="TextBox 22"/>
          <p:cNvSpPr txBox="1"/>
          <p:nvPr/>
        </p:nvSpPr>
        <p:spPr>
          <a:xfrm>
            <a:off x="3686999" y="5560923"/>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During</a:t>
            </a:r>
          </a:p>
          <a:p>
            <a:pPr algn="ctr"/>
            <a:r>
              <a:rPr lang="en-US" sz="1400" dirty="0" smtClean="0">
                <a:solidFill>
                  <a:srgbClr val="FFFFFF"/>
                </a:solidFill>
                <a:latin typeface="News Gothic MT"/>
              </a:rPr>
              <a:t>(version 1.1 is ready)</a:t>
            </a:r>
          </a:p>
        </p:txBody>
      </p:sp>
      <p:sp>
        <p:nvSpPr>
          <p:cNvPr id="24" name="TextBox 23"/>
          <p:cNvSpPr txBox="1"/>
          <p:nvPr/>
        </p:nvSpPr>
        <p:spPr>
          <a:xfrm>
            <a:off x="3497905" y="4809734"/>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5" name="Straight Arrow Connector 24"/>
          <p:cNvCxnSpPr/>
          <p:nvPr/>
        </p:nvCxnSpPr>
        <p:spPr>
          <a:xfrm>
            <a:off x="4083415" y="5179056"/>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7684308" y="3978914"/>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7" name="Rectangle 26"/>
          <p:cNvSpPr/>
          <p:nvPr/>
        </p:nvSpPr>
        <p:spPr>
          <a:xfrm>
            <a:off x="7684308" y="484526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0" name="TextBox 29"/>
          <p:cNvSpPr txBox="1"/>
          <p:nvPr/>
        </p:nvSpPr>
        <p:spPr>
          <a:xfrm>
            <a:off x="6524134" y="5596456"/>
            <a:ext cx="2619866" cy="523220"/>
          </a:xfrm>
          <a:prstGeom prst="rect">
            <a:avLst/>
          </a:prstGeom>
          <a:noFill/>
        </p:spPr>
        <p:txBody>
          <a:bodyPr wrap="square" rtlCol="0">
            <a:spAutoFit/>
          </a:bodyPr>
          <a:lstStyle/>
          <a:p>
            <a:pPr algn="ctr"/>
            <a:r>
              <a:rPr lang="en-US" sz="1400" dirty="0" smtClean="0">
                <a:solidFill>
                  <a:srgbClr val="FFFFFF"/>
                </a:solidFill>
                <a:latin typeface="News Gothic MT"/>
              </a:rPr>
              <a:t>After</a:t>
            </a:r>
          </a:p>
          <a:p>
            <a:pPr algn="ctr"/>
            <a:r>
              <a:rPr lang="en-US" sz="1400" dirty="0" smtClean="0">
                <a:solidFill>
                  <a:srgbClr val="FFFFFF"/>
                </a:solidFill>
                <a:latin typeface="News Gothic MT"/>
              </a:rPr>
              <a:t>(done with version 1.0)</a:t>
            </a:r>
          </a:p>
        </p:txBody>
      </p:sp>
      <p:sp>
        <p:nvSpPr>
          <p:cNvPr id="31" name="TextBox 30"/>
          <p:cNvSpPr txBox="1"/>
          <p:nvPr/>
        </p:nvSpPr>
        <p:spPr>
          <a:xfrm>
            <a:off x="6302505" y="4845267"/>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2" name="Straight Arrow Connector 31"/>
          <p:cNvCxnSpPr/>
          <p:nvPr/>
        </p:nvCxnSpPr>
        <p:spPr>
          <a:xfrm>
            <a:off x="6920550" y="521458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0005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8" y="543940"/>
            <a:ext cx="9269618" cy="780685"/>
          </a:xfrm>
          <a:prstGeom prst="rect">
            <a:avLst/>
          </a:prstGeom>
        </p:spPr>
        <p:txBody>
          <a:bodyPr lIns="91425" tIns="91425" rIns="91425" bIns="91425" anchor="t" anchorCtr="0">
            <a:noAutofit/>
          </a:bodyPr>
          <a:lstStyle/>
          <a:p>
            <a:pPr lvl="0">
              <a:spcBef>
                <a:spcPts val="0"/>
              </a:spcBef>
              <a:buNone/>
            </a:pPr>
            <a:r>
              <a:rPr lang="en-US" sz="3200" dirty="0" smtClean="0">
                <a:solidFill>
                  <a:schemeClr val="accent1"/>
                </a:solidFill>
              </a:rPr>
              <a:t>Slowly Turning on Traffic using Instances</a:t>
            </a:r>
            <a:endParaRPr lang="en-US" sz="3200" dirty="0">
              <a:solidFill>
                <a:schemeClr val="accent1"/>
              </a:solidFill>
            </a:endParaRPr>
          </a:p>
        </p:txBody>
      </p:sp>
      <p:sp>
        <p:nvSpPr>
          <p:cNvPr id="4" name="Text Placeholder 2"/>
          <p:cNvSpPr txBox="1">
            <a:spLocks/>
          </p:cNvSpPr>
          <p:nvPr/>
        </p:nvSpPr>
        <p:spPr>
          <a:xfrm>
            <a:off x="323992" y="1655064"/>
            <a:ext cx="8583559" cy="2312008"/>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lvl="1" indent="-342900">
              <a:buClr>
                <a:srgbClr val="F5F5F5"/>
              </a:buClr>
              <a:buFont typeface="Arial"/>
              <a:buChar char="•"/>
            </a:pPr>
            <a:r>
              <a:rPr lang="en-US" sz="2000" dirty="0">
                <a:solidFill>
                  <a:srgbClr val="FFFFFF"/>
                </a:solidFill>
                <a:latin typeface="News Gothic MT"/>
              </a:rPr>
              <a:t>Start with four instance of blue, one instance of green</a:t>
            </a:r>
          </a:p>
          <a:p>
            <a:pPr marL="742950" lvl="2" indent="-342900">
              <a:buClr>
                <a:srgbClr val="F5F5F5"/>
              </a:buClr>
            </a:pPr>
            <a:r>
              <a:rPr lang="en-US" sz="1600" dirty="0">
                <a:solidFill>
                  <a:srgbClr val="FFFFFF"/>
                </a:solidFill>
                <a:latin typeface="News Gothic MT"/>
              </a:rPr>
              <a:t>80% of traffic will use version 1.0</a:t>
            </a:r>
          </a:p>
          <a:p>
            <a:pPr marL="342900" lvl="1" indent="-342900">
              <a:buClr>
                <a:srgbClr val="F5F5F5"/>
              </a:buClr>
              <a:buFont typeface="Arial"/>
              <a:buChar char="•"/>
            </a:pPr>
            <a:r>
              <a:rPr lang="en-US" sz="2000" dirty="0" smtClean="0">
                <a:solidFill>
                  <a:srgbClr val="FFFFFF"/>
                </a:solidFill>
                <a:latin typeface="News Gothic MT"/>
              </a:rPr>
              <a:t>Decrease blue instance, increase green instances as confidence builds</a:t>
            </a:r>
            <a:endParaRPr lang="en-US" sz="2000" dirty="0">
              <a:solidFill>
                <a:srgbClr val="FFFFFF"/>
              </a:solidFill>
              <a:latin typeface="News Gothic MT"/>
            </a:endParaRPr>
          </a:p>
        </p:txBody>
      </p:sp>
      <p:sp>
        <p:nvSpPr>
          <p:cNvPr id="17" name="Rectangle 16"/>
          <p:cNvSpPr/>
          <p:nvPr/>
        </p:nvSpPr>
        <p:spPr>
          <a:xfrm>
            <a:off x="2786804" y="4085492"/>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18" name="Rectangle 17"/>
          <p:cNvSpPr/>
          <p:nvPr/>
        </p:nvSpPr>
        <p:spPr>
          <a:xfrm>
            <a:off x="2786804" y="5082108"/>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cxnSp>
        <p:nvCxnSpPr>
          <p:cNvPr id="19" name="Straight Arrow Connector 18"/>
          <p:cNvCxnSpPr>
            <a:endCxn id="17" idx="1"/>
          </p:cNvCxnSpPr>
          <p:nvPr/>
        </p:nvCxnSpPr>
        <p:spPr>
          <a:xfrm>
            <a:off x="2023046" y="441705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1469216" y="3978925"/>
            <a:ext cx="1381809" cy="276999"/>
          </a:xfrm>
          <a:prstGeom prst="rect">
            <a:avLst/>
          </a:prstGeom>
          <a:noFill/>
        </p:spPr>
        <p:txBody>
          <a:bodyPr wrap="none" rtlCol="0">
            <a:spAutoFit/>
          </a:bodyPr>
          <a:lstStyle/>
          <a:p>
            <a:r>
              <a:rPr lang="en-US" sz="1200" dirty="0" err="1">
                <a:solidFill>
                  <a:srgbClr val="FFFFFF"/>
                </a:solidFill>
                <a:latin typeface="News Gothic MT"/>
              </a:rPr>
              <a:t>m</a:t>
            </a:r>
            <a:r>
              <a:rPr lang="en-US" sz="1200" dirty="0" err="1" smtClean="0">
                <a:solidFill>
                  <a:srgbClr val="FFFFFF"/>
                </a:solidFill>
                <a:latin typeface="News Gothic MT"/>
              </a:rPr>
              <a:t>yapp.cfapps.io</a:t>
            </a:r>
            <a:endParaRPr lang="en-US" sz="1200" dirty="0" smtClean="0">
              <a:solidFill>
                <a:srgbClr val="FFFFFF"/>
              </a:solidFill>
              <a:latin typeface="News Gothic MT"/>
            </a:endParaRPr>
          </a:p>
        </p:txBody>
      </p:sp>
      <p:sp>
        <p:nvSpPr>
          <p:cNvPr id="22" name="TextBox 21"/>
          <p:cNvSpPr txBox="1"/>
          <p:nvPr/>
        </p:nvSpPr>
        <p:spPr>
          <a:xfrm>
            <a:off x="1437544" y="5082107"/>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23" name="Straight Arrow Connector 22"/>
          <p:cNvCxnSpPr/>
          <p:nvPr/>
        </p:nvCxnSpPr>
        <p:spPr>
          <a:xfrm>
            <a:off x="2023046" y="5451429"/>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851010" y="4016680"/>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29" name="Rectangle 28"/>
          <p:cNvSpPr/>
          <p:nvPr/>
        </p:nvSpPr>
        <p:spPr>
          <a:xfrm>
            <a:off x="2931748" y="3935320"/>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0" name="Rectangle 29"/>
          <p:cNvSpPr/>
          <p:nvPr/>
        </p:nvSpPr>
        <p:spPr>
          <a:xfrm>
            <a:off x="3057505" y="3753916"/>
            <a:ext cx="1021304" cy="663153"/>
          </a:xfrm>
          <a:prstGeom prst="rect">
            <a:avLst/>
          </a:prstGeom>
          <a:solidFill>
            <a:schemeClr val="accent4">
              <a:lumMod val="40000"/>
              <a:lumOff val="60000"/>
            </a:scheme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1.0</a:t>
            </a:r>
            <a:endParaRPr lang="en-US" sz="1600" dirty="0">
              <a:solidFill>
                <a:prstClr val="white"/>
              </a:solidFill>
              <a:latin typeface="News Gothic MT"/>
            </a:endParaRPr>
          </a:p>
        </p:txBody>
      </p:sp>
      <p:sp>
        <p:nvSpPr>
          <p:cNvPr id="31" name="Rectangle 30"/>
          <p:cNvSpPr/>
          <p:nvPr/>
        </p:nvSpPr>
        <p:spPr>
          <a:xfrm>
            <a:off x="6553731" y="4971566"/>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2" name="TextBox 31"/>
          <p:cNvSpPr txBox="1"/>
          <p:nvPr/>
        </p:nvSpPr>
        <p:spPr>
          <a:xfrm>
            <a:off x="5204458" y="4971566"/>
            <a:ext cx="1381809" cy="276999"/>
          </a:xfrm>
          <a:prstGeom prst="rect">
            <a:avLst/>
          </a:prstGeom>
          <a:noFill/>
        </p:spPr>
        <p:txBody>
          <a:bodyPr wrap="none" rtlCol="0">
            <a:spAutoFit/>
          </a:bodyPr>
          <a:lstStyle/>
          <a:p>
            <a:r>
              <a:rPr lang="en-US" sz="1200" dirty="0" err="1" smtClean="0">
                <a:solidFill>
                  <a:srgbClr val="FFFFFF"/>
                </a:solidFill>
                <a:latin typeface="News Gothic MT"/>
              </a:rPr>
              <a:t>myapp.cfapps.io</a:t>
            </a:r>
            <a:endParaRPr lang="en-US" sz="1200" dirty="0" smtClean="0">
              <a:solidFill>
                <a:srgbClr val="FFFFFF"/>
              </a:solidFill>
              <a:latin typeface="News Gothic MT"/>
            </a:endParaRPr>
          </a:p>
        </p:txBody>
      </p:sp>
      <p:cxnSp>
        <p:nvCxnSpPr>
          <p:cNvPr id="33" name="Straight Arrow Connector 32"/>
          <p:cNvCxnSpPr/>
          <p:nvPr/>
        </p:nvCxnSpPr>
        <p:spPr>
          <a:xfrm>
            <a:off x="5789973" y="5340888"/>
            <a:ext cx="7637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706131" y="4843189"/>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8" name="Rectangle 37"/>
          <p:cNvSpPr/>
          <p:nvPr/>
        </p:nvSpPr>
        <p:spPr>
          <a:xfrm>
            <a:off x="6858531" y="4677745"/>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
        <p:nvSpPr>
          <p:cNvPr id="39" name="Rectangle 38"/>
          <p:cNvSpPr/>
          <p:nvPr/>
        </p:nvSpPr>
        <p:spPr>
          <a:xfrm>
            <a:off x="6948765" y="4511612"/>
            <a:ext cx="1021304" cy="663153"/>
          </a:xfrm>
          <a:prstGeom prst="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prstClr val="white"/>
                </a:solidFill>
                <a:latin typeface="News Gothic MT"/>
              </a:rPr>
              <a:t>a</a:t>
            </a:r>
            <a:r>
              <a:rPr lang="en-US" sz="1600" dirty="0" smtClean="0">
                <a:solidFill>
                  <a:prstClr val="white"/>
                </a:solidFill>
                <a:latin typeface="News Gothic MT"/>
              </a:rPr>
              <a:t>pp 1.1</a:t>
            </a:r>
            <a:endParaRPr lang="en-US" sz="1600" dirty="0">
              <a:solidFill>
                <a:prstClr val="white"/>
              </a:solidFill>
              <a:latin typeface="News Gothic MT"/>
            </a:endParaRPr>
          </a:p>
        </p:txBody>
      </p:sp>
    </p:spTree>
    <p:extLst>
      <p:ext uri="{BB962C8B-B14F-4D97-AF65-F5344CB8AC3E}">
        <p14:creationId xmlns:p14="http://schemas.microsoft.com/office/powerpoint/2010/main" val="7489239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2187"/>
        <p:cNvGrpSpPr/>
        <p:nvPr/>
      </p:nvGrpSpPr>
      <p:grpSpPr>
        <a:xfrm>
          <a:off x="0" y="0"/>
          <a:ext cx="0" cy="0"/>
          <a:chOff x="0" y="0"/>
          <a:chExt cx="0" cy="0"/>
        </a:xfrm>
      </p:grpSpPr>
      <p:sp>
        <p:nvSpPr>
          <p:cNvPr id="2188" name="Shape 2188"/>
          <p:cNvSpPr txBox="1">
            <a:spLocks noGrp="1"/>
          </p:cNvSpPr>
          <p:nvPr>
            <p:ph type="title"/>
          </p:nvPr>
        </p:nvSpPr>
        <p:spPr>
          <a:xfrm>
            <a:off x="-125619" y="543940"/>
            <a:ext cx="9086449" cy="780685"/>
          </a:xfrm>
          <a:prstGeom prst="rect">
            <a:avLst/>
          </a:prstGeom>
        </p:spPr>
        <p:txBody>
          <a:bodyPr lIns="91425" tIns="91425" rIns="91425" bIns="91425" anchor="t" anchorCtr="0">
            <a:noAutofit/>
          </a:bodyPr>
          <a:lstStyle/>
          <a:p>
            <a:pPr lvl="0">
              <a:spcBef>
                <a:spcPts val="0"/>
              </a:spcBef>
              <a:buNone/>
            </a:pPr>
            <a:r>
              <a:rPr lang="en-US" dirty="0" smtClean="0">
                <a:solidFill>
                  <a:schemeClr val="accent1"/>
                </a:solidFill>
              </a:rPr>
              <a:t>DB Migrations for Cloud Foundry Services</a:t>
            </a:r>
            <a:endParaRPr lang="en-US" dirty="0">
              <a:solidFill>
                <a:schemeClr val="accent1"/>
              </a:solidFill>
            </a:endParaRPr>
          </a:p>
        </p:txBody>
      </p:sp>
      <p:sp>
        <p:nvSpPr>
          <p:cNvPr id="4" name="Text Placeholder 2"/>
          <p:cNvSpPr txBox="1">
            <a:spLocks/>
          </p:cNvSpPr>
          <p:nvPr/>
        </p:nvSpPr>
        <p:spPr>
          <a:xfrm>
            <a:off x="323988" y="2223487"/>
            <a:ext cx="4933508" cy="4110567"/>
          </a:xfrm>
          <a:prstGeom prst="rect">
            <a:avLst/>
          </a:prstGeom>
        </p:spPr>
        <p:txBody>
          <a:bodyPr vert="horz" lIns="91440" tIns="45720" rIns="91440" bIns="45720" rtlCol="0">
            <a:normAutofit fontScale="85000" lnSpcReduction="20000"/>
          </a:bodyPr>
          <a:lstStyle>
            <a:lvl1pPr marL="0" indent="0" algn="ctr" defTabSz="457200" rtl="0" eaLnBrk="1" latinLnBrk="0" hangingPunct="1">
              <a:spcBef>
                <a:spcPct val="20000"/>
              </a:spcBef>
              <a:buFont typeface="Arial"/>
              <a:buNone/>
              <a:defRPr sz="2400" kern="1200">
                <a:solidFill>
                  <a:schemeClr val="bg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lgn="l">
              <a:buClr>
                <a:srgbClr val="F5F5F5"/>
              </a:buClr>
              <a:buFont typeface="Arial"/>
              <a:buChar char="•"/>
            </a:pPr>
            <a:endParaRPr lang="en-US" sz="2000" dirty="0" smtClean="0">
              <a:solidFill>
                <a:srgbClr val="FFFFFF"/>
              </a:solidFill>
              <a:latin typeface="News Gothic MT"/>
            </a:endParaRPr>
          </a:p>
          <a:p>
            <a:pPr marL="342900" lvl="1" indent="-342900">
              <a:buClr>
                <a:srgbClr val="F5F5F5"/>
              </a:buClr>
              <a:buFont typeface="Arial"/>
              <a:buChar char="•"/>
            </a:pPr>
            <a:r>
              <a:rPr lang="en-US" sz="2000" dirty="0" smtClean="0">
                <a:solidFill>
                  <a:srgbClr val="FFFFFF"/>
                </a:solidFill>
                <a:latin typeface="News Gothic MT"/>
              </a:rPr>
              <a:t>Migrate Once</a:t>
            </a:r>
          </a:p>
          <a:p>
            <a:pPr marL="742950" lvl="2" indent="-342900">
              <a:buClr>
                <a:srgbClr val="F5F5F5"/>
              </a:buClr>
            </a:pPr>
            <a:r>
              <a:rPr lang="en-US" sz="1600" dirty="0" smtClean="0">
                <a:solidFill>
                  <a:srgbClr val="FFFFFF"/>
                </a:solidFill>
                <a:latin typeface="News Gothic MT"/>
              </a:rPr>
              <a:t>Service </a:t>
            </a:r>
            <a:r>
              <a:rPr lang="en-US" sz="1600" dirty="0">
                <a:solidFill>
                  <a:srgbClr val="FFFFFF"/>
                </a:solidFill>
                <a:latin typeface="News Gothic MT"/>
              </a:rPr>
              <a:t>instance credentials can be obtained using </a:t>
            </a:r>
            <a:r>
              <a:rPr lang="en-US" sz="1600" b="1" i="1" dirty="0" err="1">
                <a:solidFill>
                  <a:srgbClr val="FFFFFF"/>
                </a:solidFill>
                <a:latin typeface="News Gothic MT"/>
              </a:rPr>
              <a:t>cf</a:t>
            </a:r>
            <a:r>
              <a:rPr lang="en-US" sz="1600" b="1" i="1" dirty="0">
                <a:solidFill>
                  <a:srgbClr val="FFFFFF"/>
                </a:solidFill>
                <a:latin typeface="News Gothic MT"/>
              </a:rPr>
              <a:t> </a:t>
            </a:r>
            <a:r>
              <a:rPr lang="en-US" sz="1600" b="1" i="1" dirty="0" err="1" smtClean="0">
                <a:solidFill>
                  <a:srgbClr val="FFFFFF"/>
                </a:solidFill>
                <a:latin typeface="News Gothic MT"/>
              </a:rPr>
              <a:t>env</a:t>
            </a:r>
            <a:endParaRPr lang="en-US" dirty="0" smtClean="0">
              <a:solidFill>
                <a:srgbClr val="FFFFFF"/>
              </a:solidFill>
              <a:latin typeface="News Gothic MT"/>
            </a:endParaRPr>
          </a:p>
          <a:p>
            <a:pPr marL="342900" indent="-342900" algn="l">
              <a:buClr>
                <a:srgbClr val="F5F5F5"/>
              </a:buClr>
              <a:buFont typeface="Arial"/>
              <a:buChar char="•"/>
            </a:pPr>
            <a:r>
              <a:rPr lang="en-US" sz="2000" dirty="0" smtClean="0">
                <a:solidFill>
                  <a:srgbClr val="FFFFFF"/>
                </a:solidFill>
                <a:latin typeface="News Gothic MT"/>
              </a:rPr>
              <a:t>Migrate Occasionally</a:t>
            </a:r>
          </a:p>
          <a:p>
            <a:pPr marL="1085850" lvl="1" indent="-342900">
              <a:buClr>
                <a:srgbClr val="F5F5F5"/>
              </a:buClr>
              <a:buFont typeface="Arial"/>
              <a:buChar char="•"/>
            </a:pPr>
            <a:r>
              <a:rPr lang="en-US" sz="2000" dirty="0" smtClean="0">
                <a:solidFill>
                  <a:srgbClr val="FFFFFF"/>
                </a:solidFill>
                <a:latin typeface="News Gothic MT"/>
              </a:rPr>
              <a:t>Create a schema migration </a:t>
            </a:r>
            <a:r>
              <a:rPr lang="en-US" sz="2000" dirty="0" err="1" smtClean="0">
                <a:solidFill>
                  <a:srgbClr val="FFFFFF"/>
                </a:solidFill>
                <a:latin typeface="News Gothic MT"/>
              </a:rPr>
              <a:t>cmd</a:t>
            </a:r>
            <a:r>
              <a:rPr lang="en-US" sz="2000" dirty="0" smtClean="0">
                <a:solidFill>
                  <a:srgbClr val="FFFFFF"/>
                </a:solidFill>
                <a:latin typeface="News Gothic MT"/>
              </a:rPr>
              <a:t> or script</a:t>
            </a:r>
          </a:p>
          <a:p>
            <a:pPr marL="1085850" lvl="1" indent="-342900">
              <a:buClr>
                <a:srgbClr val="F5F5F5"/>
              </a:buClr>
              <a:buFont typeface="Arial"/>
              <a:buChar char="•"/>
            </a:pPr>
            <a:r>
              <a:rPr lang="en-US" sz="2000" dirty="0" smtClean="0">
                <a:solidFill>
                  <a:srgbClr val="FFFFFF"/>
                </a:solidFill>
                <a:latin typeface="News Gothic MT"/>
              </a:rPr>
              <a:t>Run it when deploying a single instance of the app</a:t>
            </a:r>
          </a:p>
          <a:p>
            <a:pPr marL="1085850" lvl="1" indent="-342900">
              <a:buClr>
                <a:srgbClr val="F5F5F5"/>
              </a:buClr>
              <a:buFont typeface="Arial"/>
              <a:buChar char="•"/>
            </a:pPr>
            <a:r>
              <a:rPr lang="en-US" sz="2000" dirty="0" smtClean="0">
                <a:solidFill>
                  <a:srgbClr val="FFFFFF"/>
                </a:solidFill>
                <a:latin typeface="News Gothic MT"/>
              </a:rPr>
              <a:t>Redeploy the app with the original </a:t>
            </a:r>
            <a:r>
              <a:rPr lang="en-US" sz="2000" dirty="0" err="1" smtClean="0">
                <a:solidFill>
                  <a:srgbClr val="FFFFFF"/>
                </a:solidFill>
                <a:latin typeface="News Gothic MT"/>
              </a:rPr>
              <a:t>cmd</a:t>
            </a:r>
            <a:endParaRPr lang="en-US" sz="2000" dirty="0" smtClean="0">
              <a:solidFill>
                <a:srgbClr val="FFFFFF"/>
              </a:solidFill>
              <a:latin typeface="News Gothic MT"/>
            </a:endParaRPr>
          </a:p>
          <a:p>
            <a:pPr marL="342900" indent="-342900" algn="l">
              <a:buClr>
                <a:srgbClr val="F5F5F5"/>
              </a:buClr>
              <a:buFont typeface="Arial"/>
              <a:buChar char="•"/>
            </a:pPr>
            <a:r>
              <a:rPr lang="en-US" sz="2000" dirty="0" smtClean="0">
                <a:solidFill>
                  <a:srgbClr val="FFFFFF"/>
                </a:solidFill>
                <a:latin typeface="News Gothic MT"/>
              </a:rPr>
              <a:t>Migrate Often</a:t>
            </a:r>
          </a:p>
          <a:p>
            <a:pPr marL="1085850" lvl="1" indent="-342900">
              <a:buClr>
                <a:srgbClr val="F5F5F5"/>
              </a:buClr>
              <a:buFont typeface="Arial"/>
              <a:buChar char="•"/>
            </a:pPr>
            <a:r>
              <a:rPr lang="en-US" sz="2000" dirty="0" smtClean="0">
                <a:solidFill>
                  <a:srgbClr val="FFFFFF"/>
                </a:solidFill>
                <a:latin typeface="News Gothic MT"/>
              </a:rPr>
              <a:t>Uses idempotent script to partially automate migrations. The script runs on the first application instance only</a:t>
            </a:r>
          </a:p>
          <a:p>
            <a:pPr marL="1085850" lvl="1" indent="-342900">
              <a:buClr>
                <a:srgbClr val="F5F5F5"/>
              </a:buClr>
              <a:buFont typeface="Arial"/>
              <a:buChar char="•"/>
            </a:pPr>
            <a:endParaRPr lang="en-US" sz="2000" dirty="0" smtClean="0">
              <a:latin typeface="News Gothic MT"/>
            </a:endParaRPr>
          </a:p>
          <a:p>
            <a:pPr marL="1085850" lvl="1" indent="-342900">
              <a:buClr>
                <a:srgbClr val="F5F5F5"/>
              </a:buClr>
              <a:buFont typeface="Arial"/>
              <a:buChar char="•"/>
            </a:pPr>
            <a:endParaRPr lang="en-US" sz="2000" b="1" dirty="0" smtClean="0">
              <a:latin typeface="News Gothic MT"/>
            </a:endParaRPr>
          </a:p>
        </p:txBody>
      </p:sp>
      <p:pic>
        <p:nvPicPr>
          <p:cNvPr id="3" name="Picture 2"/>
          <p:cNvPicPr>
            <a:picLocks noChangeAspect="1"/>
          </p:cNvPicPr>
          <p:nvPr/>
        </p:nvPicPr>
        <p:blipFill>
          <a:blip r:embed="rId3"/>
          <a:stretch>
            <a:fillRect/>
          </a:stretch>
        </p:blipFill>
        <p:spPr>
          <a:xfrm>
            <a:off x="5738383" y="2372100"/>
            <a:ext cx="3157209" cy="2033125"/>
          </a:xfrm>
          <a:prstGeom prst="rect">
            <a:avLst/>
          </a:prstGeom>
        </p:spPr>
      </p:pic>
    </p:spTree>
    <p:extLst>
      <p:ext uri="{BB962C8B-B14F-4D97-AF65-F5344CB8AC3E}">
        <p14:creationId xmlns:p14="http://schemas.microsoft.com/office/powerpoint/2010/main" val="42305448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2" descr="C:\Users\sdunn\Documents\Pivotal Corporate\presentation\New Approach to Big Data\assets\Strata-Data-wi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 y="-8616"/>
            <a:ext cx="9167237" cy="687543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446046" y="1982877"/>
            <a:ext cx="3965191" cy="2633587"/>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1" kern="1200">
                <a:solidFill>
                  <a:schemeClr val="accent1"/>
                </a:solidFill>
                <a:latin typeface="+mj-lt"/>
                <a:ea typeface="+mj-ea"/>
                <a:cs typeface="+mj-cs"/>
              </a:defRPr>
            </a:lvl1pPr>
          </a:lstStyle>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Open.</a:t>
            </a:r>
          </a:p>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Agile.</a:t>
            </a:r>
          </a:p>
          <a:p>
            <a:r>
              <a:rPr lang="en-US" sz="4000" dirty="0" smtClean="0">
                <a:solidFill>
                  <a:prstClr val="white"/>
                </a:solidFill>
                <a:effectLst>
                  <a:outerShdw blurRad="76200" dist="50800" dir="5400000" algn="t" rotWithShape="0">
                    <a:prstClr val="black">
                      <a:alpha val="70000"/>
                    </a:prstClr>
                  </a:outerShdw>
                </a:effectLst>
                <a:latin typeface="Roboto Thin" panose="02000000000000000000" pitchFamily="2" charset="0"/>
                <a:ea typeface="Roboto Thin" panose="02000000000000000000" pitchFamily="2" charset="0"/>
                <a:cs typeface="Roboto Thin" panose="02000000000000000000" pitchFamily="2" charset="0"/>
              </a:rPr>
              <a:t>Cloud-Ready.</a:t>
            </a:r>
          </a:p>
        </p:txBody>
      </p:sp>
      <p:pic>
        <p:nvPicPr>
          <p:cNvPr id="11" name="Picture 2" descr="C:\Users\sdunn\Documents\Pivotal Corporate\presentation\Misc Assets\pivotal-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613" y="1"/>
            <a:ext cx="2045956" cy="1069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55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a:noFill/>
          <a:ln>
            <a:noFill/>
          </a:ln>
        </p:spPr>
        <p:txBody>
          <a:bodyPr lIns="0" tIns="0" rIns="0" bIns="0" anchor="t" anchorCtr="0">
            <a:noAutofit/>
          </a:bodyPr>
          <a:lstStyle/>
          <a:p>
            <a:pPr lvl="0" algn="l">
              <a:lnSpc>
                <a:spcPct val="90000"/>
              </a:lnSpc>
              <a:spcBef>
                <a:spcPts val="0"/>
              </a:spcBef>
              <a:buClr>
                <a:schemeClr val="dk2"/>
              </a:buClr>
              <a:buSzPct val="25000"/>
            </a:pPr>
            <a:r>
              <a:rPr lang="en-US" sz="2800" b="0" dirty="0" smtClean="0">
                <a:solidFill>
                  <a:schemeClr val="accent1"/>
                </a:solidFill>
                <a:latin typeface="Arial"/>
                <a:ea typeface="Arial"/>
                <a:cs typeface="Arial"/>
                <a:sym typeface="Arial"/>
              </a:rPr>
              <a:t>Platform Runtime – </a:t>
            </a:r>
            <a:r>
              <a:rPr lang="en-US" sz="2800" b="0" dirty="0" err="1" smtClean="0">
                <a:solidFill>
                  <a:schemeClr val="accent1"/>
                </a:solidFill>
                <a:latin typeface="Arial"/>
                <a:ea typeface="Arial"/>
                <a:cs typeface="Arial"/>
                <a:sym typeface="Arial"/>
              </a:rPr>
              <a:t>Buildpacks</a:t>
            </a:r>
            <a:endParaRPr lang="en-US" sz="2800" b="0" i="0" u="none" strike="noStrike" cap="none" baseline="0" dirty="0">
              <a:solidFill>
                <a:schemeClr val="accent1"/>
              </a:solidFill>
              <a:latin typeface="Arial"/>
              <a:ea typeface="Arial"/>
              <a:cs typeface="Arial"/>
              <a:sym typeface="Arial"/>
            </a:endParaRPr>
          </a:p>
        </p:txBody>
      </p:sp>
      <p:sp>
        <p:nvSpPr>
          <p:cNvPr id="19" name="Rectangle 9"/>
          <p:cNvSpPr txBox="1">
            <a:spLocks noChangeArrowheads="1"/>
          </p:cNvSpPr>
          <p:nvPr/>
        </p:nvSpPr>
        <p:spPr bwMode="auto">
          <a:xfrm>
            <a:off x="926917" y="1387088"/>
            <a:ext cx="7331273" cy="112395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800" dirty="0" err="1" smtClean="0">
                <a:solidFill>
                  <a:prstClr val="white"/>
                </a:solidFill>
                <a:latin typeface="Arial" charset="0"/>
                <a:cs typeface="Arial" charset="0"/>
              </a:rPr>
              <a:t>Buildpacks</a:t>
            </a:r>
            <a:r>
              <a:rPr lang="en-US" sz="1800" dirty="0" smtClean="0">
                <a:solidFill>
                  <a:prstClr val="white"/>
                </a:solidFill>
                <a:latin typeface="Arial" charset="0"/>
                <a:cs typeface="Arial" charset="0"/>
              </a:rPr>
              <a:t> are responsible for preparing the machine image for an application</a:t>
            </a:r>
            <a:endParaRPr lang="en-US" sz="1800" dirty="0">
              <a:solidFill>
                <a:prstClr val="white"/>
              </a:solidFill>
              <a:latin typeface="Arial" charset="0"/>
              <a:cs typeface="Arial" charset="0"/>
            </a:endParaRPr>
          </a:p>
        </p:txBody>
      </p:sp>
      <p:sp>
        <p:nvSpPr>
          <p:cNvPr id="20" name="AutoShape 1"/>
          <p:cNvSpPr>
            <a:spLocks/>
          </p:cNvSpPr>
          <p:nvPr/>
        </p:nvSpPr>
        <p:spPr bwMode="auto">
          <a:xfrm>
            <a:off x="2315483" y="3201601"/>
            <a:ext cx="2214563"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2" name="AutoShape 2"/>
          <p:cNvSpPr>
            <a:spLocks/>
          </p:cNvSpPr>
          <p:nvPr/>
        </p:nvSpPr>
        <p:spPr bwMode="auto">
          <a:xfrm>
            <a:off x="2344043" y="3944552"/>
            <a:ext cx="4514850"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3" name="AutoShape 3"/>
          <p:cNvSpPr>
            <a:spLocks/>
          </p:cNvSpPr>
          <p:nvPr/>
        </p:nvSpPr>
        <p:spPr bwMode="auto">
          <a:xfrm>
            <a:off x="2344043" y="4725601"/>
            <a:ext cx="4514850" cy="657225"/>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4" name="AutoShape 4"/>
          <p:cNvSpPr>
            <a:spLocks/>
          </p:cNvSpPr>
          <p:nvPr/>
        </p:nvSpPr>
        <p:spPr bwMode="auto">
          <a:xfrm>
            <a:off x="2344043" y="2458652"/>
            <a:ext cx="4514850" cy="657225"/>
          </a:xfrm>
          <a:prstGeom prst="roundRect">
            <a:avLst>
              <a:gd name="adj" fmla="val 21736"/>
            </a:avLst>
          </a:prstGeom>
          <a:solidFill>
            <a:schemeClr val="accent3"/>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25" name="Rectangle 11"/>
          <p:cNvSpPr>
            <a:spLocks/>
          </p:cNvSpPr>
          <p:nvPr/>
        </p:nvSpPr>
        <p:spPr bwMode="auto">
          <a:xfrm>
            <a:off x="4015687" y="2572951"/>
            <a:ext cx="1142077"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Application</a:t>
            </a:r>
          </a:p>
        </p:txBody>
      </p:sp>
      <p:sp>
        <p:nvSpPr>
          <p:cNvPr id="26" name="Rectangle 12"/>
          <p:cNvSpPr>
            <a:spLocks/>
          </p:cNvSpPr>
          <p:nvPr/>
        </p:nvSpPr>
        <p:spPr bwMode="auto">
          <a:xfrm>
            <a:off x="2901264" y="3315902"/>
            <a:ext cx="100087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Container</a:t>
            </a:r>
          </a:p>
        </p:txBody>
      </p:sp>
      <p:sp>
        <p:nvSpPr>
          <p:cNvPr id="27" name="Rectangle 13"/>
          <p:cNvSpPr>
            <a:spLocks/>
          </p:cNvSpPr>
          <p:nvPr/>
        </p:nvSpPr>
        <p:spPr bwMode="auto">
          <a:xfrm>
            <a:off x="4151415" y="4068377"/>
            <a:ext cx="859535"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Runtime</a:t>
            </a:r>
          </a:p>
        </p:txBody>
      </p:sp>
      <p:sp>
        <p:nvSpPr>
          <p:cNvPr id="28" name="Rectangle 14"/>
          <p:cNvSpPr>
            <a:spLocks/>
          </p:cNvSpPr>
          <p:nvPr/>
        </p:nvSpPr>
        <p:spPr bwMode="auto">
          <a:xfrm>
            <a:off x="3658494" y="4830377"/>
            <a:ext cx="1847448"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Operating System</a:t>
            </a:r>
          </a:p>
        </p:txBody>
      </p:sp>
      <p:sp>
        <p:nvSpPr>
          <p:cNvPr id="29" name="AutoShape 15"/>
          <p:cNvSpPr>
            <a:spLocks/>
          </p:cNvSpPr>
          <p:nvPr/>
        </p:nvSpPr>
        <p:spPr bwMode="auto">
          <a:xfrm>
            <a:off x="4608615" y="3201601"/>
            <a:ext cx="2271713" cy="657225"/>
          </a:xfrm>
          <a:prstGeom prst="roundRect">
            <a:avLst>
              <a:gd name="adj" fmla="val 21736"/>
            </a:avLst>
          </a:prstGeom>
          <a:solidFill>
            <a:schemeClr val="accent1"/>
          </a:solidFill>
          <a:ln w="25400" cap="flat">
            <a:solidFill>
              <a:schemeClr val="tx1"/>
            </a:solidFill>
            <a:prstDash val="solid"/>
            <a:miter lim="800000"/>
            <a:headEnd type="none" w="med" len="med"/>
            <a:tailEnd type="none" w="med" len="med"/>
          </a:ln>
          <a:effectLst/>
        </p:spPr>
        <p:txBody>
          <a:bodyPr lIns="0" tIns="0" rIns="0" bIns="0"/>
          <a:lstStyle/>
          <a:p>
            <a:pPr>
              <a:defRPr/>
            </a:pPr>
            <a:endParaRPr lang="en-US">
              <a:solidFill>
                <a:srgbClr val="262626"/>
              </a:solidFill>
              <a:latin typeface="News Gothic MT"/>
            </a:endParaRPr>
          </a:p>
        </p:txBody>
      </p:sp>
      <p:sp>
        <p:nvSpPr>
          <p:cNvPr id="30" name="Rectangle 16"/>
          <p:cNvSpPr>
            <a:spLocks/>
          </p:cNvSpPr>
          <p:nvPr/>
        </p:nvSpPr>
        <p:spPr bwMode="auto">
          <a:xfrm>
            <a:off x="5280136" y="3334950"/>
            <a:ext cx="885233"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262626"/>
                </a:solidFill>
                <a:latin typeface="Arial" charset="0"/>
                <a:ea typeface="ＭＳ Ｐゴシック" charset="0"/>
                <a:sym typeface="Arial" charset="0"/>
              </a:rPr>
              <a:t>Libraries</a:t>
            </a:r>
          </a:p>
        </p:txBody>
      </p:sp>
      <p:sp>
        <p:nvSpPr>
          <p:cNvPr id="31" name="Rectangle 17"/>
          <p:cNvSpPr>
            <a:spLocks/>
          </p:cNvSpPr>
          <p:nvPr/>
        </p:nvSpPr>
        <p:spPr bwMode="auto">
          <a:xfrm>
            <a:off x="772425" y="4049319"/>
            <a:ext cx="1164431" cy="419100"/>
          </a:xfrm>
          <a:prstGeom prst="rect">
            <a:avLst/>
          </a:prstGeom>
          <a:solidFill>
            <a:schemeClr val="accent3"/>
          </a:solidFill>
          <a:ln w="12700" cap="flat">
            <a:solidFill>
              <a:schemeClr val="tx1"/>
            </a:solidFill>
            <a:prstDash val="solid"/>
            <a:miter lim="800000"/>
            <a:headEnd type="none" w="med" len="med"/>
            <a:tailEnd type="none" w="med" len="med"/>
          </a:ln>
          <a:effectLst/>
        </p:spPr>
        <p:txBody>
          <a:bodyPr lIns="0" tIns="0" rIns="0" bIns="0"/>
          <a:lstStyle/>
          <a:p>
            <a:pPr>
              <a:defRPr/>
            </a:pPr>
            <a:r>
              <a:rPr lang="en-US">
                <a:solidFill>
                  <a:srgbClr val="262626"/>
                </a:solidFill>
                <a:latin typeface="Arial" charset="0"/>
                <a:ea typeface="ＭＳ Ｐゴシック" charset="0"/>
                <a:cs typeface="Arial" charset="0"/>
                <a:sym typeface="Arial" charset="0"/>
              </a:rPr>
              <a:t>DEA</a:t>
            </a:r>
          </a:p>
        </p:txBody>
      </p:sp>
      <p:sp>
        <p:nvSpPr>
          <p:cNvPr id="32" name="Rectangle 18"/>
          <p:cNvSpPr>
            <a:spLocks/>
          </p:cNvSpPr>
          <p:nvPr/>
        </p:nvSpPr>
        <p:spPr bwMode="auto">
          <a:xfrm>
            <a:off x="772425" y="3296843"/>
            <a:ext cx="1164431" cy="419100"/>
          </a:xfrm>
          <a:prstGeom prst="rect">
            <a:avLst/>
          </a:prstGeom>
          <a:solidFill>
            <a:schemeClr val="accent1"/>
          </a:solidFill>
          <a:ln w="12700" cap="flat">
            <a:solidFill>
              <a:schemeClr val="tx1"/>
            </a:solidFill>
            <a:prstDash val="solid"/>
            <a:miter lim="800000"/>
            <a:headEnd type="none" w="med" len="med"/>
            <a:tailEnd type="none" w="med" len="med"/>
          </a:ln>
          <a:effectLst/>
        </p:spPr>
        <p:txBody>
          <a:bodyPr lIns="0" tIns="0" rIns="0" bIns="0"/>
          <a:lstStyle/>
          <a:p>
            <a:pPr>
              <a:defRPr/>
            </a:pPr>
            <a:r>
              <a:rPr lang="en-US" dirty="0" err="1">
                <a:solidFill>
                  <a:srgbClr val="262626"/>
                </a:solidFill>
                <a:latin typeface="Arial" charset="0"/>
                <a:ea typeface="ＭＳ Ｐゴシック" charset="0"/>
                <a:cs typeface="Arial" charset="0"/>
                <a:sym typeface="Arial" charset="0"/>
              </a:rPr>
              <a:t>Buildpack</a:t>
            </a:r>
            <a:endParaRPr lang="en-US" dirty="0">
              <a:solidFill>
                <a:srgbClr val="262626"/>
              </a:solidFill>
              <a:latin typeface="Arial" charset="0"/>
              <a:ea typeface="ＭＳ Ｐゴシック" charset="0"/>
              <a:cs typeface="Arial" charset="0"/>
              <a:sym typeface="Arial" charset="0"/>
            </a:endParaRPr>
          </a:p>
        </p:txBody>
      </p:sp>
      <p:sp>
        <p:nvSpPr>
          <p:cNvPr id="33" name="Rectangle 19"/>
          <p:cNvSpPr>
            <a:spLocks/>
          </p:cNvSpPr>
          <p:nvPr/>
        </p:nvSpPr>
        <p:spPr bwMode="auto">
          <a:xfrm>
            <a:off x="6951768" y="2182426"/>
            <a:ext cx="531095"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sz="12400">
                <a:solidFill>
                  <a:srgbClr val="595959"/>
                </a:solidFill>
                <a:latin typeface="Arial" charset="0"/>
                <a:ea typeface="ＭＳ Ｐゴシック" charset="0"/>
                <a:sym typeface="Arial" charset="0"/>
              </a:rPr>
              <a:t>}</a:t>
            </a:r>
          </a:p>
        </p:txBody>
      </p:sp>
      <p:sp>
        <p:nvSpPr>
          <p:cNvPr id="34" name="Rectangle 20"/>
          <p:cNvSpPr>
            <a:spLocks/>
          </p:cNvSpPr>
          <p:nvPr/>
        </p:nvSpPr>
        <p:spPr bwMode="auto">
          <a:xfrm>
            <a:off x="7587568" y="3334950"/>
            <a:ext cx="7441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spAutoFit/>
          </a:bodyPr>
          <a:lstStyle/>
          <a:p>
            <a:r>
              <a:rPr lang="en-US">
                <a:solidFill>
                  <a:srgbClr val="595959"/>
                </a:solidFill>
                <a:latin typeface="Arial" charset="0"/>
                <a:ea typeface="ＭＳ Ｐゴシック" charset="0"/>
                <a:sym typeface="Arial" charset="0"/>
              </a:rPr>
              <a:t>Droplet</a:t>
            </a:r>
          </a:p>
        </p:txBody>
      </p:sp>
    </p:spTree>
    <p:extLst>
      <p:ext uri="{BB962C8B-B14F-4D97-AF65-F5344CB8AC3E}">
        <p14:creationId xmlns:p14="http://schemas.microsoft.com/office/powerpoint/2010/main" val="2060595712"/>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788"/>
        <p:cNvGrpSpPr/>
        <p:nvPr/>
      </p:nvGrpSpPr>
      <p:grpSpPr>
        <a:xfrm>
          <a:off x="0" y="0"/>
          <a:ext cx="0" cy="0"/>
          <a:chOff x="0" y="0"/>
          <a:chExt cx="0" cy="0"/>
        </a:xfrm>
      </p:grpSpPr>
      <p:sp>
        <p:nvSpPr>
          <p:cNvPr id="1789" name="Shape 1789"/>
          <p:cNvSpPr txBox="1">
            <a:spLocks noGrp="1"/>
          </p:cNvSpPr>
          <p:nvPr>
            <p:ph type="title"/>
          </p:nvPr>
        </p:nvSpPr>
        <p:spPr>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8881"/>
              </a:buClr>
              <a:buSzPct val="25000"/>
              <a:buFont typeface="Arial"/>
              <a:buNone/>
            </a:pPr>
            <a:r>
              <a:rPr lang="en-US" sz="2500">
                <a:solidFill>
                  <a:srgbClr val="008881"/>
                </a:solidFill>
              </a:rPr>
              <a:t>Log Aggregation and CF Components</a:t>
            </a:r>
          </a:p>
        </p:txBody>
      </p:sp>
      <p:sp>
        <p:nvSpPr>
          <p:cNvPr id="1790" name="Shape 1790"/>
          <p:cNvSpPr/>
          <p:nvPr/>
        </p:nvSpPr>
        <p:spPr>
          <a:xfrm>
            <a:off x="3124213" y="1295409"/>
            <a:ext cx="5676299" cy="4267199"/>
          </a:xfrm>
          <a:prstGeom prst="roundRect">
            <a:avLst>
              <a:gd name="adj" fmla="val 8224"/>
            </a:avLst>
          </a:prstGeom>
          <a:gradFill>
            <a:gsLst>
              <a:gs pos="0">
                <a:srgbClr val="D8D8D8"/>
              </a:gs>
              <a:gs pos="100000">
                <a:srgbClr val="F2F2F2"/>
              </a:gs>
            </a:gsLst>
            <a:lin ang="5400012"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algn="ctr"/>
            <a:endParaRPr sz="1600">
              <a:solidFill>
                <a:srgbClr val="008881"/>
              </a:solidFill>
              <a:latin typeface="Arial"/>
              <a:ea typeface="Arial"/>
              <a:cs typeface="Arial"/>
              <a:sym typeface="Arial"/>
            </a:endParaRPr>
          </a:p>
        </p:txBody>
      </p:sp>
      <p:sp>
        <p:nvSpPr>
          <p:cNvPr id="1791" name="Shape 1791"/>
          <p:cNvSpPr/>
          <p:nvPr/>
        </p:nvSpPr>
        <p:spPr>
          <a:xfrm>
            <a:off x="6705614" y="2616210"/>
            <a:ext cx="1676399" cy="794799"/>
          </a:xfrm>
          <a:prstGeom prst="roundRect">
            <a:avLst>
              <a:gd name="adj" fmla="val 4579"/>
            </a:avLst>
          </a:prstGeom>
          <a:solidFill>
            <a:srgbClr val="33928A"/>
          </a:solidFill>
          <a:ln>
            <a:noFill/>
          </a:ln>
        </p:spPr>
        <p:txBody>
          <a:bodyPr lIns="365725" tIns="45700" rIns="0" bIns="0" anchor="t" anchorCtr="0">
            <a:noAutofit/>
          </a:bodyPr>
          <a:lstStyle/>
          <a:p>
            <a:pPr>
              <a:buSzPct val="25000"/>
            </a:pPr>
            <a:r>
              <a:rPr lang="en-US" sz="1200" b="1">
                <a:solidFill>
                  <a:prstClr val="white"/>
                </a:solidFill>
                <a:latin typeface="Arial"/>
                <a:ea typeface="Arial"/>
                <a:cs typeface="Arial"/>
                <a:sym typeface="Arial"/>
              </a:rPr>
              <a:t>Cloud Controller</a:t>
            </a:r>
          </a:p>
        </p:txBody>
      </p:sp>
      <p:sp>
        <p:nvSpPr>
          <p:cNvPr id="1792" name="Shape 1792"/>
          <p:cNvSpPr/>
          <p:nvPr/>
        </p:nvSpPr>
        <p:spPr>
          <a:xfrm>
            <a:off x="6781815" y="2717800"/>
            <a:ext cx="199199" cy="3544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3" name="Shape 1793"/>
          <p:cNvSpPr/>
          <p:nvPr/>
        </p:nvSpPr>
        <p:spPr>
          <a:xfrm>
            <a:off x="6705614" y="1600208"/>
            <a:ext cx="1676399" cy="839999"/>
          </a:xfrm>
          <a:prstGeom prst="roundRect">
            <a:avLst>
              <a:gd name="adj" fmla="val 4579"/>
            </a:avLst>
          </a:prstGeom>
          <a:solidFill>
            <a:srgbClr val="33928A"/>
          </a:solidFill>
          <a:ln>
            <a:noFill/>
          </a:ln>
        </p:spPr>
        <p:txBody>
          <a:bodyPr lIns="320000" tIns="91425" rIns="0" bIns="0" anchor="t" anchorCtr="0">
            <a:noAutofit/>
          </a:bodyPr>
          <a:lstStyle/>
          <a:p>
            <a:pPr>
              <a:buSzPct val="25000"/>
            </a:pPr>
            <a:r>
              <a:rPr lang="en-US" sz="1200" b="1">
                <a:solidFill>
                  <a:prstClr val="white"/>
                </a:solidFill>
                <a:latin typeface="Arial"/>
                <a:ea typeface="Arial"/>
                <a:cs typeface="Arial"/>
                <a:sym typeface="Arial"/>
              </a:rPr>
              <a:t>Health Monitor</a:t>
            </a:r>
          </a:p>
        </p:txBody>
      </p:sp>
      <p:sp>
        <p:nvSpPr>
          <p:cNvPr id="1794" name="Shape 1794"/>
          <p:cNvSpPr/>
          <p:nvPr/>
        </p:nvSpPr>
        <p:spPr>
          <a:xfrm>
            <a:off x="6739350" y="1746359"/>
            <a:ext cx="221100" cy="260399"/>
          </a:xfrm>
          <a:prstGeom prst="heart">
            <a:avLst/>
          </a:pr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5" name="Shape 1795"/>
          <p:cNvSpPr/>
          <p:nvPr/>
        </p:nvSpPr>
        <p:spPr>
          <a:xfrm>
            <a:off x="6705614" y="3530604"/>
            <a:ext cx="1676399" cy="812799"/>
          </a:xfrm>
          <a:prstGeom prst="roundRect">
            <a:avLst>
              <a:gd name="adj" fmla="val 4579"/>
            </a:avLst>
          </a:prstGeom>
          <a:solidFill>
            <a:srgbClr val="33928A"/>
          </a:solidFill>
          <a:ln>
            <a:noFill/>
          </a:ln>
        </p:spPr>
        <p:txBody>
          <a:bodyPr lIns="320000" tIns="45700" rIns="0" bIns="0" anchor="t" anchorCtr="0">
            <a:noAutofit/>
          </a:bodyPr>
          <a:lstStyle/>
          <a:p>
            <a:pPr>
              <a:buSzPct val="25000"/>
            </a:pPr>
            <a:r>
              <a:rPr lang="en-US" sz="1200" b="1">
                <a:solidFill>
                  <a:prstClr val="white"/>
                </a:solidFill>
                <a:latin typeface="Arial"/>
                <a:ea typeface="Arial"/>
                <a:cs typeface="Arial"/>
                <a:sym typeface="Arial"/>
              </a:rPr>
              <a:t>Messaging (NATS)</a:t>
            </a:r>
          </a:p>
        </p:txBody>
      </p:sp>
      <p:sp>
        <p:nvSpPr>
          <p:cNvPr id="1796" name="Shape 1796"/>
          <p:cNvSpPr/>
          <p:nvPr/>
        </p:nvSpPr>
        <p:spPr>
          <a:xfrm rot="-10345747">
            <a:off x="6761813" y="3651955"/>
            <a:ext cx="239084" cy="281271"/>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797" name="Shape 1797"/>
          <p:cNvSpPr/>
          <p:nvPr/>
        </p:nvSpPr>
        <p:spPr>
          <a:xfrm>
            <a:off x="3505201" y="2514600"/>
            <a:ext cx="1895700" cy="1041200"/>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Syslog Aggregator</a:t>
            </a:r>
          </a:p>
        </p:txBody>
      </p:sp>
      <p:sp>
        <p:nvSpPr>
          <p:cNvPr id="1798" name="Shape 1798"/>
          <p:cNvSpPr/>
          <p:nvPr/>
        </p:nvSpPr>
        <p:spPr>
          <a:xfrm>
            <a:off x="6705614" y="4445011"/>
            <a:ext cx="1676399" cy="837999"/>
          </a:xfrm>
          <a:prstGeom prst="roundRect">
            <a:avLst>
              <a:gd name="adj" fmla="val 4579"/>
            </a:avLst>
          </a:prstGeom>
          <a:solidFill>
            <a:srgbClr val="33928A"/>
          </a:solidFill>
          <a:ln w="9525" cap="flat" cmpd="sng">
            <a:solidFill>
              <a:srgbClr val="D8D8D8"/>
            </a:solidFill>
            <a:prstDash val="solid"/>
            <a:round/>
            <a:headEnd type="none" w="med" len="med"/>
            <a:tailEnd type="none" w="med" len="med"/>
          </a:ln>
        </p:spPr>
        <p:txBody>
          <a:bodyPr lIns="320000" tIns="45700" rIns="0" bIns="0" anchor="t" anchorCtr="0">
            <a:noAutofit/>
          </a:bodyPr>
          <a:lstStyle/>
          <a:p>
            <a:pPr>
              <a:buSzPct val="25000"/>
            </a:pPr>
            <a:r>
              <a:rPr lang="en-US" sz="1200" b="1" dirty="0" smtClean="0">
                <a:solidFill>
                  <a:prstClr val="white"/>
                </a:solidFill>
                <a:latin typeface="Arial"/>
                <a:ea typeface="Arial"/>
                <a:cs typeface="Arial"/>
                <a:sym typeface="Arial"/>
              </a:rPr>
              <a:t>Cell</a:t>
            </a:r>
            <a:endParaRPr lang="en-US" sz="1200" b="1" dirty="0">
              <a:solidFill>
                <a:prstClr val="white"/>
              </a:solidFill>
              <a:latin typeface="Arial"/>
              <a:ea typeface="Arial"/>
              <a:cs typeface="Arial"/>
              <a:sym typeface="Arial"/>
            </a:endParaRPr>
          </a:p>
        </p:txBody>
      </p:sp>
      <p:sp>
        <p:nvSpPr>
          <p:cNvPr id="1799" name="Shape 1799"/>
          <p:cNvSpPr/>
          <p:nvPr/>
        </p:nvSpPr>
        <p:spPr>
          <a:xfrm>
            <a:off x="6769717" y="4555176"/>
            <a:ext cx="225299" cy="296400"/>
          </a:xfrm>
          <a:custGeom>
            <a:avLst/>
            <a:gdLst/>
            <a:ahLst/>
            <a:cxnLst/>
            <a:rect l="0" t="0" r="0" b="0"/>
            <a:pathLst>
              <a:path w="120000" h="120000" extrusionOk="0">
                <a:moveTo>
                  <a:pt x="60000" y="35630"/>
                </a:moveTo>
                <a:cubicBezTo>
                  <a:pt x="46279" y="35630"/>
                  <a:pt x="35156" y="46908"/>
                  <a:pt x="35156" y="60821"/>
                </a:cubicBezTo>
                <a:cubicBezTo>
                  <a:pt x="35156" y="74734"/>
                  <a:pt x="46279" y="86012"/>
                  <a:pt x="60000" y="86012"/>
                </a:cubicBezTo>
                <a:cubicBezTo>
                  <a:pt x="73720" y="86012"/>
                  <a:pt x="84843" y="74734"/>
                  <a:pt x="84843" y="60821"/>
                </a:cubicBezTo>
                <a:cubicBezTo>
                  <a:pt x="84843" y="46908"/>
                  <a:pt x="73720" y="35630"/>
                  <a:pt x="60000" y="35630"/>
                </a:cubicBezTo>
                <a:close/>
                <a:moveTo>
                  <a:pt x="54509" y="0"/>
                </a:moveTo>
                <a:lnTo>
                  <a:pt x="59259" y="0"/>
                </a:lnTo>
                <a:lnTo>
                  <a:pt x="59987" y="0"/>
                </a:lnTo>
                <a:lnTo>
                  <a:pt x="64738" y="0"/>
                </a:lnTo>
                <a:cubicBezTo>
                  <a:pt x="66440" y="0"/>
                  <a:pt x="67820" y="1399"/>
                  <a:pt x="67820" y="3125"/>
                </a:cubicBezTo>
                <a:cubicBezTo>
                  <a:pt x="67820" y="6825"/>
                  <a:pt x="68365" y="10011"/>
                  <a:pt x="69012" y="13612"/>
                </a:cubicBezTo>
                <a:cubicBezTo>
                  <a:pt x="73686" y="14542"/>
                  <a:pt x="78115" y="16166"/>
                  <a:pt x="82122" y="18502"/>
                </a:cubicBezTo>
                <a:cubicBezTo>
                  <a:pt x="84996" y="16084"/>
                  <a:pt x="87504" y="13963"/>
                  <a:pt x="89914" y="11050"/>
                </a:cubicBezTo>
                <a:cubicBezTo>
                  <a:pt x="91009" y="9728"/>
                  <a:pt x="92953" y="9555"/>
                  <a:pt x="94257" y="10665"/>
                </a:cubicBezTo>
                <a:lnTo>
                  <a:pt x="97895" y="13761"/>
                </a:lnTo>
                <a:lnTo>
                  <a:pt x="98453" y="14236"/>
                </a:lnTo>
                <a:lnTo>
                  <a:pt x="102092" y="17332"/>
                </a:lnTo>
                <a:cubicBezTo>
                  <a:pt x="103396" y="18441"/>
                  <a:pt x="103566" y="20412"/>
                  <a:pt x="102472" y="21735"/>
                </a:cubicBezTo>
                <a:cubicBezTo>
                  <a:pt x="100120" y="24577"/>
                  <a:pt x="98517" y="27380"/>
                  <a:pt x="96723" y="30571"/>
                </a:cubicBezTo>
                <a:cubicBezTo>
                  <a:pt x="99680" y="34226"/>
                  <a:pt x="102110" y="38333"/>
                  <a:pt x="103790" y="42821"/>
                </a:cubicBezTo>
                <a:cubicBezTo>
                  <a:pt x="107575" y="42842"/>
                  <a:pt x="110872" y="42859"/>
                  <a:pt x="114606" y="42192"/>
                </a:cubicBezTo>
                <a:cubicBezTo>
                  <a:pt x="116282" y="41892"/>
                  <a:pt x="117880" y="43027"/>
                  <a:pt x="118176" y="44727"/>
                </a:cubicBezTo>
                <a:lnTo>
                  <a:pt x="119001" y="49470"/>
                </a:lnTo>
                <a:lnTo>
                  <a:pt x="119127" y="50198"/>
                </a:lnTo>
                <a:lnTo>
                  <a:pt x="119952" y="54941"/>
                </a:lnTo>
                <a:cubicBezTo>
                  <a:pt x="120248" y="56641"/>
                  <a:pt x="119128" y="58262"/>
                  <a:pt x="117452" y="58562"/>
                </a:cubicBezTo>
                <a:cubicBezTo>
                  <a:pt x="113831" y="59209"/>
                  <a:pt x="110814" y="60319"/>
                  <a:pt x="107397" y="61602"/>
                </a:cubicBezTo>
                <a:cubicBezTo>
                  <a:pt x="107350" y="66635"/>
                  <a:pt x="106543" y="71483"/>
                  <a:pt x="105001" y="76006"/>
                </a:cubicBezTo>
                <a:cubicBezTo>
                  <a:pt x="107825" y="78436"/>
                  <a:pt x="110309" y="80556"/>
                  <a:pt x="113535" y="82445"/>
                </a:cubicBezTo>
                <a:cubicBezTo>
                  <a:pt x="115009" y="83308"/>
                  <a:pt x="115514" y="85219"/>
                  <a:pt x="114663" y="86714"/>
                </a:cubicBezTo>
                <a:lnTo>
                  <a:pt x="112288" y="90885"/>
                </a:lnTo>
                <a:lnTo>
                  <a:pt x="111923" y="91525"/>
                </a:lnTo>
                <a:lnTo>
                  <a:pt x="109548" y="95696"/>
                </a:lnTo>
                <a:cubicBezTo>
                  <a:pt x="108697" y="97191"/>
                  <a:pt x="106812" y="97703"/>
                  <a:pt x="105338" y="96840"/>
                </a:cubicBezTo>
                <a:cubicBezTo>
                  <a:pt x="102159" y="94979"/>
                  <a:pt x="99148" y="93863"/>
                  <a:pt x="95724" y="92621"/>
                </a:cubicBezTo>
                <a:cubicBezTo>
                  <a:pt x="92690" y="96298"/>
                  <a:pt x="89066" y="99441"/>
                  <a:pt x="85035" y="101989"/>
                </a:cubicBezTo>
                <a:cubicBezTo>
                  <a:pt x="85642" y="105597"/>
                  <a:pt x="86204" y="108780"/>
                  <a:pt x="87452" y="112257"/>
                </a:cubicBezTo>
                <a:cubicBezTo>
                  <a:pt x="88034" y="113879"/>
                  <a:pt x="87209" y="115672"/>
                  <a:pt x="85610" y="116263"/>
                </a:cubicBezTo>
                <a:lnTo>
                  <a:pt x="81146" y="117910"/>
                </a:lnTo>
                <a:lnTo>
                  <a:pt x="80462" y="118163"/>
                </a:lnTo>
                <a:lnTo>
                  <a:pt x="75998" y="119810"/>
                </a:lnTo>
                <a:cubicBezTo>
                  <a:pt x="74398" y="120401"/>
                  <a:pt x="72630" y="119564"/>
                  <a:pt x="72047" y="117942"/>
                </a:cubicBezTo>
                <a:cubicBezTo>
                  <a:pt x="70827" y="114541"/>
                  <a:pt x="69281" y="111783"/>
                  <a:pt x="67508" y="108707"/>
                </a:cubicBezTo>
                <a:cubicBezTo>
                  <a:pt x="64986" y="109185"/>
                  <a:pt x="62388" y="109404"/>
                  <a:pt x="59740" y="109404"/>
                </a:cubicBezTo>
                <a:cubicBezTo>
                  <a:pt x="57395" y="109404"/>
                  <a:pt x="55089" y="109233"/>
                  <a:pt x="52843" y="108842"/>
                </a:cubicBezTo>
                <a:cubicBezTo>
                  <a:pt x="51110" y="111851"/>
                  <a:pt x="49598" y="114571"/>
                  <a:pt x="48399" y="117911"/>
                </a:cubicBezTo>
                <a:cubicBezTo>
                  <a:pt x="47817" y="119533"/>
                  <a:pt x="46048" y="120369"/>
                  <a:pt x="44449" y="119779"/>
                </a:cubicBezTo>
                <a:lnTo>
                  <a:pt x="39985" y="118131"/>
                </a:lnTo>
                <a:lnTo>
                  <a:pt x="39301" y="117879"/>
                </a:lnTo>
                <a:lnTo>
                  <a:pt x="34837" y="116231"/>
                </a:lnTo>
                <a:cubicBezTo>
                  <a:pt x="33238" y="115641"/>
                  <a:pt x="32413" y="113848"/>
                  <a:pt x="32995" y="112226"/>
                </a:cubicBezTo>
                <a:cubicBezTo>
                  <a:pt x="34177" y="108932"/>
                  <a:pt x="34744" y="105903"/>
                  <a:pt x="35315" y="102525"/>
                </a:cubicBezTo>
                <a:cubicBezTo>
                  <a:pt x="31121" y="100000"/>
                  <a:pt x="27346" y="96839"/>
                  <a:pt x="24186" y="93111"/>
                </a:cubicBezTo>
                <a:cubicBezTo>
                  <a:pt x="20709" y="94372"/>
                  <a:pt x="17664" y="95492"/>
                  <a:pt x="14446" y="97376"/>
                </a:cubicBezTo>
                <a:cubicBezTo>
                  <a:pt x="12971" y="98239"/>
                  <a:pt x="11086" y="97727"/>
                  <a:pt x="10235" y="96232"/>
                </a:cubicBezTo>
                <a:lnTo>
                  <a:pt x="7860" y="92060"/>
                </a:lnTo>
                <a:lnTo>
                  <a:pt x="7496" y="91421"/>
                </a:lnTo>
                <a:lnTo>
                  <a:pt x="5121" y="87250"/>
                </a:lnTo>
                <a:cubicBezTo>
                  <a:pt x="4270" y="85755"/>
                  <a:pt x="4775" y="83843"/>
                  <a:pt x="6249" y="82980"/>
                </a:cubicBezTo>
                <a:cubicBezTo>
                  <a:pt x="9438" y="81114"/>
                  <a:pt x="11901" y="79021"/>
                  <a:pt x="14684" y="76626"/>
                </a:cubicBezTo>
                <a:cubicBezTo>
                  <a:pt x="13059" y="72092"/>
                  <a:pt x="12172" y="67221"/>
                  <a:pt x="12139" y="62154"/>
                </a:cubicBezTo>
                <a:cubicBezTo>
                  <a:pt x="8910" y="60944"/>
                  <a:pt x="6003" y="59904"/>
                  <a:pt x="2547" y="59286"/>
                </a:cubicBezTo>
                <a:cubicBezTo>
                  <a:pt x="871" y="58987"/>
                  <a:pt x="-248" y="57366"/>
                  <a:pt x="47" y="55666"/>
                </a:cubicBezTo>
                <a:lnTo>
                  <a:pt x="872" y="50922"/>
                </a:lnTo>
                <a:lnTo>
                  <a:pt x="998" y="50195"/>
                </a:lnTo>
                <a:lnTo>
                  <a:pt x="1823" y="45451"/>
                </a:lnTo>
                <a:cubicBezTo>
                  <a:pt x="2119" y="43752"/>
                  <a:pt x="3717" y="42617"/>
                  <a:pt x="5393" y="42916"/>
                </a:cubicBezTo>
                <a:cubicBezTo>
                  <a:pt x="8830" y="43531"/>
                  <a:pt x="11896" y="43565"/>
                  <a:pt x="15314" y="43548"/>
                </a:cubicBezTo>
                <a:cubicBezTo>
                  <a:pt x="17069" y="38935"/>
                  <a:pt x="19504" y="34665"/>
                  <a:pt x="22511" y="30877"/>
                </a:cubicBezTo>
                <a:cubicBezTo>
                  <a:pt x="20727" y="27704"/>
                  <a:pt x="19127" y="24912"/>
                  <a:pt x="16786" y="22083"/>
                </a:cubicBezTo>
                <a:cubicBezTo>
                  <a:pt x="15692" y="20761"/>
                  <a:pt x="15862" y="18789"/>
                  <a:pt x="17166" y="17680"/>
                </a:cubicBezTo>
                <a:lnTo>
                  <a:pt x="20804" y="14584"/>
                </a:lnTo>
                <a:lnTo>
                  <a:pt x="21362" y="14109"/>
                </a:lnTo>
                <a:lnTo>
                  <a:pt x="25001" y="11013"/>
                </a:lnTo>
                <a:cubicBezTo>
                  <a:pt x="25653" y="10458"/>
                  <a:pt x="26465" y="10224"/>
                  <a:pt x="27251" y="10294"/>
                </a:cubicBezTo>
                <a:cubicBezTo>
                  <a:pt x="28037" y="10363"/>
                  <a:pt x="28796" y="10737"/>
                  <a:pt x="29343" y="11398"/>
                </a:cubicBezTo>
                <a:cubicBezTo>
                  <a:pt x="31698" y="14243"/>
                  <a:pt x="34145" y="16333"/>
                  <a:pt x="36936" y="18681"/>
                </a:cubicBezTo>
                <a:cubicBezTo>
                  <a:pt x="41010" y="16346"/>
                  <a:pt x="45470" y="14641"/>
                  <a:pt x="50210" y="13751"/>
                </a:cubicBezTo>
                <a:cubicBezTo>
                  <a:pt x="50867" y="10092"/>
                  <a:pt x="51427" y="6872"/>
                  <a:pt x="51427" y="3125"/>
                </a:cubicBezTo>
                <a:cubicBezTo>
                  <a:pt x="51427" y="1399"/>
                  <a:pt x="52807" y="0"/>
                  <a:pt x="54509" y="0"/>
                </a:cubicBezTo>
                <a:close/>
              </a:path>
            </a:pathLst>
          </a:custGeom>
          <a:solidFill>
            <a:schemeClr val="lt1"/>
          </a:solidFill>
          <a:ln>
            <a:noFill/>
          </a:ln>
        </p:spPr>
        <p:txBody>
          <a:bodyPr lIns="91425" tIns="45700" rIns="91425" bIns="45700" anchor="ctr" anchorCtr="0">
            <a:noAutofit/>
          </a:bodyPr>
          <a:lstStyle/>
          <a:p>
            <a:pPr algn="ctr"/>
            <a:endParaRPr>
              <a:solidFill>
                <a:prstClr val="white"/>
              </a:solidFill>
              <a:latin typeface="Arial"/>
              <a:ea typeface="Arial"/>
              <a:cs typeface="Arial"/>
              <a:sym typeface="Arial"/>
            </a:endParaRPr>
          </a:p>
        </p:txBody>
      </p:sp>
      <p:sp>
        <p:nvSpPr>
          <p:cNvPr id="1800" name="Shape 1800"/>
          <p:cNvSpPr/>
          <p:nvPr/>
        </p:nvSpPr>
        <p:spPr>
          <a:xfrm>
            <a:off x="7010400" y="2099437"/>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1" name="Shape 1801"/>
          <p:cNvSpPr/>
          <p:nvPr/>
        </p:nvSpPr>
        <p:spPr>
          <a:xfrm>
            <a:off x="7010400" y="3022600"/>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2" name="Shape 1802"/>
          <p:cNvSpPr/>
          <p:nvPr/>
        </p:nvSpPr>
        <p:spPr>
          <a:xfrm>
            <a:off x="7010400" y="3928236"/>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3" name="Shape 1803"/>
          <p:cNvSpPr/>
          <p:nvPr/>
        </p:nvSpPr>
        <p:spPr>
          <a:xfrm>
            <a:off x="7010400" y="4833873"/>
            <a:ext cx="533399" cy="313600"/>
          </a:xfrm>
          <a:prstGeom prst="roundRect">
            <a:avLst>
              <a:gd name="adj" fmla="val 4579"/>
            </a:avLst>
          </a:prstGeom>
          <a:solidFill>
            <a:srgbClr val="A5A5A5"/>
          </a:solidFill>
          <a:ln>
            <a:noFill/>
          </a:ln>
        </p:spPr>
        <p:txBody>
          <a:bodyPr lIns="0" tIns="0" rIns="0" bIns="0" anchor="ctr" anchorCtr="0">
            <a:noAutofit/>
          </a:bodyPr>
          <a:lstStyle/>
          <a:p>
            <a:pPr algn="ctr">
              <a:buSzPct val="25000"/>
            </a:pPr>
            <a:r>
              <a:rPr lang="en-US" sz="1000" b="1">
                <a:solidFill>
                  <a:prstClr val="white"/>
                </a:solidFill>
                <a:latin typeface="Arial"/>
                <a:ea typeface="Arial"/>
                <a:cs typeface="Arial"/>
                <a:sym typeface="Arial"/>
              </a:rPr>
              <a:t>Syslog</a:t>
            </a:r>
          </a:p>
        </p:txBody>
      </p:sp>
      <p:sp>
        <p:nvSpPr>
          <p:cNvPr id="1804" name="Shape 1804"/>
          <p:cNvSpPr/>
          <p:nvPr/>
        </p:nvSpPr>
        <p:spPr>
          <a:xfrm>
            <a:off x="762002" y="3225800"/>
            <a:ext cx="1895700" cy="10412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Logstash</a:t>
            </a:r>
          </a:p>
        </p:txBody>
      </p:sp>
      <p:sp>
        <p:nvSpPr>
          <p:cNvPr id="1805" name="Shape 1805"/>
          <p:cNvSpPr/>
          <p:nvPr/>
        </p:nvSpPr>
        <p:spPr>
          <a:xfrm>
            <a:off x="1143001" y="3937001"/>
            <a:ext cx="1895700" cy="1041200"/>
          </a:xfrm>
          <a:prstGeom prst="roundRect">
            <a:avLst>
              <a:gd name="adj" fmla="val 4579"/>
            </a:avLst>
          </a:prstGeom>
          <a:solidFill>
            <a:srgbClr val="7F7F7F"/>
          </a:solidFill>
          <a:ln w="9525" cap="flat" cmpd="sng">
            <a:solidFill>
              <a:srgbClr val="D8D8D8"/>
            </a:solidFill>
            <a:prstDash val="solid"/>
            <a:round/>
            <a:headEnd type="none" w="med" len="med"/>
            <a:tailEnd type="none" w="med" len="med"/>
          </a:ln>
        </p:spPr>
        <p:txBody>
          <a:bodyPr lIns="320000" tIns="118850" rIns="0" bIns="0" anchor="t" anchorCtr="0">
            <a:noAutofit/>
          </a:bodyPr>
          <a:lstStyle/>
          <a:p>
            <a:pPr>
              <a:buSzPct val="25000"/>
            </a:pPr>
            <a:r>
              <a:rPr lang="en-US" sz="1200" b="1">
                <a:solidFill>
                  <a:prstClr val="white"/>
                </a:solidFill>
                <a:latin typeface="Arial"/>
                <a:ea typeface="Arial"/>
                <a:cs typeface="Arial"/>
                <a:sym typeface="Arial"/>
              </a:rPr>
              <a:t>Splunk</a:t>
            </a:r>
          </a:p>
        </p:txBody>
      </p:sp>
      <p:sp>
        <p:nvSpPr>
          <p:cNvPr id="1806" name="Shape 1806"/>
          <p:cNvSpPr txBox="1"/>
          <p:nvPr/>
        </p:nvSpPr>
        <p:spPr>
          <a:xfrm>
            <a:off x="2057400" y="4851410"/>
            <a:ext cx="415500" cy="492399"/>
          </a:xfrm>
          <a:prstGeom prst="rect">
            <a:avLst/>
          </a:prstGeom>
          <a:noFill/>
          <a:ln>
            <a:noFill/>
          </a:ln>
        </p:spPr>
        <p:txBody>
          <a:bodyPr lIns="91425" tIns="45700" rIns="91425" bIns="45700" anchor="t" anchorCtr="0">
            <a:noAutofit/>
          </a:bodyPr>
          <a:lstStyle/>
          <a:p>
            <a:pPr algn="ctr">
              <a:buSzPct val="25000"/>
            </a:pPr>
            <a:r>
              <a:rPr lang="en-US" dirty="0">
                <a:solidFill>
                  <a:srgbClr val="F5F5F5"/>
                </a:solidFill>
                <a:latin typeface="Arial"/>
                <a:ea typeface="Arial"/>
                <a:cs typeface="Arial"/>
                <a:sym typeface="Arial"/>
              </a:rPr>
              <a:t>…</a:t>
            </a:r>
          </a:p>
        </p:txBody>
      </p:sp>
      <p:cxnSp>
        <p:nvCxnSpPr>
          <p:cNvPr id="1807" name="Shape 1807"/>
          <p:cNvCxnSpPr>
            <a:stCxn id="1800" idx="1"/>
            <a:endCxn id="1797" idx="3"/>
          </p:cNvCxnSpPr>
          <p:nvPr/>
        </p:nvCxnSpPr>
        <p:spPr>
          <a:xfrm flipH="1">
            <a:off x="5400900" y="2256237"/>
            <a:ext cx="1609500" cy="7788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8" name="Shape 1808"/>
          <p:cNvCxnSpPr>
            <a:stCxn id="1801" idx="1"/>
            <a:endCxn id="1797" idx="3"/>
          </p:cNvCxnSpPr>
          <p:nvPr/>
        </p:nvCxnSpPr>
        <p:spPr>
          <a:xfrm rot="10800000">
            <a:off x="5400900" y="3035400"/>
            <a:ext cx="1609500" cy="144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09" name="Shape 1809"/>
          <p:cNvCxnSpPr>
            <a:stCxn id="1802" idx="1"/>
            <a:endCxn id="1797" idx="3"/>
          </p:cNvCxnSpPr>
          <p:nvPr/>
        </p:nvCxnSpPr>
        <p:spPr>
          <a:xfrm rot="10800000">
            <a:off x="5400900" y="3035036"/>
            <a:ext cx="1609500" cy="1050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0" name="Shape 1810"/>
          <p:cNvCxnSpPr>
            <a:stCxn id="1803" idx="1"/>
          </p:cNvCxnSpPr>
          <p:nvPr/>
        </p:nvCxnSpPr>
        <p:spPr>
          <a:xfrm rot="10800000">
            <a:off x="5410200" y="3022673"/>
            <a:ext cx="1600200" cy="19680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1" name="Shape 1811"/>
          <p:cNvCxnSpPr>
            <a:stCxn id="1800" idx="1"/>
            <a:endCxn id="1805" idx="3"/>
          </p:cNvCxnSpPr>
          <p:nvPr/>
        </p:nvCxnSpPr>
        <p:spPr>
          <a:xfrm flipH="1">
            <a:off x="3038700" y="2256247"/>
            <a:ext cx="3971700" cy="22011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2" name="Shape 1812"/>
          <p:cNvCxnSpPr>
            <a:stCxn id="1801" idx="1"/>
            <a:endCxn id="1805" idx="3"/>
          </p:cNvCxnSpPr>
          <p:nvPr/>
        </p:nvCxnSpPr>
        <p:spPr>
          <a:xfrm flipH="1">
            <a:off x="3038700" y="3179400"/>
            <a:ext cx="3971700" cy="1278400"/>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3" name="Shape 1813"/>
          <p:cNvCxnSpPr>
            <a:stCxn id="1802" idx="1"/>
            <a:endCxn id="1805" idx="3"/>
          </p:cNvCxnSpPr>
          <p:nvPr/>
        </p:nvCxnSpPr>
        <p:spPr>
          <a:xfrm flipH="1">
            <a:off x="3038700" y="4085046"/>
            <a:ext cx="3971700" cy="372399"/>
          </a:xfrm>
          <a:prstGeom prst="curvedConnector3">
            <a:avLst>
              <a:gd name="adj1" fmla="val 50000"/>
            </a:avLst>
          </a:prstGeom>
          <a:noFill/>
          <a:ln w="19050" cap="flat" cmpd="sng">
            <a:solidFill>
              <a:schemeClr val="lt2"/>
            </a:solidFill>
            <a:prstDash val="solid"/>
            <a:round/>
            <a:headEnd type="none" w="med" len="med"/>
            <a:tailEnd type="stealth" w="lg" len="lg"/>
          </a:ln>
        </p:spPr>
      </p:cxnSp>
      <p:cxnSp>
        <p:nvCxnSpPr>
          <p:cNvPr id="1814" name="Shape 1814"/>
          <p:cNvCxnSpPr>
            <a:stCxn id="1803" idx="1"/>
          </p:cNvCxnSpPr>
          <p:nvPr/>
        </p:nvCxnSpPr>
        <p:spPr>
          <a:xfrm rot="10800000">
            <a:off x="3048000" y="4445073"/>
            <a:ext cx="3962400" cy="545600"/>
          </a:xfrm>
          <a:prstGeom prst="curvedConnector3">
            <a:avLst>
              <a:gd name="adj1" fmla="val 50000"/>
            </a:avLst>
          </a:prstGeom>
          <a:noFill/>
          <a:ln w="19050" cap="flat" cmpd="sng">
            <a:solidFill>
              <a:schemeClr val="lt2"/>
            </a:solidFill>
            <a:prstDash val="solid"/>
            <a:round/>
            <a:headEnd type="none" w="med" len="med"/>
            <a:tailEnd type="stealth" w="lg" len="lg"/>
          </a:ln>
        </p:spPr>
      </p:cxnSp>
      <p:sp>
        <p:nvSpPr>
          <p:cNvPr id="1815" name="Shape 1815"/>
          <p:cNvSpPr/>
          <p:nvPr/>
        </p:nvSpPr>
        <p:spPr>
          <a:xfrm>
            <a:off x="3276615" y="4648211"/>
            <a:ext cx="1696799" cy="861599"/>
          </a:xfrm>
          <a:prstGeom prst="rect">
            <a:avLst/>
          </a:prstGeom>
          <a:noFill/>
          <a:ln>
            <a:noFill/>
          </a:ln>
        </p:spPr>
        <p:txBody>
          <a:bodyPr lIns="91425" tIns="45700" rIns="91425" bIns="45700" anchor="t" anchorCtr="0">
            <a:noAutofit/>
          </a:bodyPr>
          <a:lstStyle/>
          <a:p>
            <a:pPr>
              <a:buSzPct val="25000"/>
            </a:pPr>
            <a:r>
              <a:rPr lang="en-US">
                <a:solidFill>
                  <a:srgbClr val="000000"/>
                </a:solidFill>
                <a:latin typeface="Calibri"/>
                <a:ea typeface="Calibri"/>
                <a:cs typeface="Calibri"/>
                <a:sym typeface="Calibri"/>
              </a:rPr>
              <a:t>Pivotal CF Elastic Runtime</a:t>
            </a:r>
          </a:p>
        </p:txBody>
      </p:sp>
    </p:spTree>
    <p:extLst>
      <p:ext uri="{BB962C8B-B14F-4D97-AF65-F5344CB8AC3E}">
        <p14:creationId xmlns:p14="http://schemas.microsoft.com/office/powerpoint/2010/main" val="15037679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a:off x="1257001" y="3268581"/>
            <a:ext cx="7308720" cy="0"/>
          </a:xfrm>
          <a:prstGeom prst="line">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014086" y="3015841"/>
            <a:ext cx="485830" cy="276999"/>
          </a:xfrm>
          <a:prstGeom prst="rect">
            <a:avLst/>
          </a:prstGeom>
          <a:noFill/>
        </p:spPr>
        <p:txBody>
          <a:bodyPr wrap="none" rtlCol="0">
            <a:spAutoFit/>
          </a:bodyPr>
          <a:lstStyle/>
          <a:p>
            <a:r>
              <a:rPr lang="en-US" sz="1200" dirty="0" smtClean="0">
                <a:solidFill>
                  <a:srgbClr val="3B756E"/>
                </a:solidFill>
              </a:rPr>
              <a:t>Start</a:t>
            </a:r>
            <a:endParaRPr lang="en-US" sz="1200" dirty="0">
              <a:solidFill>
                <a:srgbClr val="3B756E"/>
              </a:solidFill>
            </a:endParaRPr>
          </a:p>
        </p:txBody>
      </p:sp>
      <p:sp>
        <p:nvSpPr>
          <p:cNvPr id="10" name="TextBox 9"/>
          <p:cNvSpPr txBox="1"/>
          <p:nvPr/>
        </p:nvSpPr>
        <p:spPr>
          <a:xfrm>
            <a:off x="2825220" y="2991633"/>
            <a:ext cx="607859" cy="276999"/>
          </a:xfrm>
          <a:prstGeom prst="rect">
            <a:avLst/>
          </a:prstGeom>
          <a:noFill/>
        </p:spPr>
        <p:txBody>
          <a:bodyPr wrap="none" rtlCol="0">
            <a:spAutoFit/>
          </a:bodyPr>
          <a:lstStyle/>
          <a:p>
            <a:r>
              <a:rPr lang="en-US" sz="1200" dirty="0" smtClean="0"/>
              <a:t>6 mo’s</a:t>
            </a:r>
            <a:endParaRPr lang="en-US" sz="1200" dirty="0"/>
          </a:p>
        </p:txBody>
      </p:sp>
      <p:sp>
        <p:nvSpPr>
          <p:cNvPr id="11" name="TextBox 10"/>
          <p:cNvSpPr txBox="1"/>
          <p:nvPr/>
        </p:nvSpPr>
        <p:spPr>
          <a:xfrm>
            <a:off x="1817751" y="3007942"/>
            <a:ext cx="607859" cy="276999"/>
          </a:xfrm>
          <a:prstGeom prst="rect">
            <a:avLst/>
          </a:prstGeom>
          <a:noFill/>
        </p:spPr>
        <p:txBody>
          <a:bodyPr wrap="none" rtlCol="0">
            <a:spAutoFit/>
          </a:bodyPr>
          <a:lstStyle/>
          <a:p>
            <a:r>
              <a:rPr lang="en-US" sz="1200" dirty="0" smtClean="0"/>
              <a:t>3 mo’s</a:t>
            </a:r>
            <a:endParaRPr lang="en-US" sz="1200" dirty="0"/>
          </a:p>
        </p:txBody>
      </p:sp>
      <p:sp>
        <p:nvSpPr>
          <p:cNvPr id="12" name="TextBox 11"/>
          <p:cNvSpPr txBox="1"/>
          <p:nvPr/>
        </p:nvSpPr>
        <p:spPr>
          <a:xfrm>
            <a:off x="6369692" y="3007942"/>
            <a:ext cx="684803" cy="276999"/>
          </a:xfrm>
          <a:prstGeom prst="rect">
            <a:avLst/>
          </a:prstGeom>
          <a:noFill/>
        </p:spPr>
        <p:txBody>
          <a:bodyPr wrap="none" rtlCol="0">
            <a:spAutoFit/>
          </a:bodyPr>
          <a:lstStyle/>
          <a:p>
            <a:r>
              <a:rPr lang="en-US" sz="1200" dirty="0" smtClean="0"/>
              <a:t>18 mo’s</a:t>
            </a:r>
            <a:endParaRPr lang="en-US" sz="1200" dirty="0"/>
          </a:p>
        </p:txBody>
      </p:sp>
      <p:sp>
        <p:nvSpPr>
          <p:cNvPr id="13" name="TextBox 12"/>
          <p:cNvSpPr txBox="1"/>
          <p:nvPr/>
        </p:nvSpPr>
        <p:spPr>
          <a:xfrm>
            <a:off x="4656048" y="3013001"/>
            <a:ext cx="543739" cy="276999"/>
          </a:xfrm>
          <a:prstGeom prst="rect">
            <a:avLst/>
          </a:prstGeom>
          <a:noFill/>
        </p:spPr>
        <p:txBody>
          <a:bodyPr wrap="none" rtlCol="0">
            <a:spAutoFit/>
          </a:bodyPr>
          <a:lstStyle/>
          <a:p>
            <a:r>
              <a:rPr lang="en-US" sz="1200" b="1" dirty="0" smtClean="0"/>
              <a:t>2</a:t>
            </a:r>
            <a:r>
              <a:rPr lang="en-US" sz="1200" b="1" baseline="30000" dirty="0" smtClean="0"/>
              <a:t>nd</a:t>
            </a:r>
            <a:r>
              <a:rPr lang="en-US" sz="1200" b="1" dirty="0" smtClean="0"/>
              <a:t> Yr</a:t>
            </a:r>
            <a:endParaRPr lang="en-US" sz="1200" b="1" dirty="0"/>
          </a:p>
        </p:txBody>
      </p:sp>
      <p:sp>
        <p:nvSpPr>
          <p:cNvPr id="14" name="TextBox 13"/>
          <p:cNvSpPr txBox="1"/>
          <p:nvPr/>
        </p:nvSpPr>
        <p:spPr>
          <a:xfrm>
            <a:off x="8028055" y="3004591"/>
            <a:ext cx="523626" cy="276999"/>
          </a:xfrm>
          <a:prstGeom prst="rect">
            <a:avLst/>
          </a:prstGeom>
          <a:noFill/>
        </p:spPr>
        <p:txBody>
          <a:bodyPr wrap="none" rtlCol="0">
            <a:spAutoFit/>
          </a:bodyPr>
          <a:lstStyle/>
          <a:p>
            <a:r>
              <a:rPr lang="en-US" sz="1200" b="1" dirty="0" smtClean="0"/>
              <a:t>3</a:t>
            </a:r>
            <a:r>
              <a:rPr lang="en-US" sz="1200" b="1" baseline="30000" dirty="0" smtClean="0"/>
              <a:t>rd</a:t>
            </a:r>
            <a:r>
              <a:rPr lang="en-US" sz="1200" b="1" dirty="0" smtClean="0"/>
              <a:t> Yr</a:t>
            </a:r>
            <a:endParaRPr lang="en-US" sz="1200" b="1" dirty="0"/>
          </a:p>
        </p:txBody>
      </p:sp>
      <p:sp>
        <p:nvSpPr>
          <p:cNvPr id="15" name="TextBox 14"/>
          <p:cNvSpPr txBox="1"/>
          <p:nvPr/>
        </p:nvSpPr>
        <p:spPr>
          <a:xfrm>
            <a:off x="597324" y="3085591"/>
            <a:ext cx="511453" cy="276999"/>
          </a:xfrm>
          <a:prstGeom prst="rect">
            <a:avLst/>
          </a:prstGeom>
          <a:noFill/>
        </p:spPr>
        <p:txBody>
          <a:bodyPr wrap="none" rtlCol="0">
            <a:spAutoFit/>
          </a:bodyPr>
          <a:lstStyle/>
          <a:p>
            <a:r>
              <a:rPr lang="en-US" sz="1200" b="1" u="sng" dirty="0" smtClean="0"/>
              <a:t>TIME</a:t>
            </a:r>
            <a:endParaRPr lang="en-US" sz="1200" b="1" u="sng" dirty="0"/>
          </a:p>
        </p:txBody>
      </p:sp>
      <p:sp>
        <p:nvSpPr>
          <p:cNvPr id="16" name="TextBox 15"/>
          <p:cNvSpPr txBox="1"/>
          <p:nvPr/>
        </p:nvSpPr>
        <p:spPr>
          <a:xfrm>
            <a:off x="312121" y="831065"/>
            <a:ext cx="1051790" cy="276999"/>
          </a:xfrm>
          <a:prstGeom prst="rect">
            <a:avLst/>
          </a:prstGeom>
          <a:noFill/>
        </p:spPr>
        <p:txBody>
          <a:bodyPr wrap="none" rtlCol="0">
            <a:spAutoFit/>
          </a:bodyPr>
          <a:lstStyle/>
          <a:p>
            <a:r>
              <a:rPr lang="en-US" sz="1200" b="1" dirty="0" smtClean="0">
                <a:solidFill>
                  <a:srgbClr val="3B756E"/>
                </a:solidFill>
              </a:rPr>
              <a:t>Jabil Progress </a:t>
            </a:r>
          </a:p>
        </p:txBody>
      </p:sp>
      <p:cxnSp>
        <p:nvCxnSpPr>
          <p:cNvPr id="17" name="Straight Connector 16"/>
          <p:cNvCxnSpPr/>
          <p:nvPr/>
        </p:nvCxnSpPr>
        <p:spPr>
          <a:xfrm>
            <a:off x="1225390"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03477"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098195"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831561"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642674" y="2274309"/>
            <a:ext cx="0" cy="4204672"/>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8486323" y="1247296"/>
            <a:ext cx="0" cy="5231685"/>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2914954" y="320695"/>
            <a:ext cx="3904810" cy="369332"/>
          </a:xfrm>
          <a:prstGeom prst="rect">
            <a:avLst/>
          </a:prstGeom>
          <a:noFill/>
        </p:spPr>
        <p:txBody>
          <a:bodyPr wrap="none" rtlCol="0">
            <a:spAutoFit/>
          </a:bodyPr>
          <a:lstStyle/>
          <a:p>
            <a:r>
              <a:rPr lang="en-US" dirty="0" smtClean="0">
                <a:solidFill>
                  <a:srgbClr val="3B756E"/>
                </a:solidFill>
              </a:rPr>
              <a:t>Transformation With Pivotal: The Detail</a:t>
            </a:r>
            <a:endParaRPr lang="en-US" dirty="0">
              <a:solidFill>
                <a:srgbClr val="3B756E"/>
              </a:solidFill>
            </a:endParaRPr>
          </a:p>
        </p:txBody>
      </p:sp>
      <p:pic>
        <p:nvPicPr>
          <p:cNvPr id="28" name="Picture 27" descr="Pivotal_Logo_20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727" y="367525"/>
            <a:ext cx="889761" cy="296587"/>
          </a:xfrm>
          <a:prstGeom prst="rect">
            <a:avLst/>
          </a:prstGeom>
        </p:spPr>
      </p:pic>
      <p:sp>
        <p:nvSpPr>
          <p:cNvPr id="30" name="TextBox 29"/>
          <p:cNvSpPr txBox="1"/>
          <p:nvPr/>
        </p:nvSpPr>
        <p:spPr>
          <a:xfrm>
            <a:off x="283527" y="3813231"/>
            <a:ext cx="357790" cy="276999"/>
          </a:xfrm>
          <a:prstGeom prst="rect">
            <a:avLst/>
          </a:prstGeom>
          <a:noFill/>
        </p:spPr>
        <p:txBody>
          <a:bodyPr wrap="none" rtlCol="0">
            <a:spAutoFit/>
          </a:bodyPr>
          <a:lstStyle/>
          <a:p>
            <a:r>
              <a:rPr lang="en-US" sz="1200" b="1" dirty="0" smtClean="0"/>
              <a:t>GE</a:t>
            </a:r>
            <a:endParaRPr lang="en-US" sz="1200" b="1" dirty="0"/>
          </a:p>
        </p:txBody>
      </p:sp>
      <p:sp>
        <p:nvSpPr>
          <p:cNvPr id="31" name="TextBox 30"/>
          <p:cNvSpPr txBox="1"/>
          <p:nvPr/>
        </p:nvSpPr>
        <p:spPr>
          <a:xfrm>
            <a:off x="270568" y="4527597"/>
            <a:ext cx="543012" cy="276999"/>
          </a:xfrm>
          <a:prstGeom prst="rect">
            <a:avLst/>
          </a:prstGeom>
          <a:noFill/>
        </p:spPr>
        <p:txBody>
          <a:bodyPr wrap="none" rtlCol="0">
            <a:spAutoFit/>
          </a:bodyPr>
          <a:lstStyle/>
          <a:p>
            <a:r>
              <a:rPr lang="en-US" sz="1200" b="1" dirty="0" smtClean="0"/>
              <a:t>FORD</a:t>
            </a:r>
            <a:endParaRPr lang="en-US" sz="1200" b="1" dirty="0"/>
          </a:p>
        </p:txBody>
      </p:sp>
      <p:sp>
        <p:nvSpPr>
          <p:cNvPr id="32" name="TextBox 31"/>
          <p:cNvSpPr txBox="1"/>
          <p:nvPr/>
        </p:nvSpPr>
        <p:spPr>
          <a:xfrm>
            <a:off x="267460" y="5399017"/>
            <a:ext cx="801496" cy="276999"/>
          </a:xfrm>
          <a:prstGeom prst="rect">
            <a:avLst/>
          </a:prstGeom>
          <a:noFill/>
        </p:spPr>
        <p:txBody>
          <a:bodyPr wrap="none" rtlCol="0">
            <a:spAutoFit/>
          </a:bodyPr>
          <a:lstStyle/>
          <a:p>
            <a:r>
              <a:rPr lang="en-US" sz="1200" b="1" dirty="0" smtClean="0"/>
              <a:t>ALLSTATE</a:t>
            </a:r>
            <a:endParaRPr lang="en-US" sz="1200" b="1" dirty="0"/>
          </a:p>
        </p:txBody>
      </p:sp>
      <p:sp>
        <p:nvSpPr>
          <p:cNvPr id="45" name="TextBox 44"/>
          <p:cNvSpPr txBox="1"/>
          <p:nvPr/>
        </p:nvSpPr>
        <p:spPr>
          <a:xfrm>
            <a:off x="300625" y="3426926"/>
            <a:ext cx="1618725" cy="276999"/>
          </a:xfrm>
          <a:prstGeom prst="rect">
            <a:avLst/>
          </a:prstGeom>
          <a:noFill/>
        </p:spPr>
        <p:txBody>
          <a:bodyPr wrap="square" rtlCol="0">
            <a:spAutoFit/>
          </a:bodyPr>
          <a:lstStyle/>
          <a:p>
            <a:r>
              <a:rPr lang="en-US" sz="1200" b="1" dirty="0" smtClean="0">
                <a:solidFill>
                  <a:srgbClr val="3B756E"/>
                </a:solidFill>
              </a:rPr>
              <a:t>Past Value Delivered</a:t>
            </a:r>
            <a:endParaRPr lang="en-US" sz="1200" b="1" dirty="0">
              <a:solidFill>
                <a:srgbClr val="3B756E"/>
              </a:solidFill>
            </a:endParaRPr>
          </a:p>
        </p:txBody>
      </p:sp>
      <p:sp>
        <p:nvSpPr>
          <p:cNvPr id="46" name="TextBox 45"/>
          <p:cNvSpPr txBox="1"/>
          <p:nvPr/>
        </p:nvSpPr>
        <p:spPr>
          <a:xfrm>
            <a:off x="4390298" y="2335785"/>
            <a:ext cx="929874" cy="707886"/>
          </a:xfrm>
          <a:prstGeom prst="rect">
            <a:avLst/>
          </a:prstGeom>
          <a:noFill/>
        </p:spPr>
        <p:txBody>
          <a:bodyPr wrap="none" rtlCol="0">
            <a:spAutoFit/>
          </a:bodyPr>
          <a:lstStyle/>
          <a:p>
            <a:pPr algn="ctr"/>
            <a:r>
              <a:rPr lang="en-US" sz="1000" dirty="0" smtClean="0"/>
              <a:t>PCF 2</a:t>
            </a:r>
            <a:r>
              <a:rPr lang="en-US" sz="1000" baseline="30000" dirty="0" smtClean="0"/>
              <a:t>nd</a:t>
            </a:r>
            <a:r>
              <a:rPr lang="en-US" sz="1000" dirty="0" smtClean="0"/>
              <a:t> Yr</a:t>
            </a:r>
          </a:p>
          <a:p>
            <a:pPr algn="ctr"/>
            <a:r>
              <a:rPr lang="en-US" sz="1000" dirty="0" smtClean="0"/>
              <a:t>Subscription</a:t>
            </a:r>
          </a:p>
          <a:p>
            <a:pPr algn="ctr"/>
            <a:r>
              <a:rPr lang="en-US" sz="1000" dirty="0" smtClean="0"/>
              <a:t>%100 Growth:</a:t>
            </a:r>
          </a:p>
          <a:p>
            <a:pPr algn="ctr"/>
            <a:r>
              <a:rPr lang="en-US" sz="1000" dirty="0" smtClean="0"/>
              <a:t> $1M</a:t>
            </a:r>
            <a:endParaRPr lang="en-US" sz="1000" dirty="0"/>
          </a:p>
        </p:txBody>
      </p:sp>
      <p:sp>
        <p:nvSpPr>
          <p:cNvPr id="47" name="TextBox 46"/>
          <p:cNvSpPr txBox="1"/>
          <p:nvPr/>
        </p:nvSpPr>
        <p:spPr>
          <a:xfrm>
            <a:off x="810049" y="2317888"/>
            <a:ext cx="861496" cy="553998"/>
          </a:xfrm>
          <a:prstGeom prst="rect">
            <a:avLst/>
          </a:prstGeom>
          <a:noFill/>
        </p:spPr>
        <p:txBody>
          <a:bodyPr wrap="none" rtlCol="0">
            <a:spAutoFit/>
          </a:bodyPr>
          <a:lstStyle/>
          <a:p>
            <a:pPr algn="ctr"/>
            <a:r>
              <a:rPr lang="en-US" sz="1000" dirty="0" smtClean="0"/>
              <a:t>PCF  1</a:t>
            </a:r>
            <a:r>
              <a:rPr lang="en-US" sz="1000" baseline="30000" dirty="0" smtClean="0"/>
              <a:t>st</a:t>
            </a:r>
            <a:r>
              <a:rPr lang="en-US" sz="1000" dirty="0" smtClean="0"/>
              <a:t> Yr </a:t>
            </a:r>
          </a:p>
          <a:p>
            <a:pPr algn="ctr"/>
            <a:r>
              <a:rPr lang="en-US" sz="1000" dirty="0" smtClean="0"/>
              <a:t>&amp; First Labs </a:t>
            </a:r>
          </a:p>
          <a:p>
            <a:pPr algn="ctr"/>
            <a:r>
              <a:rPr lang="en-US" sz="1000" dirty="0" smtClean="0"/>
              <a:t>App Dev Proj</a:t>
            </a:r>
            <a:endParaRPr lang="en-US" sz="1000" dirty="0"/>
          </a:p>
        </p:txBody>
      </p:sp>
      <p:sp>
        <p:nvSpPr>
          <p:cNvPr id="48" name="TextBox 47"/>
          <p:cNvSpPr txBox="1"/>
          <p:nvPr/>
        </p:nvSpPr>
        <p:spPr>
          <a:xfrm>
            <a:off x="839593" y="2661243"/>
            <a:ext cx="876587" cy="400110"/>
          </a:xfrm>
          <a:prstGeom prst="rect">
            <a:avLst/>
          </a:prstGeom>
          <a:noFill/>
        </p:spPr>
        <p:txBody>
          <a:bodyPr wrap="none" rtlCol="0">
            <a:spAutoFit/>
          </a:bodyPr>
          <a:lstStyle/>
          <a:p>
            <a:pPr algn="ctr"/>
            <a:r>
              <a:rPr lang="en-US" sz="1000" dirty="0" smtClean="0"/>
              <a:t>:</a:t>
            </a:r>
          </a:p>
          <a:p>
            <a:pPr algn="ctr"/>
            <a:r>
              <a:rPr lang="en-US" sz="1000" dirty="0" smtClean="0"/>
              <a:t>          $1.25M</a:t>
            </a:r>
            <a:endParaRPr lang="en-US" sz="1000" dirty="0"/>
          </a:p>
        </p:txBody>
      </p:sp>
      <p:sp>
        <p:nvSpPr>
          <p:cNvPr id="49" name="TextBox 48"/>
          <p:cNvSpPr txBox="1"/>
          <p:nvPr/>
        </p:nvSpPr>
        <p:spPr>
          <a:xfrm>
            <a:off x="1678074" y="2334199"/>
            <a:ext cx="858804" cy="400110"/>
          </a:xfrm>
          <a:prstGeom prst="rect">
            <a:avLst/>
          </a:prstGeom>
          <a:noFill/>
        </p:spPr>
        <p:txBody>
          <a:bodyPr wrap="none" rtlCol="0">
            <a:spAutoFit/>
          </a:bodyPr>
          <a:lstStyle/>
          <a:p>
            <a:pPr algn="ctr"/>
            <a:r>
              <a:rPr lang="en-US" sz="1000" dirty="0" smtClean="0"/>
              <a:t>PCF Dojo – </a:t>
            </a:r>
          </a:p>
          <a:p>
            <a:pPr algn="ctr"/>
            <a:r>
              <a:rPr lang="en-US" sz="1000" dirty="0" smtClean="0"/>
              <a:t>Optimization</a:t>
            </a:r>
            <a:endParaRPr lang="en-US" sz="1000" dirty="0"/>
          </a:p>
        </p:txBody>
      </p:sp>
      <p:sp>
        <p:nvSpPr>
          <p:cNvPr id="50" name="TextBox 49"/>
          <p:cNvSpPr txBox="1"/>
          <p:nvPr/>
        </p:nvSpPr>
        <p:spPr>
          <a:xfrm>
            <a:off x="1752872" y="2805419"/>
            <a:ext cx="787395" cy="246221"/>
          </a:xfrm>
          <a:prstGeom prst="rect">
            <a:avLst/>
          </a:prstGeom>
          <a:noFill/>
        </p:spPr>
        <p:txBody>
          <a:bodyPr wrap="none" rtlCol="0">
            <a:spAutoFit/>
          </a:bodyPr>
          <a:lstStyle/>
          <a:p>
            <a:r>
              <a:rPr lang="en-US" sz="1000" dirty="0"/>
              <a:t> </a:t>
            </a:r>
            <a:r>
              <a:rPr lang="en-US" sz="1000" dirty="0" smtClean="0"/>
              <a:t>        $250K</a:t>
            </a:r>
            <a:endParaRPr lang="en-US" sz="1000" dirty="0"/>
          </a:p>
        </p:txBody>
      </p:sp>
      <p:sp>
        <p:nvSpPr>
          <p:cNvPr id="51" name="TextBox 50"/>
          <p:cNvSpPr txBox="1"/>
          <p:nvPr/>
        </p:nvSpPr>
        <p:spPr>
          <a:xfrm>
            <a:off x="2685992" y="2327749"/>
            <a:ext cx="861496" cy="400110"/>
          </a:xfrm>
          <a:prstGeom prst="rect">
            <a:avLst/>
          </a:prstGeom>
          <a:noFill/>
        </p:spPr>
        <p:txBody>
          <a:bodyPr wrap="none" rtlCol="0">
            <a:spAutoFit/>
          </a:bodyPr>
          <a:lstStyle/>
          <a:p>
            <a:pPr algn="ctr"/>
            <a:r>
              <a:rPr lang="en-US" sz="1000" dirty="0" smtClean="0"/>
              <a:t>2nd Labs </a:t>
            </a:r>
          </a:p>
          <a:p>
            <a:pPr algn="ctr"/>
            <a:r>
              <a:rPr lang="en-US" sz="1000" dirty="0" smtClean="0"/>
              <a:t>App Dev Proj</a:t>
            </a:r>
            <a:endParaRPr lang="en-US" sz="1000" dirty="0"/>
          </a:p>
        </p:txBody>
      </p:sp>
      <p:sp>
        <p:nvSpPr>
          <p:cNvPr id="52" name="TextBox 51"/>
          <p:cNvSpPr txBox="1"/>
          <p:nvPr/>
        </p:nvSpPr>
        <p:spPr>
          <a:xfrm>
            <a:off x="2997518" y="2800735"/>
            <a:ext cx="518091" cy="246221"/>
          </a:xfrm>
          <a:prstGeom prst="rect">
            <a:avLst/>
          </a:prstGeom>
          <a:noFill/>
        </p:spPr>
        <p:txBody>
          <a:bodyPr wrap="none" rtlCol="0">
            <a:spAutoFit/>
          </a:bodyPr>
          <a:lstStyle/>
          <a:p>
            <a:r>
              <a:rPr lang="en-US" sz="1000" dirty="0" smtClean="0"/>
              <a:t>$750K</a:t>
            </a:r>
            <a:endParaRPr lang="en-US" sz="1000" dirty="0"/>
          </a:p>
        </p:txBody>
      </p:sp>
      <p:sp>
        <p:nvSpPr>
          <p:cNvPr id="54" name="TextBox 53"/>
          <p:cNvSpPr txBox="1"/>
          <p:nvPr/>
        </p:nvSpPr>
        <p:spPr>
          <a:xfrm>
            <a:off x="331690" y="2094595"/>
            <a:ext cx="915635" cy="276999"/>
          </a:xfrm>
          <a:prstGeom prst="rect">
            <a:avLst/>
          </a:prstGeom>
          <a:noFill/>
        </p:spPr>
        <p:txBody>
          <a:bodyPr wrap="none" rtlCol="0">
            <a:spAutoFit/>
          </a:bodyPr>
          <a:lstStyle/>
          <a:p>
            <a:r>
              <a:rPr lang="en-US" sz="1200" b="1" dirty="0" smtClean="0">
                <a:solidFill>
                  <a:srgbClr val="3B756E"/>
                </a:solidFill>
              </a:rPr>
              <a:t>Investment</a:t>
            </a:r>
          </a:p>
        </p:txBody>
      </p:sp>
      <p:sp>
        <p:nvSpPr>
          <p:cNvPr id="55" name="TextBox 54"/>
          <p:cNvSpPr txBox="1"/>
          <p:nvPr/>
        </p:nvSpPr>
        <p:spPr>
          <a:xfrm>
            <a:off x="335885" y="1091800"/>
            <a:ext cx="1384539" cy="553998"/>
          </a:xfrm>
          <a:prstGeom prst="rect">
            <a:avLst/>
          </a:prstGeom>
          <a:noFill/>
        </p:spPr>
        <p:txBody>
          <a:bodyPr wrap="none" rtlCol="0">
            <a:spAutoFit/>
          </a:bodyPr>
          <a:lstStyle/>
          <a:p>
            <a:pPr marL="171450" indent="-171450" algn="ctr">
              <a:buFontTx/>
              <a:buChar char="•"/>
            </a:pPr>
            <a:r>
              <a:rPr lang="en-US" sz="1000" dirty="0" smtClean="0"/>
              <a:t>Commitment to </a:t>
            </a:r>
          </a:p>
          <a:p>
            <a:pPr algn="ctr"/>
            <a:r>
              <a:rPr lang="en-US" sz="1000" dirty="0" smtClean="0"/>
              <a:t>Continuous Delivery &amp;</a:t>
            </a:r>
          </a:p>
          <a:p>
            <a:pPr algn="ctr"/>
            <a:r>
              <a:rPr lang="en-US" sz="1000" dirty="0" smtClean="0"/>
              <a:t>Cloud Native Approach</a:t>
            </a:r>
            <a:endParaRPr lang="en-US" sz="1000" dirty="0"/>
          </a:p>
        </p:txBody>
      </p:sp>
      <p:sp>
        <p:nvSpPr>
          <p:cNvPr id="56" name="TextBox 55"/>
          <p:cNvSpPr txBox="1"/>
          <p:nvPr/>
        </p:nvSpPr>
        <p:spPr>
          <a:xfrm>
            <a:off x="1660024" y="1101968"/>
            <a:ext cx="1134946" cy="1015663"/>
          </a:xfrm>
          <a:prstGeom prst="rect">
            <a:avLst/>
          </a:prstGeom>
          <a:noFill/>
        </p:spPr>
        <p:txBody>
          <a:bodyPr wrap="none" rtlCol="0">
            <a:spAutoFit/>
          </a:bodyPr>
          <a:lstStyle/>
          <a:p>
            <a:pPr algn="ctr"/>
            <a:r>
              <a:rPr lang="en-US" sz="1000" dirty="0" smtClean="0"/>
              <a:t>* PCF Deployed</a:t>
            </a:r>
          </a:p>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57" name="TextBox 56"/>
          <p:cNvSpPr txBox="1"/>
          <p:nvPr/>
        </p:nvSpPr>
        <p:spPr>
          <a:xfrm>
            <a:off x="2598733" y="1104826"/>
            <a:ext cx="1140832" cy="1169551"/>
          </a:xfrm>
          <a:prstGeom prst="rect">
            <a:avLst/>
          </a:prstGeom>
          <a:noFill/>
        </p:spPr>
        <p:txBody>
          <a:bodyPr wrap="none" rtlCol="0">
            <a:spAutoFit/>
          </a:bodyPr>
          <a:lstStyle/>
          <a:p>
            <a:pPr marL="171450" indent="-171450" algn="ctr">
              <a:buFontTx/>
              <a:buChar char="•"/>
            </a:pPr>
            <a:r>
              <a:rPr lang="en-US" sz="1000" dirty="0" smtClean="0"/>
              <a:t>1</a:t>
            </a:r>
            <a:r>
              <a:rPr lang="en-US" sz="1000" baseline="30000" dirty="0" smtClean="0"/>
              <a:t>st</a:t>
            </a:r>
            <a:r>
              <a:rPr lang="en-US" sz="1000" dirty="0" smtClean="0"/>
              <a:t> Product </a:t>
            </a:r>
          </a:p>
          <a:p>
            <a:pPr algn="ctr"/>
            <a:r>
              <a:rPr lang="en-US" sz="1000" dirty="0"/>
              <a:t>c</a:t>
            </a:r>
            <a:r>
              <a:rPr lang="en-US" sz="1000" dirty="0" smtClean="0"/>
              <a:t>ompleted</a:t>
            </a:r>
          </a:p>
          <a:p>
            <a:pPr marL="171450" indent="-171450" algn="ctr">
              <a:buFontTx/>
              <a:buChar char="•"/>
            </a:pPr>
            <a:r>
              <a:rPr lang="en-US" sz="1000" dirty="0" smtClean="0"/>
              <a:t>Other apps </a:t>
            </a:r>
          </a:p>
          <a:p>
            <a:pPr algn="ctr"/>
            <a:r>
              <a:rPr lang="en-US" sz="1000" dirty="0"/>
              <a:t>d</a:t>
            </a:r>
            <a:r>
              <a:rPr lang="en-US" sz="1000" dirty="0" smtClean="0"/>
              <a:t>eployed to PCF</a:t>
            </a:r>
          </a:p>
          <a:p>
            <a:pPr marL="171450" indent="-171450" algn="ctr">
              <a:buFontTx/>
              <a:buChar char="•"/>
            </a:pPr>
            <a:r>
              <a:rPr lang="en-US" sz="1000" dirty="0" smtClean="0"/>
              <a:t>Continuous</a:t>
            </a:r>
          </a:p>
          <a:p>
            <a:pPr algn="ctr"/>
            <a:r>
              <a:rPr lang="en-US" sz="1000" dirty="0"/>
              <a:t>d</a:t>
            </a:r>
            <a:r>
              <a:rPr lang="en-US" sz="1000" dirty="0" smtClean="0"/>
              <a:t>elivery becoming </a:t>
            </a:r>
          </a:p>
          <a:p>
            <a:pPr algn="ctr"/>
            <a:r>
              <a:rPr lang="en-US" sz="1000" dirty="0"/>
              <a:t>d</a:t>
            </a:r>
            <a:r>
              <a:rPr lang="en-US" sz="1000" dirty="0" smtClean="0"/>
              <a:t>efault approach</a:t>
            </a:r>
            <a:endParaRPr lang="en-US" sz="1000" dirty="0"/>
          </a:p>
        </p:txBody>
      </p:sp>
      <p:cxnSp>
        <p:nvCxnSpPr>
          <p:cNvPr id="65" name="Straight Connector 64"/>
          <p:cNvCxnSpPr/>
          <p:nvPr/>
        </p:nvCxnSpPr>
        <p:spPr>
          <a:xfrm>
            <a:off x="1257001" y="2274309"/>
            <a:ext cx="7229322"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849663" y="1091870"/>
            <a:ext cx="1800192" cy="1015663"/>
          </a:xfrm>
          <a:prstGeom prst="rect">
            <a:avLst/>
          </a:prstGeom>
          <a:noFill/>
        </p:spPr>
        <p:txBody>
          <a:bodyPr wrap="none" rtlCol="0">
            <a:spAutoFit/>
          </a:bodyPr>
          <a:lstStyle/>
          <a:p>
            <a:pPr algn="ctr"/>
            <a:r>
              <a:rPr lang="en-US" sz="1000" dirty="0" smtClean="0"/>
              <a:t>* IT Transformation</a:t>
            </a:r>
          </a:p>
          <a:p>
            <a:pPr algn="ctr"/>
            <a:r>
              <a:rPr lang="en-US" sz="1000" dirty="0" smtClean="0"/>
              <a:t>well underway</a:t>
            </a:r>
          </a:p>
          <a:p>
            <a:pPr algn="ctr"/>
            <a:r>
              <a:rPr lang="en-US" sz="1000" dirty="0" smtClean="0"/>
              <a:t>* IT speed drastically improved</a:t>
            </a:r>
          </a:p>
          <a:p>
            <a:pPr algn="ctr"/>
            <a:r>
              <a:rPr lang="en-US" sz="1000" dirty="0" smtClean="0"/>
              <a:t>* IT becoming prescriptive</a:t>
            </a:r>
          </a:p>
          <a:p>
            <a:pPr algn="ctr"/>
            <a:r>
              <a:rPr lang="en-US" sz="1000" dirty="0"/>
              <a:t>t</a:t>
            </a:r>
            <a:r>
              <a:rPr lang="en-US" sz="1000" dirty="0" smtClean="0"/>
              <a:t>o the business, rather than </a:t>
            </a:r>
          </a:p>
          <a:p>
            <a:pPr algn="ctr"/>
            <a:r>
              <a:rPr lang="en-US" sz="1000" dirty="0"/>
              <a:t>p</a:t>
            </a:r>
            <a:r>
              <a:rPr lang="en-US" sz="1000" dirty="0" smtClean="0"/>
              <a:t>roject order-takers</a:t>
            </a:r>
            <a:endParaRPr lang="en-US" sz="1000" dirty="0"/>
          </a:p>
        </p:txBody>
      </p:sp>
      <p:sp>
        <p:nvSpPr>
          <p:cNvPr id="70" name="TextBox 69"/>
          <p:cNvSpPr txBox="1"/>
          <p:nvPr/>
        </p:nvSpPr>
        <p:spPr>
          <a:xfrm>
            <a:off x="581780" y="3710500"/>
            <a:ext cx="1197563" cy="553998"/>
          </a:xfrm>
          <a:prstGeom prst="rect">
            <a:avLst/>
          </a:prstGeom>
          <a:noFill/>
        </p:spPr>
        <p:txBody>
          <a:bodyPr wrap="none" rtlCol="0">
            <a:spAutoFit/>
          </a:bodyPr>
          <a:lstStyle/>
          <a:p>
            <a:pPr algn="ctr"/>
            <a:r>
              <a:rPr lang="en-US" sz="1000" dirty="0" smtClean="0"/>
              <a:t>* Predix Start</a:t>
            </a:r>
          </a:p>
          <a:p>
            <a:pPr algn="ctr"/>
            <a:r>
              <a:rPr lang="en-US" sz="1000" dirty="0" smtClean="0"/>
              <a:t>* CEO Jeff </a:t>
            </a:r>
            <a:r>
              <a:rPr lang="en-US" sz="1000" dirty="0" err="1" smtClean="0"/>
              <a:t>Immelt</a:t>
            </a:r>
            <a:endParaRPr lang="en-US" sz="1000" dirty="0" smtClean="0"/>
          </a:p>
          <a:p>
            <a:pPr algn="ctr"/>
            <a:r>
              <a:rPr lang="en-US" sz="1000" dirty="0"/>
              <a:t>p</a:t>
            </a:r>
            <a:r>
              <a:rPr lang="en-US" sz="1000" dirty="0" smtClean="0"/>
              <a:t>ersonally engaged</a:t>
            </a:r>
            <a:endParaRPr lang="en-US" sz="1000" dirty="0"/>
          </a:p>
        </p:txBody>
      </p:sp>
      <p:sp>
        <p:nvSpPr>
          <p:cNvPr id="71" name="TextBox 70"/>
          <p:cNvSpPr txBox="1"/>
          <p:nvPr/>
        </p:nvSpPr>
        <p:spPr>
          <a:xfrm>
            <a:off x="1606988" y="3707017"/>
            <a:ext cx="937702" cy="400110"/>
          </a:xfrm>
          <a:prstGeom prst="rect">
            <a:avLst/>
          </a:prstGeom>
          <a:noFill/>
        </p:spPr>
        <p:txBody>
          <a:bodyPr wrap="none" rtlCol="0">
            <a:spAutoFit/>
          </a:bodyPr>
          <a:lstStyle/>
          <a:p>
            <a:pPr algn="ctr"/>
            <a:r>
              <a:rPr lang="en-US" sz="1000" dirty="0" smtClean="0"/>
              <a:t>Simultaneous </a:t>
            </a:r>
          </a:p>
          <a:p>
            <a:pPr algn="ctr"/>
            <a:r>
              <a:rPr lang="en-US" sz="1000" dirty="0" smtClean="0"/>
              <a:t>Product Builds</a:t>
            </a:r>
            <a:endParaRPr lang="en-US" sz="1000" dirty="0"/>
          </a:p>
        </p:txBody>
      </p:sp>
      <p:sp>
        <p:nvSpPr>
          <p:cNvPr id="72" name="TextBox 71"/>
          <p:cNvSpPr txBox="1"/>
          <p:nvPr/>
        </p:nvSpPr>
        <p:spPr>
          <a:xfrm>
            <a:off x="2475698" y="3729837"/>
            <a:ext cx="1293430" cy="553998"/>
          </a:xfrm>
          <a:prstGeom prst="rect">
            <a:avLst/>
          </a:prstGeom>
          <a:noFill/>
        </p:spPr>
        <p:txBody>
          <a:bodyPr wrap="none" rtlCol="0">
            <a:spAutoFit/>
          </a:bodyPr>
          <a:lstStyle/>
          <a:p>
            <a:pPr algn="ctr"/>
            <a:r>
              <a:rPr lang="en-US" sz="1000" dirty="0" smtClean="0"/>
              <a:t>Predix MVP  </a:t>
            </a:r>
          </a:p>
          <a:p>
            <a:pPr algn="ctr"/>
            <a:r>
              <a:rPr lang="en-US" sz="1000" dirty="0"/>
              <a:t>c</a:t>
            </a:r>
            <a:r>
              <a:rPr lang="en-US" sz="1000" dirty="0" smtClean="0"/>
              <a:t>ompletion, </a:t>
            </a:r>
          </a:p>
          <a:p>
            <a:pPr algn="ctr"/>
            <a:r>
              <a:rPr lang="en-US" sz="1000" dirty="0" smtClean="0"/>
              <a:t>Customer sales begin</a:t>
            </a:r>
            <a:endParaRPr lang="en-US" sz="1000" dirty="0"/>
          </a:p>
        </p:txBody>
      </p:sp>
      <p:sp>
        <p:nvSpPr>
          <p:cNvPr id="73" name="TextBox 72"/>
          <p:cNvSpPr txBox="1"/>
          <p:nvPr/>
        </p:nvSpPr>
        <p:spPr>
          <a:xfrm>
            <a:off x="4072521" y="3700389"/>
            <a:ext cx="1466254" cy="553998"/>
          </a:xfrm>
          <a:prstGeom prst="rect">
            <a:avLst/>
          </a:prstGeom>
          <a:noFill/>
        </p:spPr>
        <p:txBody>
          <a:bodyPr wrap="none" rtlCol="0">
            <a:spAutoFit/>
          </a:bodyPr>
          <a:lstStyle/>
          <a:p>
            <a:pPr algn="ctr"/>
            <a:r>
              <a:rPr lang="en-US" sz="1000" dirty="0" smtClean="0"/>
              <a:t>Predix to become</a:t>
            </a:r>
          </a:p>
          <a:p>
            <a:pPr algn="ctr"/>
            <a:r>
              <a:rPr lang="en-US" sz="1000" dirty="0" smtClean="0"/>
              <a:t>$1B Business Unit, </a:t>
            </a:r>
          </a:p>
          <a:p>
            <a:pPr algn="ctr"/>
            <a:r>
              <a:rPr lang="en-US" sz="1000" dirty="0" smtClean="0"/>
              <a:t>Bill Ruh VP IT recognized</a:t>
            </a:r>
            <a:endParaRPr lang="en-US" sz="1000" dirty="0"/>
          </a:p>
        </p:txBody>
      </p:sp>
      <p:sp>
        <p:nvSpPr>
          <p:cNvPr id="74" name="TextBox 73"/>
          <p:cNvSpPr txBox="1"/>
          <p:nvPr/>
        </p:nvSpPr>
        <p:spPr>
          <a:xfrm>
            <a:off x="5831663" y="3714308"/>
            <a:ext cx="1518364" cy="553998"/>
          </a:xfrm>
          <a:prstGeom prst="rect">
            <a:avLst/>
          </a:prstGeom>
          <a:noFill/>
        </p:spPr>
        <p:txBody>
          <a:bodyPr wrap="none" rtlCol="0">
            <a:spAutoFit/>
          </a:bodyPr>
          <a:lstStyle/>
          <a:p>
            <a:pPr algn="ctr"/>
            <a:r>
              <a:rPr lang="en-US" sz="1000" dirty="0" smtClean="0"/>
              <a:t>Predix grows much faster </a:t>
            </a:r>
          </a:p>
          <a:p>
            <a:pPr algn="ctr"/>
            <a:r>
              <a:rPr lang="en-US" sz="1000" dirty="0" smtClean="0"/>
              <a:t>than expected, head of </a:t>
            </a:r>
          </a:p>
          <a:p>
            <a:pPr algn="ctr"/>
            <a:r>
              <a:rPr lang="en-US" sz="1000" dirty="0" smtClean="0"/>
              <a:t>Predix Bill Ruh promoted</a:t>
            </a:r>
            <a:endParaRPr lang="en-US" sz="1000" dirty="0"/>
          </a:p>
        </p:txBody>
      </p:sp>
      <p:sp>
        <p:nvSpPr>
          <p:cNvPr id="75" name="TextBox 74"/>
          <p:cNvSpPr txBox="1"/>
          <p:nvPr/>
        </p:nvSpPr>
        <p:spPr>
          <a:xfrm>
            <a:off x="7655119" y="3452301"/>
            <a:ext cx="1152028" cy="877163"/>
          </a:xfrm>
          <a:prstGeom prst="rect">
            <a:avLst/>
          </a:prstGeom>
          <a:noFill/>
        </p:spPr>
        <p:txBody>
          <a:bodyPr wrap="none" rtlCol="0">
            <a:spAutoFit/>
          </a:bodyPr>
          <a:lstStyle/>
          <a:p>
            <a:pPr algn="ctr"/>
            <a:r>
              <a:rPr lang="en-US" sz="1000" dirty="0" smtClean="0"/>
              <a:t>Predix becomes </a:t>
            </a:r>
          </a:p>
          <a:p>
            <a:pPr algn="ctr"/>
            <a:r>
              <a:rPr lang="en-US" sz="1000" dirty="0" smtClean="0"/>
              <a:t>GE Digital,</a:t>
            </a:r>
          </a:p>
          <a:p>
            <a:pPr algn="ctr"/>
            <a:r>
              <a:rPr lang="en-US" sz="1000" dirty="0" smtClean="0"/>
              <a:t>a </a:t>
            </a:r>
            <a:r>
              <a:rPr lang="en-US" sz="1000" b="1" dirty="0" smtClean="0"/>
              <a:t>$6B Business</a:t>
            </a:r>
          </a:p>
          <a:p>
            <a:pPr algn="ctr"/>
            <a:r>
              <a:rPr lang="en-US" sz="1000" b="1" dirty="0" smtClean="0"/>
              <a:t>Bill Ruh now </a:t>
            </a:r>
            <a:r>
              <a:rPr lang="en-US" sz="1100" b="1" dirty="0" smtClean="0"/>
              <a:t>CEO</a:t>
            </a:r>
            <a:r>
              <a:rPr lang="en-US" sz="1000" dirty="0" smtClean="0"/>
              <a:t>, </a:t>
            </a:r>
          </a:p>
          <a:p>
            <a:pPr algn="ctr"/>
            <a:r>
              <a:rPr lang="en-US" sz="1000" dirty="0" smtClean="0"/>
              <a:t>GE Digital</a:t>
            </a:r>
            <a:endParaRPr lang="en-US" sz="1000" dirty="0"/>
          </a:p>
        </p:txBody>
      </p:sp>
      <p:cxnSp>
        <p:nvCxnSpPr>
          <p:cNvPr id="76" name="Straight Connector 75"/>
          <p:cNvCxnSpPr/>
          <p:nvPr/>
        </p:nvCxnSpPr>
        <p:spPr>
          <a:xfrm>
            <a:off x="283527" y="4343135"/>
            <a:ext cx="8202796"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528349" y="4365356"/>
            <a:ext cx="1340155" cy="1015663"/>
          </a:xfrm>
          <a:prstGeom prst="rect">
            <a:avLst/>
          </a:prstGeom>
          <a:noFill/>
        </p:spPr>
        <p:txBody>
          <a:bodyPr wrap="square" rtlCol="0">
            <a:spAutoFit/>
          </a:bodyPr>
          <a:lstStyle/>
          <a:p>
            <a:pPr algn="ctr"/>
            <a:r>
              <a:rPr lang="en-US" sz="1000" dirty="0" smtClean="0"/>
              <a:t>* Ford Sync </a:t>
            </a:r>
          </a:p>
          <a:p>
            <a:pPr algn="ctr"/>
            <a:r>
              <a:rPr lang="en-US" sz="1000" dirty="0" smtClean="0"/>
              <a:t>struggling </a:t>
            </a:r>
          </a:p>
          <a:p>
            <a:pPr algn="ctr"/>
            <a:r>
              <a:rPr lang="en-US" sz="1000" dirty="0" smtClean="0"/>
              <a:t>* Tesla taking </a:t>
            </a:r>
          </a:p>
          <a:p>
            <a:pPr algn="ctr"/>
            <a:r>
              <a:rPr lang="en-US" sz="1000" dirty="0" smtClean="0"/>
              <a:t>market by storm</a:t>
            </a:r>
          </a:p>
          <a:p>
            <a:pPr algn="ctr"/>
            <a:r>
              <a:rPr lang="en-US" sz="1000" dirty="0" smtClean="0"/>
              <a:t>* CEO Mark Fields</a:t>
            </a:r>
          </a:p>
          <a:p>
            <a:pPr algn="ctr"/>
            <a:r>
              <a:rPr lang="en-US" sz="1000" dirty="0"/>
              <a:t>p</a:t>
            </a:r>
            <a:r>
              <a:rPr lang="en-US" sz="1000" dirty="0" smtClean="0"/>
              <a:t>ersonally engaged</a:t>
            </a:r>
            <a:endParaRPr lang="en-US" sz="1000" dirty="0"/>
          </a:p>
        </p:txBody>
      </p:sp>
      <p:cxnSp>
        <p:nvCxnSpPr>
          <p:cNvPr id="79" name="Straight Connector 78"/>
          <p:cNvCxnSpPr/>
          <p:nvPr/>
        </p:nvCxnSpPr>
        <p:spPr>
          <a:xfrm>
            <a:off x="312197" y="5409127"/>
            <a:ext cx="8183015" cy="0"/>
          </a:xfrm>
          <a:prstGeom prst="line">
            <a:avLst/>
          </a:prstGeom>
          <a:ln w="6350" cmpd="sng">
            <a:solidFill>
              <a:srgbClr val="008000">
                <a:alpha val="12000"/>
              </a:srgbClr>
            </a:solidFill>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6250439" y="1412535"/>
            <a:ext cx="1608133" cy="1477328"/>
          </a:xfrm>
          <a:prstGeom prst="rect">
            <a:avLst/>
          </a:prstGeom>
          <a:noFill/>
        </p:spPr>
        <p:txBody>
          <a:bodyPr wrap="none" rtlCol="0">
            <a:spAutoFit/>
          </a:bodyPr>
          <a:lstStyle/>
          <a:p>
            <a:pPr marL="171450" indent="-171450" algn="ctr">
              <a:buFont typeface="Arial"/>
              <a:buChar char="•"/>
            </a:pPr>
            <a:r>
              <a:rPr lang="en-US" sz="1000" dirty="0" smtClean="0"/>
              <a:t>Building Software is </a:t>
            </a:r>
            <a:br>
              <a:rPr lang="en-US" sz="1000" dirty="0" smtClean="0"/>
            </a:br>
            <a:r>
              <a:rPr lang="en-US" sz="1000" dirty="0" smtClean="0"/>
              <a:t>A Strategic Asset</a:t>
            </a:r>
          </a:p>
          <a:p>
            <a:pPr algn="ctr"/>
            <a:endParaRPr lang="en-US" sz="1000" dirty="0" smtClean="0"/>
          </a:p>
          <a:p>
            <a:pPr marL="171450" indent="-171450" algn="ctr">
              <a:buFont typeface="Arial"/>
              <a:buChar char="•"/>
            </a:pPr>
            <a:endParaRPr lang="en-US" sz="1000" dirty="0"/>
          </a:p>
          <a:p>
            <a:pPr algn="ctr"/>
            <a:endParaRPr lang="en-US" sz="1000" dirty="0" smtClean="0"/>
          </a:p>
          <a:p>
            <a:pPr algn="ctr"/>
            <a:endParaRPr lang="en-US" sz="1000" dirty="0" smtClean="0"/>
          </a:p>
          <a:p>
            <a:pPr marL="171450" indent="-171450" algn="ctr">
              <a:buFont typeface="Arial"/>
              <a:buChar char="•"/>
            </a:pPr>
            <a:r>
              <a:rPr lang="en-US" sz="1000" dirty="0" smtClean="0"/>
              <a:t>Annual Subscription and </a:t>
            </a:r>
            <a:br>
              <a:rPr lang="en-US" sz="1000" dirty="0" smtClean="0"/>
            </a:br>
            <a:r>
              <a:rPr lang="en-US" sz="1000" dirty="0" smtClean="0"/>
              <a:t>Discretionary  Spend for </a:t>
            </a:r>
            <a:br>
              <a:rPr lang="en-US" sz="1000" dirty="0" smtClean="0"/>
            </a:br>
            <a:r>
              <a:rPr lang="en-US" sz="1000" dirty="0" smtClean="0"/>
              <a:t>Training and Projects</a:t>
            </a:r>
          </a:p>
        </p:txBody>
      </p:sp>
      <p:sp>
        <p:nvSpPr>
          <p:cNvPr id="82" name="TextBox 81"/>
          <p:cNvSpPr txBox="1"/>
          <p:nvPr/>
        </p:nvSpPr>
        <p:spPr>
          <a:xfrm>
            <a:off x="1601846" y="4384152"/>
            <a:ext cx="1134946" cy="1015663"/>
          </a:xfrm>
          <a:prstGeom prst="rect">
            <a:avLst/>
          </a:prstGeom>
          <a:noFill/>
        </p:spPr>
        <p:txBody>
          <a:bodyPr wrap="none" rtlCol="0">
            <a:spAutoFit/>
          </a:bodyPr>
          <a:lstStyle/>
          <a:p>
            <a:pPr algn="ctr"/>
            <a:r>
              <a:rPr lang="en-US" sz="1000" dirty="0" smtClean="0"/>
              <a:t>* PCF Deployed</a:t>
            </a:r>
          </a:p>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83" name="TextBox 82"/>
          <p:cNvSpPr txBox="1"/>
          <p:nvPr/>
        </p:nvSpPr>
        <p:spPr>
          <a:xfrm>
            <a:off x="2601998" y="4446564"/>
            <a:ext cx="1201947" cy="861774"/>
          </a:xfrm>
          <a:prstGeom prst="rect">
            <a:avLst/>
          </a:prstGeom>
          <a:noFill/>
        </p:spPr>
        <p:txBody>
          <a:bodyPr wrap="none" rtlCol="0">
            <a:spAutoFit/>
          </a:bodyPr>
          <a:lstStyle/>
          <a:p>
            <a:pPr algn="ctr"/>
            <a:r>
              <a:rPr lang="en-US" sz="1000" dirty="0" smtClean="0"/>
              <a:t>New Sync MVP  </a:t>
            </a:r>
          </a:p>
          <a:p>
            <a:pPr algn="ctr"/>
            <a:r>
              <a:rPr lang="en-US" sz="1000" dirty="0" smtClean="0"/>
              <a:t>completed</a:t>
            </a:r>
          </a:p>
          <a:p>
            <a:pPr algn="ctr"/>
            <a:r>
              <a:rPr lang="en-US" sz="1000" dirty="0" smtClean="0"/>
              <a:t>New vision for Ford</a:t>
            </a:r>
          </a:p>
          <a:p>
            <a:pPr algn="ctr"/>
            <a:r>
              <a:rPr lang="en-US" sz="1000" dirty="0"/>
              <a:t>b</a:t>
            </a:r>
            <a:r>
              <a:rPr lang="en-US" sz="1000" dirty="0" smtClean="0"/>
              <a:t>egins to shape </a:t>
            </a:r>
          </a:p>
          <a:p>
            <a:pPr algn="ctr"/>
            <a:r>
              <a:rPr lang="en-US" sz="1000" dirty="0" smtClean="0"/>
              <a:t>with Ford execs</a:t>
            </a:r>
            <a:endParaRPr lang="en-US" sz="1000" dirty="0"/>
          </a:p>
        </p:txBody>
      </p:sp>
      <p:sp>
        <p:nvSpPr>
          <p:cNvPr id="84" name="TextBox 83"/>
          <p:cNvSpPr txBox="1"/>
          <p:nvPr/>
        </p:nvSpPr>
        <p:spPr>
          <a:xfrm>
            <a:off x="4191248" y="4476232"/>
            <a:ext cx="1280657" cy="861774"/>
          </a:xfrm>
          <a:prstGeom prst="rect">
            <a:avLst/>
          </a:prstGeom>
          <a:noFill/>
        </p:spPr>
        <p:txBody>
          <a:bodyPr wrap="none" rtlCol="0">
            <a:spAutoFit/>
          </a:bodyPr>
          <a:lstStyle/>
          <a:p>
            <a:pPr algn="ctr"/>
            <a:r>
              <a:rPr lang="en-US" sz="1000" dirty="0" smtClean="0"/>
              <a:t>CIO Magazine: “</a:t>
            </a:r>
            <a:r>
              <a:rPr lang="en-US" sz="1000" i="1" dirty="0" smtClean="0"/>
              <a:t>Ford</a:t>
            </a:r>
          </a:p>
          <a:p>
            <a:pPr algn="ctr"/>
            <a:r>
              <a:rPr lang="en-US" sz="1000" i="1" dirty="0"/>
              <a:t>c</a:t>
            </a:r>
            <a:r>
              <a:rPr lang="en-US" sz="1000" i="1" dirty="0" smtClean="0"/>
              <a:t>hanges culture </a:t>
            </a:r>
          </a:p>
          <a:p>
            <a:pPr algn="ctr"/>
            <a:r>
              <a:rPr lang="en-US" sz="1000" i="1" dirty="0" smtClean="0"/>
              <a:t>with Pivotal”</a:t>
            </a:r>
          </a:p>
          <a:p>
            <a:pPr algn="ctr"/>
            <a:r>
              <a:rPr lang="en-US" sz="1000" dirty="0" smtClean="0"/>
              <a:t>December 2015</a:t>
            </a:r>
          </a:p>
          <a:p>
            <a:pPr algn="ctr"/>
            <a:endParaRPr lang="en-US" sz="1000" i="1" dirty="0"/>
          </a:p>
        </p:txBody>
      </p:sp>
      <p:sp>
        <p:nvSpPr>
          <p:cNvPr id="85" name="TextBox 84"/>
          <p:cNvSpPr txBox="1"/>
          <p:nvPr/>
        </p:nvSpPr>
        <p:spPr>
          <a:xfrm>
            <a:off x="5657089" y="4445752"/>
            <a:ext cx="1836698" cy="861774"/>
          </a:xfrm>
          <a:prstGeom prst="rect">
            <a:avLst/>
          </a:prstGeom>
          <a:noFill/>
        </p:spPr>
        <p:txBody>
          <a:bodyPr wrap="none" rtlCol="0">
            <a:spAutoFit/>
          </a:bodyPr>
          <a:lstStyle/>
          <a:p>
            <a:pPr algn="ctr"/>
            <a:r>
              <a:rPr lang="en-US" sz="1000" dirty="0" smtClean="0"/>
              <a:t>Forbes Magazine: “</a:t>
            </a:r>
            <a:r>
              <a:rPr lang="en-US" sz="1000" b="1" i="1" dirty="0" smtClean="0"/>
              <a:t>Ford</a:t>
            </a:r>
          </a:p>
          <a:p>
            <a:pPr algn="ctr"/>
            <a:r>
              <a:rPr lang="en-US" sz="1000" b="1" i="1" dirty="0" smtClean="0"/>
              <a:t>Invests $182M</a:t>
            </a:r>
          </a:p>
          <a:p>
            <a:pPr algn="ctr"/>
            <a:r>
              <a:rPr lang="en-US" sz="1000" b="1" i="1" dirty="0" smtClean="0"/>
              <a:t> in Pivotal</a:t>
            </a:r>
            <a:r>
              <a:rPr lang="en-US" sz="1000" i="1" dirty="0" smtClean="0"/>
              <a:t> to become </a:t>
            </a:r>
          </a:p>
          <a:p>
            <a:pPr algn="ctr"/>
            <a:r>
              <a:rPr lang="en-US" sz="1000" i="1" dirty="0" smtClean="0"/>
              <a:t>world class software company”</a:t>
            </a:r>
          </a:p>
          <a:p>
            <a:pPr algn="ctr"/>
            <a:r>
              <a:rPr lang="en-US" sz="1000" dirty="0" smtClean="0"/>
              <a:t>May 2016</a:t>
            </a:r>
            <a:endParaRPr lang="en-US" sz="1000" dirty="0"/>
          </a:p>
        </p:txBody>
      </p:sp>
      <p:sp>
        <p:nvSpPr>
          <p:cNvPr id="87" name="TextBox 86"/>
          <p:cNvSpPr txBox="1"/>
          <p:nvPr/>
        </p:nvSpPr>
        <p:spPr>
          <a:xfrm>
            <a:off x="442778" y="5621569"/>
            <a:ext cx="1330500" cy="707886"/>
          </a:xfrm>
          <a:prstGeom prst="rect">
            <a:avLst/>
          </a:prstGeom>
          <a:noFill/>
        </p:spPr>
        <p:txBody>
          <a:bodyPr wrap="none" rtlCol="0">
            <a:spAutoFit/>
          </a:bodyPr>
          <a:lstStyle/>
          <a:p>
            <a:pPr algn="ctr"/>
            <a:r>
              <a:rPr lang="en-US" sz="1000" dirty="0" smtClean="0"/>
              <a:t>Finished code took </a:t>
            </a:r>
          </a:p>
          <a:p>
            <a:pPr algn="ctr"/>
            <a:r>
              <a:rPr lang="en-US" sz="1000" dirty="0" smtClean="0"/>
              <a:t>100 business days</a:t>
            </a:r>
          </a:p>
          <a:p>
            <a:pPr algn="ctr"/>
            <a:r>
              <a:rPr lang="en-US" sz="1000" dirty="0" smtClean="0"/>
              <a:t> to go live</a:t>
            </a:r>
          </a:p>
          <a:p>
            <a:pPr algn="ctr"/>
            <a:r>
              <a:rPr lang="en-US" sz="1000" dirty="0" smtClean="0"/>
              <a:t>40 + years of legacy IT</a:t>
            </a:r>
            <a:endParaRPr lang="en-US" sz="1000" dirty="0"/>
          </a:p>
        </p:txBody>
      </p:sp>
      <p:sp>
        <p:nvSpPr>
          <p:cNvPr id="88" name="TextBox 87"/>
          <p:cNvSpPr txBox="1"/>
          <p:nvPr/>
        </p:nvSpPr>
        <p:spPr>
          <a:xfrm>
            <a:off x="1572383" y="5505352"/>
            <a:ext cx="1134946" cy="861774"/>
          </a:xfrm>
          <a:prstGeom prst="rect">
            <a:avLst/>
          </a:prstGeom>
          <a:noFill/>
        </p:spPr>
        <p:txBody>
          <a:bodyPr wrap="none" rtlCol="0">
            <a:spAutoFit/>
          </a:bodyPr>
          <a:lstStyle/>
          <a:p>
            <a:pPr algn="ctr"/>
            <a:r>
              <a:rPr lang="en-US" sz="1000" dirty="0" smtClean="0"/>
              <a:t>* App Dev ½ point</a:t>
            </a:r>
          </a:p>
          <a:p>
            <a:pPr marL="171450" indent="-171450" algn="ctr">
              <a:buFontTx/>
              <a:buChar char="•"/>
            </a:pPr>
            <a:r>
              <a:rPr lang="en-US" sz="1000" dirty="0" smtClean="0"/>
              <a:t>Cont Del </a:t>
            </a:r>
          </a:p>
          <a:p>
            <a:pPr algn="ctr"/>
            <a:r>
              <a:rPr lang="en-US" sz="1000" dirty="0" smtClean="0"/>
              <a:t>Understood</a:t>
            </a:r>
          </a:p>
          <a:p>
            <a:pPr marL="171450" indent="-171450" algn="ctr">
              <a:buFontTx/>
              <a:buChar char="•"/>
            </a:pPr>
            <a:r>
              <a:rPr lang="en-US" sz="1000" dirty="0" smtClean="0"/>
              <a:t>Cloud Native </a:t>
            </a:r>
          </a:p>
          <a:p>
            <a:pPr algn="ctr"/>
            <a:r>
              <a:rPr lang="en-US" sz="1000" dirty="0" smtClean="0"/>
              <a:t>Understood</a:t>
            </a:r>
            <a:endParaRPr lang="en-US" sz="1000" dirty="0"/>
          </a:p>
        </p:txBody>
      </p:sp>
      <p:sp>
        <p:nvSpPr>
          <p:cNvPr id="89" name="TextBox 88"/>
          <p:cNvSpPr txBox="1"/>
          <p:nvPr/>
        </p:nvSpPr>
        <p:spPr>
          <a:xfrm>
            <a:off x="2563565" y="5535961"/>
            <a:ext cx="1241458" cy="861774"/>
          </a:xfrm>
          <a:prstGeom prst="rect">
            <a:avLst/>
          </a:prstGeom>
          <a:noFill/>
        </p:spPr>
        <p:txBody>
          <a:bodyPr wrap="none" rtlCol="0">
            <a:spAutoFit/>
          </a:bodyPr>
          <a:lstStyle/>
          <a:p>
            <a:pPr algn="ctr"/>
            <a:r>
              <a:rPr lang="en-US" sz="1000" dirty="0" smtClean="0"/>
              <a:t>1st MVP  </a:t>
            </a:r>
          </a:p>
          <a:p>
            <a:pPr algn="ctr"/>
            <a:r>
              <a:rPr lang="en-US" sz="1000" dirty="0"/>
              <a:t>p</a:t>
            </a:r>
            <a:r>
              <a:rPr lang="en-US" sz="1000" dirty="0" smtClean="0"/>
              <a:t>roduct completed </a:t>
            </a:r>
          </a:p>
          <a:p>
            <a:pPr algn="ctr"/>
            <a:r>
              <a:rPr lang="en-US" sz="1000" dirty="0" smtClean="0"/>
              <a:t>in 6 months, </a:t>
            </a:r>
          </a:p>
          <a:p>
            <a:pPr algn="ctr"/>
            <a:r>
              <a:rPr lang="en-US" sz="1000" dirty="0" smtClean="0"/>
              <a:t>usually an 18 month </a:t>
            </a:r>
          </a:p>
          <a:p>
            <a:pPr algn="ctr"/>
            <a:r>
              <a:rPr lang="en-US" sz="1000" dirty="0" smtClean="0"/>
              <a:t>to 2 year cycle</a:t>
            </a:r>
          </a:p>
        </p:txBody>
      </p:sp>
      <p:sp>
        <p:nvSpPr>
          <p:cNvPr id="90" name="TextBox 89"/>
          <p:cNvSpPr txBox="1"/>
          <p:nvPr/>
        </p:nvSpPr>
        <p:spPr>
          <a:xfrm>
            <a:off x="4056335" y="5611409"/>
            <a:ext cx="1431439" cy="707886"/>
          </a:xfrm>
          <a:prstGeom prst="rect">
            <a:avLst/>
          </a:prstGeom>
          <a:noFill/>
        </p:spPr>
        <p:txBody>
          <a:bodyPr wrap="none" rtlCol="0">
            <a:spAutoFit/>
          </a:bodyPr>
          <a:lstStyle/>
          <a:p>
            <a:pPr algn="ctr"/>
            <a:r>
              <a:rPr lang="en-US" sz="1000" dirty="0" smtClean="0"/>
              <a:t>Andy Zitney, SVP IT</a:t>
            </a:r>
          </a:p>
          <a:p>
            <a:pPr algn="ctr"/>
            <a:r>
              <a:rPr lang="en-US" sz="1000" dirty="0" smtClean="0"/>
              <a:t>“What used to take </a:t>
            </a:r>
          </a:p>
          <a:p>
            <a:pPr algn="ctr"/>
            <a:r>
              <a:rPr lang="en-US" sz="1000" dirty="0" smtClean="0"/>
              <a:t>100 business days,  </a:t>
            </a:r>
          </a:p>
          <a:p>
            <a:pPr algn="ctr"/>
            <a:r>
              <a:rPr lang="en-US" sz="1000" b="1" dirty="0" smtClean="0"/>
              <a:t>we now do it minutes.”</a:t>
            </a:r>
          </a:p>
        </p:txBody>
      </p:sp>
      <p:sp>
        <p:nvSpPr>
          <p:cNvPr id="91" name="TextBox 90"/>
          <p:cNvSpPr txBox="1"/>
          <p:nvPr/>
        </p:nvSpPr>
        <p:spPr>
          <a:xfrm>
            <a:off x="7443796" y="5535961"/>
            <a:ext cx="1479892" cy="861774"/>
          </a:xfrm>
          <a:prstGeom prst="rect">
            <a:avLst/>
          </a:prstGeom>
          <a:noFill/>
        </p:spPr>
        <p:txBody>
          <a:bodyPr wrap="none" rtlCol="0">
            <a:spAutoFit/>
          </a:bodyPr>
          <a:lstStyle/>
          <a:p>
            <a:pPr algn="ctr"/>
            <a:r>
              <a:rPr lang="en-US" sz="1000" dirty="0" smtClean="0"/>
              <a:t>New Product delivery</a:t>
            </a:r>
          </a:p>
          <a:p>
            <a:pPr algn="ctr"/>
            <a:r>
              <a:rPr lang="en-US" sz="1000" dirty="0" smtClean="0"/>
              <a:t> time up 400%</a:t>
            </a:r>
          </a:p>
          <a:p>
            <a:pPr algn="ctr"/>
            <a:r>
              <a:rPr lang="en-US" sz="1000" dirty="0" smtClean="0"/>
              <a:t>New products now </a:t>
            </a:r>
          </a:p>
          <a:p>
            <a:pPr algn="ctr"/>
            <a:r>
              <a:rPr lang="en-US" sz="1000" dirty="0" smtClean="0"/>
              <a:t>created and test digitally</a:t>
            </a:r>
          </a:p>
          <a:p>
            <a:pPr algn="ctr"/>
            <a:r>
              <a:rPr lang="en-US" sz="1000" dirty="0" smtClean="0"/>
              <a:t> with low risk</a:t>
            </a:r>
          </a:p>
        </p:txBody>
      </p:sp>
      <p:sp>
        <p:nvSpPr>
          <p:cNvPr id="92" name="TextBox 91"/>
          <p:cNvSpPr txBox="1"/>
          <p:nvPr/>
        </p:nvSpPr>
        <p:spPr>
          <a:xfrm>
            <a:off x="5646276" y="5580929"/>
            <a:ext cx="1621720" cy="861774"/>
          </a:xfrm>
          <a:prstGeom prst="rect">
            <a:avLst/>
          </a:prstGeom>
          <a:noFill/>
        </p:spPr>
        <p:txBody>
          <a:bodyPr wrap="none" rtlCol="0">
            <a:spAutoFit/>
          </a:bodyPr>
          <a:lstStyle/>
          <a:p>
            <a:pPr algn="ctr"/>
            <a:r>
              <a:rPr lang="en-US" sz="1000" dirty="0" smtClean="0"/>
              <a:t>Fortune Magazine:</a:t>
            </a:r>
          </a:p>
          <a:p>
            <a:pPr algn="ctr"/>
            <a:r>
              <a:rPr lang="en-US" sz="1000" dirty="0" smtClean="0"/>
              <a:t> “</a:t>
            </a:r>
            <a:r>
              <a:rPr lang="en-US" sz="1000" b="1" i="1" dirty="0" smtClean="0"/>
              <a:t>Pivotal reinvents</a:t>
            </a:r>
          </a:p>
          <a:p>
            <a:pPr algn="ctr"/>
            <a:r>
              <a:rPr lang="en-US" sz="1000" b="1" i="1" dirty="0" smtClean="0"/>
              <a:t> software delivery at </a:t>
            </a:r>
          </a:p>
          <a:p>
            <a:pPr algn="ctr"/>
            <a:r>
              <a:rPr lang="en-US" sz="1000" b="1" i="1" dirty="0" smtClean="0"/>
              <a:t>Allstate, </a:t>
            </a:r>
            <a:r>
              <a:rPr lang="en-US" sz="1000" i="1" dirty="0" smtClean="0"/>
              <a:t>Garmin, Humana, </a:t>
            </a:r>
          </a:p>
          <a:p>
            <a:pPr algn="ctr"/>
            <a:r>
              <a:rPr lang="en-US" sz="1000" i="1" dirty="0" smtClean="0"/>
              <a:t>and Comcast”</a:t>
            </a:r>
          </a:p>
        </p:txBody>
      </p:sp>
    </p:spTree>
    <p:extLst>
      <p:ext uri="{BB962C8B-B14F-4D97-AF65-F5344CB8AC3E}">
        <p14:creationId xmlns:p14="http://schemas.microsoft.com/office/powerpoint/2010/main" val="25274790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893"/>
        <p:cNvGrpSpPr/>
        <p:nvPr/>
      </p:nvGrpSpPr>
      <p:grpSpPr>
        <a:xfrm>
          <a:off x="0" y="0"/>
          <a:ext cx="0" cy="0"/>
          <a:chOff x="0" y="0"/>
          <a:chExt cx="0" cy="0"/>
        </a:xfrm>
      </p:grpSpPr>
      <p:sp>
        <p:nvSpPr>
          <p:cNvPr id="1894" name="Shape 1894"/>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spcAft>
                <a:spcPts val="0"/>
              </a:spcAft>
              <a:buClr>
                <a:srgbClr val="008881"/>
              </a:buClr>
              <a:buSzPct val="25000"/>
              <a:buFont typeface="Arial"/>
              <a:buNone/>
            </a:pPr>
            <a:r>
              <a:rPr lang="en-US" sz="3200" b="0" i="0" u="none" strike="noStrike" cap="none" dirty="0">
                <a:solidFill>
                  <a:srgbClr val="008881"/>
                </a:solidFill>
                <a:latin typeface="Arial"/>
                <a:ea typeface="Arial"/>
                <a:cs typeface="Arial"/>
                <a:sym typeface="Arial"/>
              </a:rPr>
              <a:t>Logs and Metrics </a:t>
            </a:r>
            <a:r>
              <a:rPr lang="en-US" sz="3200" b="0" i="0" u="none" strike="noStrike" cap="none" dirty="0" err="1">
                <a:solidFill>
                  <a:srgbClr val="008881"/>
                </a:solidFill>
                <a:latin typeface="Arial"/>
                <a:ea typeface="Arial"/>
                <a:cs typeface="Arial"/>
                <a:sym typeface="Arial"/>
              </a:rPr>
              <a:t>Firehose</a:t>
            </a:r>
            <a:r>
              <a:rPr lang="en-US" sz="2800" b="0" i="0" u="none" strike="noStrike" cap="none" dirty="0">
                <a:solidFill>
                  <a:srgbClr val="266D67"/>
                </a:solidFill>
                <a:latin typeface="Arial"/>
                <a:ea typeface="Arial"/>
                <a:cs typeface="Arial"/>
                <a:sym typeface="Arial"/>
              </a:rPr>
              <a:t/>
            </a:r>
            <a:br>
              <a:rPr lang="en-US" sz="2800" b="0" i="0" u="none" strike="noStrike" cap="none" dirty="0">
                <a:solidFill>
                  <a:srgbClr val="266D67"/>
                </a:solidFill>
                <a:latin typeface="Arial"/>
                <a:ea typeface="Arial"/>
                <a:cs typeface="Arial"/>
                <a:sym typeface="Arial"/>
              </a:rPr>
            </a:br>
            <a:endParaRPr lang="en-US" sz="2800" b="0" i="0" u="none" strike="noStrike" cap="none" dirty="0">
              <a:solidFill>
                <a:srgbClr val="266D67"/>
              </a:solidFill>
              <a:latin typeface="Arial"/>
              <a:ea typeface="Arial"/>
              <a:cs typeface="Arial"/>
              <a:sym typeface="Arial"/>
            </a:endParaRPr>
          </a:p>
        </p:txBody>
      </p:sp>
      <p:sp>
        <p:nvSpPr>
          <p:cNvPr id="1895" name="Shape 1895"/>
          <p:cNvSpPr txBox="1">
            <a:spLocks noGrp="1"/>
          </p:cNvSpPr>
          <p:nvPr>
            <p:ph type="body" sz="quarter" idx="10"/>
          </p:nvPr>
        </p:nvSpPr>
        <p:spPr>
          <a:prstGeom prst="rect">
            <a:avLst/>
          </a:prstGeom>
          <a:noFill/>
          <a:ln>
            <a:noFill/>
          </a:ln>
        </p:spPr>
        <p:txBody>
          <a:bodyPr lIns="0" tIns="0" rIns="0" bIns="0" anchor="t" anchorCtr="0">
            <a:noAutofit/>
          </a:bodyPr>
          <a:lstStyle/>
          <a:p>
            <a:pPr marL="0" marR="0" lvl="0" indent="0" algn="l" rtl="0">
              <a:lnSpc>
                <a:spcPct val="100000"/>
              </a:lnSpc>
              <a:spcBef>
                <a:spcPts val="0"/>
              </a:spcBef>
              <a:spcAft>
                <a:spcPts val="0"/>
              </a:spcAft>
              <a:buClr>
                <a:schemeClr val="accent1"/>
              </a:buClr>
              <a:buSzPct val="25000"/>
              <a:buFont typeface="Noto Sans Symbols"/>
              <a:buNone/>
            </a:pPr>
            <a:r>
              <a:rPr lang="en-US" sz="1800" b="0" i="0" u="none" strike="noStrike" cap="none" dirty="0">
                <a:solidFill>
                  <a:srgbClr val="FFFFFF"/>
                </a:solidFill>
                <a:latin typeface="Arial"/>
                <a:ea typeface="Arial"/>
                <a:cs typeface="Arial"/>
                <a:sym typeface="Arial"/>
              </a:rPr>
              <a:t>One stream for all app logs and metrics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Log lines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From applications and system components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HTTP Events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Raw http events to generate performance analysis</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Counters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Track the number of increments in a time window</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Gauges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Monitor a value that varies over time</a:t>
            </a:r>
          </a:p>
          <a:p>
            <a:pPr marL="228600" marR="0" lvl="0" indent="-228600" algn="l" rtl="0">
              <a:lnSpc>
                <a:spcPct val="100000"/>
              </a:lnSpc>
              <a:spcBef>
                <a:spcPts val="1200"/>
              </a:spcBef>
              <a:spcAft>
                <a:spcPts val="0"/>
              </a:spcAft>
              <a:buClr>
                <a:schemeClr val="accent1"/>
              </a:buClr>
              <a:buSzPct val="100000"/>
              <a:buFont typeface="Noto Sans Symbols"/>
              <a:buChar char="•"/>
            </a:pPr>
            <a:r>
              <a:rPr lang="en-US" sz="1600" b="1" i="0" u="none" strike="noStrike" cap="none" dirty="0">
                <a:latin typeface="Arial"/>
                <a:ea typeface="Arial"/>
                <a:cs typeface="Arial"/>
                <a:sym typeface="Arial"/>
              </a:rPr>
              <a:t>Errors</a:t>
            </a:r>
          </a:p>
          <a:p>
            <a:pPr marL="742950" marR="0" lvl="1" indent="-285750" algn="l" rtl="0">
              <a:lnSpc>
                <a:spcPct val="100000"/>
              </a:lnSpc>
              <a:spcBef>
                <a:spcPts val="300"/>
              </a:spcBef>
              <a:spcAft>
                <a:spcPts val="0"/>
              </a:spcAft>
              <a:buClr>
                <a:schemeClr val="accent1"/>
              </a:buClr>
              <a:buSzPct val="100000"/>
              <a:buFont typeface="Noto Sans Symbols"/>
              <a:buChar char="•"/>
            </a:pPr>
            <a:r>
              <a:rPr lang="en-US" sz="1200" b="0" i="0" u="none" strike="noStrike" cap="none" dirty="0">
                <a:solidFill>
                  <a:schemeClr val="bg1"/>
                </a:solidFill>
                <a:latin typeface="Arial"/>
                <a:ea typeface="Arial"/>
                <a:cs typeface="Arial"/>
                <a:sym typeface="Arial"/>
              </a:rPr>
              <a:t>Capture error source, code and message</a:t>
            </a:r>
          </a:p>
        </p:txBody>
      </p:sp>
      <p:pic>
        <p:nvPicPr>
          <p:cNvPr id="1896" name="Shape 1896"/>
          <p:cNvPicPr preferRelativeResize="0"/>
          <p:nvPr/>
        </p:nvPicPr>
        <p:blipFill rotWithShape="1">
          <a:blip r:embed="rId3">
            <a:alphaModFix/>
          </a:blip>
          <a:srcRect/>
          <a:stretch/>
        </p:blipFill>
        <p:spPr>
          <a:xfrm>
            <a:off x="6063446" y="1973686"/>
            <a:ext cx="3417599" cy="2556799"/>
          </a:xfrm>
          <a:prstGeom prst="rect">
            <a:avLst/>
          </a:prstGeom>
          <a:noFill/>
          <a:ln>
            <a:noFill/>
          </a:ln>
        </p:spPr>
      </p:pic>
      <p:sp>
        <p:nvSpPr>
          <p:cNvPr id="1898" name="Shape 1898"/>
          <p:cNvSpPr txBox="1"/>
          <p:nvPr/>
        </p:nvSpPr>
        <p:spPr>
          <a:xfrm>
            <a:off x="86596" y="6254053"/>
            <a:ext cx="3584400" cy="328399"/>
          </a:xfrm>
          <a:prstGeom prst="rect">
            <a:avLst/>
          </a:prstGeom>
          <a:noFill/>
          <a:ln>
            <a:noFill/>
          </a:ln>
        </p:spPr>
        <p:txBody>
          <a:bodyPr lIns="91425" tIns="45700" rIns="91425" bIns="45700" anchor="t" anchorCtr="0">
            <a:noAutofit/>
          </a:bodyPr>
          <a:lstStyle/>
          <a:p>
            <a:pPr algn="ctr">
              <a:buClr>
                <a:prstClr val="white"/>
              </a:buClr>
              <a:buSzPct val="25000"/>
              <a:buFont typeface="Arial"/>
              <a:buNone/>
            </a:pPr>
            <a:r>
              <a:rPr lang="en-US" sz="1000">
                <a:solidFill>
                  <a:prstClr val="white"/>
                </a:solidFill>
                <a:latin typeface="Arial"/>
                <a:ea typeface="Arial"/>
                <a:cs typeface="Arial"/>
                <a:sym typeface="Arial"/>
              </a:rPr>
              <a:t>Image credit: http://imgarcade.com/1/fire-hose-spraying-fire/</a:t>
            </a:r>
          </a:p>
        </p:txBody>
      </p:sp>
    </p:spTree>
    <p:extLst>
      <p:ext uri="{BB962C8B-B14F-4D97-AF65-F5344CB8AC3E}">
        <p14:creationId xmlns:p14="http://schemas.microsoft.com/office/powerpoint/2010/main" val="3162375507"/>
      </p:ext>
    </p:extLst>
  </p:cSld>
  <p:clrMapOvr>
    <a:masterClrMapping/>
  </p:clrMapOvr>
  <p:transition xmlns:p14="http://schemas.microsoft.com/office/powerpoint/2010/mai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118"/>
        <p:cNvGrpSpPr/>
        <p:nvPr/>
      </p:nvGrpSpPr>
      <p:grpSpPr>
        <a:xfrm>
          <a:off x="0" y="0"/>
          <a:ext cx="0" cy="0"/>
          <a:chOff x="0" y="0"/>
          <a:chExt cx="0" cy="0"/>
        </a:xfrm>
      </p:grpSpPr>
      <p:sp>
        <p:nvSpPr>
          <p:cNvPr id="52" name="Rounded Rectangle 51"/>
          <p:cNvSpPr/>
          <p:nvPr/>
        </p:nvSpPr>
        <p:spPr>
          <a:xfrm>
            <a:off x="990614" y="1715646"/>
            <a:ext cx="3505201"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119" name="Shape 119"/>
          <p:cNvSpPr txBox="1">
            <a:spLocks noGrp="1"/>
          </p:cNvSpPr>
          <p:nvPr>
            <p:ph type="title"/>
          </p:nvPr>
        </p:nvSpPr>
        <p:spPr>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dirty="0" err="1" smtClean="0">
                <a:solidFill>
                  <a:srgbClr val="138A7E"/>
                </a:solidFill>
              </a:rPr>
              <a:t>MongoDB</a:t>
            </a:r>
            <a:r>
              <a:rPr lang="en-US" sz="2800" dirty="0" smtClean="0">
                <a:solidFill>
                  <a:srgbClr val="138A7E"/>
                </a:solidFill>
              </a:rPr>
              <a:t> tile for PCF</a:t>
            </a:r>
            <a:br>
              <a:rPr lang="en-US" sz="2800" dirty="0" smtClean="0">
                <a:solidFill>
                  <a:srgbClr val="138A7E"/>
                </a:solidFill>
              </a:rPr>
            </a:br>
            <a:r>
              <a:rPr lang="en-US" sz="1800" dirty="0" smtClean="0">
                <a:solidFill>
                  <a:srgbClr val="138A7E"/>
                </a:solidFill>
              </a:rPr>
              <a:t>Dynamically provisioned </a:t>
            </a:r>
            <a:r>
              <a:rPr lang="en-US" sz="1800" dirty="0" err="1" smtClean="0">
                <a:solidFill>
                  <a:srgbClr val="138A7E"/>
                </a:solidFill>
              </a:rPr>
              <a:t>MongoDB</a:t>
            </a:r>
            <a:r>
              <a:rPr lang="en-US" sz="1800" dirty="0" smtClean="0">
                <a:solidFill>
                  <a:srgbClr val="138A7E"/>
                </a:solidFill>
              </a:rPr>
              <a:t> clusters</a:t>
            </a:r>
            <a:endParaRPr lang="en-US" sz="1800" dirty="0">
              <a:solidFill>
                <a:srgbClr val="138A7E"/>
              </a:solidFill>
            </a:endParaRPr>
          </a:p>
        </p:txBody>
      </p:sp>
      <p:sp>
        <p:nvSpPr>
          <p:cNvPr id="26" name="Rounded Rectangle 25"/>
          <p:cNvSpPr/>
          <p:nvPr/>
        </p:nvSpPr>
        <p:spPr bwMode="auto">
          <a:xfrm>
            <a:off x="1864380" y="1930125"/>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PCF Ops Manager Server</a:t>
            </a:r>
            <a:endParaRPr lang="en-US" sz="1200" dirty="0">
              <a:solidFill>
                <a:prstClr val="white">
                  <a:lumMod val="95000"/>
                </a:prstClr>
              </a:solidFill>
              <a:latin typeface="Calibri"/>
            </a:endParaRPr>
          </a:p>
        </p:txBody>
      </p:sp>
      <p:grpSp>
        <p:nvGrpSpPr>
          <p:cNvPr id="7" name="Group 6"/>
          <p:cNvGrpSpPr/>
          <p:nvPr/>
        </p:nvGrpSpPr>
        <p:grpSpPr>
          <a:xfrm>
            <a:off x="1282685" y="4069121"/>
            <a:ext cx="2879341" cy="2110643"/>
            <a:chOff x="6426201" y="1225074"/>
            <a:chExt cx="1845732" cy="1081548"/>
          </a:xfrm>
        </p:grpSpPr>
        <p:sp>
          <p:nvSpPr>
            <p:cNvPr id="8" name="Rounded Rectangle 7"/>
            <p:cNvSpPr/>
            <p:nvPr/>
          </p:nvSpPr>
          <p:spPr bwMode="auto">
            <a:xfrm>
              <a:off x="6426201" y="1225074"/>
              <a:ext cx="1845732" cy="1081548"/>
            </a:xfrm>
            <a:prstGeom prst="roundRect">
              <a:avLst>
                <a:gd name="adj" fmla="val 2039"/>
              </a:avLst>
            </a:prstGeom>
            <a:solidFill>
              <a:srgbClr val="33928A"/>
            </a:solidFill>
            <a:ln w="41275">
              <a:noFill/>
              <a:round/>
              <a:headEnd/>
              <a:tailEnd/>
            </a:ln>
          </p:spPr>
          <p:txBody>
            <a:bodyPr wrap="none" lIns="91440" tIns="0" rIns="91440" bIns="0" rtlCol="0" anchor="t"/>
            <a:lstStyle/>
            <a:p>
              <a:pPr algn="ctr"/>
              <a:endParaRPr lang="en-US" sz="1200" dirty="0">
                <a:solidFill>
                  <a:prstClr val="white">
                    <a:lumMod val="95000"/>
                  </a:prstClr>
                </a:solidFill>
                <a:latin typeface="Calibri"/>
              </a:endParaRPr>
            </a:p>
          </p:txBody>
        </p:sp>
        <p:sp>
          <p:nvSpPr>
            <p:cNvPr id="9" name="Oval 170"/>
            <p:cNvSpPr/>
            <p:nvPr/>
          </p:nvSpPr>
          <p:spPr>
            <a:xfrm>
              <a:off x="7907867" y="1294494"/>
              <a:ext cx="117807" cy="127774"/>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sp>
          <p:nvSpPr>
            <p:cNvPr id="20" name="Rounded Rectangle 19"/>
            <p:cNvSpPr/>
            <p:nvPr/>
          </p:nvSpPr>
          <p:spPr bwMode="auto">
            <a:xfrm>
              <a:off x="6540195" y="1536902"/>
              <a:ext cx="1562406" cy="269211"/>
            </a:xfrm>
            <a:prstGeom prst="roundRect">
              <a:avLst>
                <a:gd name="adj" fmla="val 10428"/>
              </a:avLst>
            </a:prstGeom>
            <a:noFill/>
            <a:ln w="12700" cmpd="sng">
              <a:solidFill>
                <a:schemeClr val="bg1"/>
              </a:solidFill>
              <a:round/>
              <a:headEnd/>
              <a:tailEnd/>
            </a:ln>
          </p:spPr>
          <p:txBody>
            <a:bodyPr wrap="none" lIns="91440" tIns="0" rIns="91440" bIns="0" rtlCol="0" anchor="ctr"/>
            <a:lstStyle/>
            <a:p>
              <a:r>
                <a:rPr lang="en-US" sz="1200" dirty="0" err="1" smtClean="0">
                  <a:solidFill>
                    <a:prstClr val="white">
                      <a:lumMod val="95000"/>
                    </a:prstClr>
                  </a:solidFill>
                  <a:latin typeface="Calibri"/>
                </a:rPr>
                <a:t>MongoDB</a:t>
              </a:r>
              <a:r>
                <a:rPr lang="en-US" sz="1200" dirty="0">
                  <a:solidFill>
                    <a:prstClr val="white">
                      <a:lumMod val="95000"/>
                    </a:prstClr>
                  </a:solidFill>
                  <a:latin typeface="Calibri"/>
                </a:rPr>
                <a:t/>
              </a:r>
              <a:br>
                <a:rPr lang="en-US" sz="1200" dirty="0">
                  <a:solidFill>
                    <a:prstClr val="white">
                      <a:lumMod val="95000"/>
                    </a:prstClr>
                  </a:solidFill>
                  <a:latin typeface="Calibri"/>
                </a:rPr>
              </a:br>
              <a:r>
                <a:rPr lang="en-US" sz="1200" dirty="0" err="1" smtClean="0">
                  <a:solidFill>
                    <a:prstClr val="white">
                      <a:lumMod val="95000"/>
                    </a:prstClr>
                  </a:solidFill>
                  <a:latin typeface="Calibri"/>
                </a:rPr>
                <a:t>OnDemand</a:t>
              </a:r>
              <a:r>
                <a:rPr lang="en-US" sz="1200" dirty="0" smtClean="0">
                  <a:solidFill>
                    <a:prstClr val="white">
                      <a:lumMod val="95000"/>
                    </a:prstClr>
                  </a:solidFill>
                  <a:latin typeface="Calibri"/>
                </a:rPr>
                <a:t> Broker</a:t>
              </a:r>
            </a:p>
          </p:txBody>
        </p:sp>
      </p:grpSp>
      <p:cxnSp>
        <p:nvCxnSpPr>
          <p:cNvPr id="33" name="Straight Arrow Connector 32"/>
          <p:cNvCxnSpPr/>
          <p:nvPr/>
        </p:nvCxnSpPr>
        <p:spPr>
          <a:xfrm>
            <a:off x="2795713" y="2702863"/>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2813071" y="2637017"/>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0" name="Rectangle 39"/>
          <p:cNvSpPr/>
          <p:nvPr/>
        </p:nvSpPr>
        <p:spPr>
          <a:xfrm>
            <a:off x="2805173" y="2947773"/>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MOM</a:t>
            </a:r>
            <a:endParaRPr lang="en-US" sz="1200" dirty="0">
              <a:solidFill>
                <a:srgbClr val="00685D"/>
              </a:solidFill>
              <a:latin typeface="Calibri"/>
            </a:endParaRPr>
          </a:p>
        </p:txBody>
      </p:sp>
      <p:sp>
        <p:nvSpPr>
          <p:cNvPr id="41" name="Rectangle 40"/>
          <p:cNvSpPr/>
          <p:nvPr/>
        </p:nvSpPr>
        <p:spPr>
          <a:xfrm>
            <a:off x="2802420" y="3274283"/>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API</a:t>
            </a:r>
            <a:endParaRPr lang="en-US" sz="1200" dirty="0">
              <a:solidFill>
                <a:srgbClr val="00685D"/>
              </a:solidFill>
              <a:latin typeface="Calibri"/>
            </a:endParaRPr>
          </a:p>
        </p:txBody>
      </p:sp>
      <p:sp>
        <p:nvSpPr>
          <p:cNvPr id="42" name="Rectangle 41"/>
          <p:cNvSpPr/>
          <p:nvPr/>
        </p:nvSpPr>
        <p:spPr>
          <a:xfrm>
            <a:off x="2808848" y="3576053"/>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Deploy Broker</a:t>
            </a:r>
            <a:endParaRPr lang="en-US" sz="1200" dirty="0">
              <a:solidFill>
                <a:srgbClr val="00685D"/>
              </a:solidFill>
              <a:latin typeface="Calibri"/>
            </a:endParaRPr>
          </a:p>
        </p:txBody>
      </p:sp>
      <p:sp>
        <p:nvSpPr>
          <p:cNvPr id="55" name="Rounded Rectangle 9"/>
          <p:cNvSpPr/>
          <p:nvPr/>
        </p:nvSpPr>
        <p:spPr>
          <a:xfrm>
            <a:off x="2695305" y="2231761"/>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49" name="TextBox 48"/>
          <p:cNvSpPr txBox="1"/>
          <p:nvPr/>
        </p:nvSpPr>
        <p:spPr>
          <a:xfrm>
            <a:off x="2052576" y="4158017"/>
            <a:ext cx="1036988" cy="276999"/>
          </a:xfrm>
          <a:prstGeom prst="rect">
            <a:avLst/>
          </a:prstGeom>
          <a:noFill/>
        </p:spPr>
        <p:txBody>
          <a:bodyPr wrap="none" rtlCol="0">
            <a:spAutoFit/>
          </a:bodyPr>
          <a:lstStyle/>
          <a:p>
            <a:r>
              <a:rPr lang="en-US" sz="1200" dirty="0" smtClean="0">
                <a:solidFill>
                  <a:prstClr val="white">
                    <a:lumMod val="95000"/>
                  </a:prstClr>
                </a:solidFill>
                <a:latin typeface="Calibri"/>
              </a:rPr>
              <a:t>Bosh Director</a:t>
            </a:r>
            <a:endParaRPr lang="en-US" sz="1200" dirty="0">
              <a:solidFill>
                <a:prstClr val="white">
                  <a:lumMod val="95000"/>
                </a:prstClr>
              </a:solidFill>
              <a:latin typeface="Calibri"/>
            </a:endParaRPr>
          </a:p>
        </p:txBody>
      </p:sp>
      <p:sp>
        <p:nvSpPr>
          <p:cNvPr id="27" name="Rounded Rectangle 26"/>
          <p:cNvSpPr/>
          <p:nvPr/>
        </p:nvSpPr>
        <p:spPr>
          <a:xfrm>
            <a:off x="5397500" y="1715544"/>
            <a:ext cx="3365500" cy="4651023"/>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a:defRPr/>
            </a:pPr>
            <a:endParaRPr lang="en-US" sz="1600" dirty="0">
              <a:solidFill>
                <a:srgbClr val="008881"/>
              </a:solidFill>
              <a:latin typeface="Arial"/>
            </a:endParaRPr>
          </a:p>
        </p:txBody>
      </p:sp>
      <p:sp>
        <p:nvSpPr>
          <p:cNvPr id="28" name="Rounded Rectangle 27"/>
          <p:cNvSpPr/>
          <p:nvPr/>
        </p:nvSpPr>
        <p:spPr bwMode="auto">
          <a:xfrm>
            <a:off x="6216041" y="1930033"/>
            <a:ext cx="1845732" cy="661067"/>
          </a:xfrm>
          <a:prstGeom prst="roundRect">
            <a:avLst>
              <a:gd name="adj" fmla="val 2039"/>
            </a:avLst>
          </a:prstGeom>
          <a:solidFill>
            <a:srgbClr val="33928A"/>
          </a:solidFill>
          <a:ln w="41275">
            <a:noFill/>
            <a:round/>
            <a:headEnd/>
            <a:tailEnd/>
          </a:ln>
        </p:spPr>
        <p:txBody>
          <a:bodyPr wrap="none" lIns="91440" tIns="0" rIns="91440" bIns="0" rtlCol="0" anchor="t"/>
          <a:lstStyle/>
          <a:p>
            <a:pPr algn="ctr"/>
            <a:r>
              <a:rPr lang="en-US" sz="1200" dirty="0" smtClean="0">
                <a:solidFill>
                  <a:prstClr val="white">
                    <a:lumMod val="95000"/>
                  </a:prstClr>
                </a:solidFill>
                <a:latin typeface="Calibri"/>
              </a:rPr>
              <a:t>Mongo Ops Manager Server</a:t>
            </a:r>
            <a:endParaRPr lang="en-US" sz="1200" dirty="0">
              <a:solidFill>
                <a:prstClr val="white">
                  <a:lumMod val="95000"/>
                </a:prstClr>
              </a:solidFill>
              <a:latin typeface="Calibri"/>
            </a:endParaRPr>
          </a:p>
        </p:txBody>
      </p:sp>
      <p:sp>
        <p:nvSpPr>
          <p:cNvPr id="37" name="Oval 170"/>
          <p:cNvSpPr/>
          <p:nvPr/>
        </p:nvSpPr>
        <p:spPr>
          <a:xfrm>
            <a:off x="7945732" y="3933578"/>
            <a:ext cx="183779" cy="249351"/>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rgbClr val="138A7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rgbClr val="FFFFFF"/>
              </a:solidFill>
              <a:latin typeface="Arial"/>
            </a:endParaRPr>
          </a:p>
        </p:txBody>
      </p:sp>
      <p:cxnSp>
        <p:nvCxnSpPr>
          <p:cNvPr id="46" name="Straight Arrow Connector 45"/>
          <p:cNvCxnSpPr/>
          <p:nvPr/>
        </p:nvCxnSpPr>
        <p:spPr>
          <a:xfrm>
            <a:off x="7147374" y="2702771"/>
            <a:ext cx="0" cy="1265092"/>
          </a:xfrm>
          <a:prstGeom prst="straightConnector1">
            <a:avLst/>
          </a:prstGeom>
          <a:ln w="19050">
            <a:solidFill>
              <a:srgbClr val="7F7F7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7164732" y="2636925"/>
            <a:ext cx="1230402"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Authenticate</a:t>
            </a:r>
            <a:endParaRPr lang="en-US" sz="1200" dirty="0">
              <a:solidFill>
                <a:srgbClr val="00685D"/>
              </a:solidFill>
              <a:latin typeface="Calibri"/>
            </a:endParaRPr>
          </a:p>
        </p:txBody>
      </p:sp>
      <p:sp>
        <p:nvSpPr>
          <p:cNvPr id="48" name="Rectangle 47"/>
          <p:cNvSpPr/>
          <p:nvPr/>
        </p:nvSpPr>
        <p:spPr>
          <a:xfrm>
            <a:off x="7156834" y="2947681"/>
            <a:ext cx="1787618"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Locate MOM</a:t>
            </a:r>
            <a:endParaRPr lang="en-US" sz="1200" dirty="0">
              <a:solidFill>
                <a:srgbClr val="00685D"/>
              </a:solidFill>
              <a:latin typeface="Calibri"/>
            </a:endParaRPr>
          </a:p>
        </p:txBody>
      </p:sp>
      <p:sp>
        <p:nvSpPr>
          <p:cNvPr id="50" name="Rectangle 49"/>
          <p:cNvSpPr/>
          <p:nvPr/>
        </p:nvSpPr>
        <p:spPr>
          <a:xfrm>
            <a:off x="7141386" y="3274191"/>
            <a:ext cx="2124807"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Connect to the API</a:t>
            </a:r>
            <a:endParaRPr lang="en-US" sz="1200" dirty="0">
              <a:solidFill>
                <a:srgbClr val="00685D"/>
              </a:solidFill>
              <a:latin typeface="Calibri"/>
            </a:endParaRPr>
          </a:p>
        </p:txBody>
      </p:sp>
      <p:sp>
        <p:nvSpPr>
          <p:cNvPr id="51" name="Rectangle 50"/>
          <p:cNvSpPr/>
          <p:nvPr/>
        </p:nvSpPr>
        <p:spPr>
          <a:xfrm>
            <a:off x="7147801" y="3575961"/>
            <a:ext cx="2008309" cy="276999"/>
          </a:xfrm>
          <a:prstGeom prst="rect">
            <a:avLst/>
          </a:prstGeom>
        </p:spPr>
        <p:txBody>
          <a:bodyPr wrap="square">
            <a:spAutoFit/>
          </a:bodyPr>
          <a:lstStyle/>
          <a:p>
            <a:r>
              <a:rPr lang="en-US" sz="1200" dirty="0" smtClean="0">
                <a:solidFill>
                  <a:srgbClr val="00685D"/>
                </a:solidFill>
                <a:latin typeface="Zapf Dingbats"/>
                <a:ea typeface="Zapf Dingbats"/>
                <a:cs typeface="Zapf Dingbats"/>
                <a:sym typeface="Zapf Dingbats"/>
              </a:rPr>
              <a:t>✓ </a:t>
            </a:r>
            <a:r>
              <a:rPr lang="en-US" sz="1200" dirty="0" smtClean="0">
                <a:solidFill>
                  <a:srgbClr val="00685D"/>
                </a:solidFill>
                <a:latin typeface="Calibri"/>
              </a:rPr>
              <a:t>Deploy Broker</a:t>
            </a:r>
            <a:endParaRPr lang="en-US" sz="1200" dirty="0">
              <a:solidFill>
                <a:srgbClr val="00685D"/>
              </a:solidFill>
              <a:latin typeface="Calibri"/>
            </a:endParaRPr>
          </a:p>
        </p:txBody>
      </p:sp>
      <p:sp>
        <p:nvSpPr>
          <p:cNvPr id="54" name="Rounded Rectangle 9"/>
          <p:cNvSpPr/>
          <p:nvPr/>
        </p:nvSpPr>
        <p:spPr>
          <a:xfrm>
            <a:off x="7046966" y="2231669"/>
            <a:ext cx="141958" cy="241763"/>
          </a:xfrm>
          <a:custGeom>
            <a:avLst/>
            <a:gdLst/>
            <a:ahLst/>
            <a:cxnLst/>
            <a:rect l="l" t="t" r="r" b="b"/>
            <a:pathLst>
              <a:path w="990600" h="1265275">
                <a:moveTo>
                  <a:pt x="495299" y="621778"/>
                </a:moveTo>
                <a:cubicBezTo>
                  <a:pt x="426912" y="621778"/>
                  <a:pt x="371473" y="677217"/>
                  <a:pt x="371473" y="745604"/>
                </a:cubicBezTo>
                <a:cubicBezTo>
                  <a:pt x="371473" y="800510"/>
                  <a:pt x="407209" y="847069"/>
                  <a:pt x="457199" y="861738"/>
                </a:cubicBezTo>
                <a:lnTo>
                  <a:pt x="457199" y="1103911"/>
                </a:lnTo>
                <a:cubicBezTo>
                  <a:pt x="457199" y="1124953"/>
                  <a:pt x="474257" y="1142011"/>
                  <a:pt x="495299" y="1142011"/>
                </a:cubicBezTo>
                <a:cubicBezTo>
                  <a:pt x="516341" y="1142011"/>
                  <a:pt x="533399" y="1124953"/>
                  <a:pt x="533399" y="1103911"/>
                </a:cubicBezTo>
                <a:lnTo>
                  <a:pt x="533399" y="861738"/>
                </a:lnTo>
                <a:cubicBezTo>
                  <a:pt x="583390" y="847069"/>
                  <a:pt x="619125" y="800510"/>
                  <a:pt x="619125" y="745604"/>
                </a:cubicBezTo>
                <a:cubicBezTo>
                  <a:pt x="619125" y="677217"/>
                  <a:pt x="563686" y="621778"/>
                  <a:pt x="495299" y="621778"/>
                </a:cubicBezTo>
                <a:close/>
                <a:moveTo>
                  <a:pt x="495297" y="170493"/>
                </a:moveTo>
                <a:cubicBezTo>
                  <a:pt x="391746" y="170493"/>
                  <a:pt x="307802" y="254436"/>
                  <a:pt x="307802" y="357987"/>
                </a:cubicBezTo>
                <a:lnTo>
                  <a:pt x="307804" y="357991"/>
                </a:lnTo>
                <a:lnTo>
                  <a:pt x="307544" y="357991"/>
                </a:lnTo>
                <a:lnTo>
                  <a:pt x="307544" y="538211"/>
                </a:lnTo>
                <a:lnTo>
                  <a:pt x="683058" y="538211"/>
                </a:lnTo>
                <a:lnTo>
                  <a:pt x="683058" y="357991"/>
                </a:lnTo>
                <a:lnTo>
                  <a:pt x="682792" y="357991"/>
                </a:lnTo>
                <a:cubicBezTo>
                  <a:pt x="682792" y="357988"/>
                  <a:pt x="682792" y="357988"/>
                  <a:pt x="682792" y="357987"/>
                </a:cubicBezTo>
                <a:cubicBezTo>
                  <a:pt x="682792" y="254436"/>
                  <a:pt x="598848" y="170493"/>
                  <a:pt x="495297" y="170493"/>
                </a:cubicBezTo>
                <a:close/>
                <a:moveTo>
                  <a:pt x="495300" y="0"/>
                </a:moveTo>
                <a:cubicBezTo>
                  <a:pt x="686657" y="0"/>
                  <a:pt x="841781" y="155124"/>
                  <a:pt x="841781" y="346479"/>
                </a:cubicBezTo>
                <a:lnTo>
                  <a:pt x="841781" y="346481"/>
                </a:lnTo>
                <a:lnTo>
                  <a:pt x="841781" y="538211"/>
                </a:lnTo>
                <a:lnTo>
                  <a:pt x="869420" y="538211"/>
                </a:lnTo>
                <a:cubicBezTo>
                  <a:pt x="936346" y="538211"/>
                  <a:pt x="990600" y="592465"/>
                  <a:pt x="990600" y="659391"/>
                </a:cubicBezTo>
                <a:lnTo>
                  <a:pt x="990600" y="1144095"/>
                </a:lnTo>
                <a:cubicBezTo>
                  <a:pt x="990600" y="1211021"/>
                  <a:pt x="936346" y="1265275"/>
                  <a:pt x="869420" y="1265275"/>
                </a:cubicBezTo>
                <a:lnTo>
                  <a:pt x="121180" y="1265275"/>
                </a:lnTo>
                <a:cubicBezTo>
                  <a:pt x="54254" y="1265275"/>
                  <a:pt x="0" y="1211021"/>
                  <a:pt x="0" y="1144095"/>
                </a:cubicBezTo>
                <a:lnTo>
                  <a:pt x="0" y="659391"/>
                </a:lnTo>
                <a:cubicBezTo>
                  <a:pt x="0" y="592465"/>
                  <a:pt x="54254" y="538211"/>
                  <a:pt x="121180" y="538211"/>
                </a:cubicBezTo>
                <a:lnTo>
                  <a:pt x="148819" y="538211"/>
                </a:lnTo>
                <a:lnTo>
                  <a:pt x="148819" y="346481"/>
                </a:lnTo>
                <a:cubicBezTo>
                  <a:pt x="148819" y="155124"/>
                  <a:pt x="303944" y="0"/>
                  <a:pt x="4953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56" name="TextBox 55"/>
          <p:cNvSpPr txBox="1"/>
          <p:nvPr/>
        </p:nvSpPr>
        <p:spPr>
          <a:xfrm>
            <a:off x="5553352" y="3840391"/>
            <a:ext cx="1787669" cy="276999"/>
          </a:xfrm>
          <a:prstGeom prst="rect">
            <a:avLst/>
          </a:prstGeom>
          <a:noFill/>
        </p:spPr>
        <p:txBody>
          <a:bodyPr wrap="none" rtlCol="0">
            <a:spAutoFit/>
          </a:bodyPr>
          <a:lstStyle/>
          <a:p>
            <a:r>
              <a:rPr lang="en-US" sz="1200" dirty="0" smtClean="0">
                <a:solidFill>
                  <a:srgbClr val="262626"/>
                </a:solidFill>
                <a:latin typeface="Calibri"/>
              </a:rPr>
              <a:t>MOM managed instances</a:t>
            </a:r>
            <a:endParaRPr lang="en-US" sz="1200" dirty="0">
              <a:solidFill>
                <a:srgbClr val="262626"/>
              </a:solidFill>
              <a:latin typeface="Calibri"/>
            </a:endParaRPr>
          </a:p>
        </p:txBody>
      </p:sp>
      <p:sp>
        <p:nvSpPr>
          <p:cNvPr id="57" name="Rounded Rectangle 56"/>
          <p:cNvSpPr/>
          <p:nvPr/>
        </p:nvSpPr>
        <p:spPr bwMode="auto">
          <a:xfrm>
            <a:off x="5896769" y="4406628"/>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58" name="Rounded Rectangle 57"/>
          <p:cNvSpPr/>
          <p:nvPr/>
        </p:nvSpPr>
        <p:spPr bwMode="auto">
          <a:xfrm>
            <a:off x="7177947" y="4406628"/>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59" name="Rounded Rectangle 58"/>
          <p:cNvSpPr/>
          <p:nvPr/>
        </p:nvSpPr>
        <p:spPr bwMode="auto">
          <a:xfrm>
            <a:off x="5909976" y="518319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0" name="Rounded Rectangle 59"/>
          <p:cNvSpPr/>
          <p:nvPr/>
        </p:nvSpPr>
        <p:spPr bwMode="auto">
          <a:xfrm>
            <a:off x="7191148" y="516667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1" name="Rounded Rectangle 60"/>
          <p:cNvSpPr/>
          <p:nvPr/>
        </p:nvSpPr>
        <p:spPr bwMode="auto">
          <a:xfrm>
            <a:off x="1516800" y="542935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
        <p:nvSpPr>
          <p:cNvPr id="62" name="Rounded Rectangle 61"/>
          <p:cNvSpPr/>
          <p:nvPr/>
        </p:nvSpPr>
        <p:spPr bwMode="auto">
          <a:xfrm>
            <a:off x="2797973" y="5429356"/>
            <a:ext cx="1071581" cy="525365"/>
          </a:xfrm>
          <a:prstGeom prst="roundRect">
            <a:avLst>
              <a:gd name="adj" fmla="val 10428"/>
            </a:avLst>
          </a:prstGeom>
          <a:solidFill>
            <a:schemeClr val="accent1"/>
          </a:solidFill>
          <a:ln w="12700" cmpd="sng">
            <a:solidFill>
              <a:schemeClr val="bg1"/>
            </a:solidFill>
            <a:round/>
            <a:headEnd/>
            <a:tailEnd/>
          </a:ln>
        </p:spPr>
        <p:txBody>
          <a:bodyPr wrap="none" lIns="91440" tIns="0" rIns="91440" bIns="0" rtlCol="0" anchor="ctr"/>
          <a:lstStyle/>
          <a:p>
            <a:r>
              <a:rPr lang="en-US" sz="900" dirty="0">
                <a:solidFill>
                  <a:prstClr val="white">
                    <a:lumMod val="95000"/>
                  </a:prstClr>
                </a:solidFill>
                <a:latin typeface="Calibri"/>
              </a:rPr>
              <a:t>VM with MOM</a:t>
            </a:r>
            <a:br>
              <a:rPr lang="en-US" sz="900" dirty="0">
                <a:solidFill>
                  <a:prstClr val="white">
                    <a:lumMod val="95000"/>
                  </a:prstClr>
                </a:solidFill>
                <a:latin typeface="Calibri"/>
              </a:rPr>
            </a:br>
            <a:r>
              <a:rPr lang="en-US" sz="900" dirty="0">
                <a:solidFill>
                  <a:prstClr val="white">
                    <a:lumMod val="95000"/>
                  </a:prstClr>
                </a:solidFill>
                <a:latin typeface="Calibri"/>
              </a:rPr>
              <a:t>Agent</a:t>
            </a:r>
          </a:p>
          <a:p>
            <a:endParaRPr lang="en-US" sz="900" dirty="0" smtClean="0">
              <a:solidFill>
                <a:prstClr val="white">
                  <a:lumMod val="95000"/>
                </a:prstClr>
              </a:solidFill>
              <a:latin typeface="Calibri"/>
            </a:endParaRPr>
          </a:p>
        </p:txBody>
      </p:sp>
    </p:spTree>
    <p:extLst>
      <p:ext uri="{BB962C8B-B14F-4D97-AF65-F5344CB8AC3E}">
        <p14:creationId xmlns:p14="http://schemas.microsoft.com/office/powerpoint/2010/main" val="250574875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7" grpId="0"/>
      <p:bldP spid="48" grpId="0"/>
      <p:bldP spid="50" grpId="0"/>
      <p:bldP spid="51"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734413521"/>
              </p:ext>
            </p:extLst>
          </p:nvPr>
        </p:nvGraphicFramePr>
        <p:xfrm>
          <a:off x="1524000" y="719669"/>
          <a:ext cx="6096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74708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Oval 33"/>
          <p:cNvSpPr/>
          <p:nvPr/>
        </p:nvSpPr>
        <p:spPr>
          <a:xfrm>
            <a:off x="3797300" y="3727728"/>
            <a:ext cx="4203700" cy="1900661"/>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6" name="Rounded Rectangle 5"/>
          <p:cNvSpPr/>
          <p:nvPr/>
        </p:nvSpPr>
        <p:spPr>
          <a:xfrm>
            <a:off x="1930400" y="3539067"/>
            <a:ext cx="7162800" cy="2590800"/>
          </a:xfrm>
          <a:prstGeom prst="roundRect">
            <a:avLst/>
          </a:prstGeom>
          <a:solidFill>
            <a:srgbClr val="008881">
              <a:alpha val="58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smtClean="0">
              <a:solidFill>
                <a:prstClr val="white"/>
              </a:solidFill>
              <a:latin typeface="News Gothic MT"/>
            </a:endParaRPr>
          </a:p>
        </p:txBody>
      </p:sp>
      <p:sp>
        <p:nvSpPr>
          <p:cNvPr id="32" name="Oval 31"/>
          <p:cNvSpPr/>
          <p:nvPr/>
        </p:nvSpPr>
        <p:spPr>
          <a:xfrm>
            <a:off x="3644900" y="3930928"/>
            <a:ext cx="4203700" cy="1900661"/>
          </a:xfrm>
          <a:prstGeom prst="ellipse">
            <a:avLst/>
          </a:prstGeom>
          <a:no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22" name="Elbow Connector 21"/>
          <p:cNvCxnSpPr>
            <a:stCxn id="16" idx="3"/>
          </p:cNvCxnSpPr>
          <p:nvPr/>
        </p:nvCxnSpPr>
        <p:spPr>
          <a:xfrm>
            <a:off x="4914902" y="1439333"/>
            <a:ext cx="437607" cy="1354667"/>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15" idx="1"/>
          </p:cNvCxnSpPr>
          <p:nvPr/>
        </p:nvCxnSpPr>
        <p:spPr>
          <a:xfrm rot="10800000" flipV="1">
            <a:off x="5791200" y="508000"/>
            <a:ext cx="977900" cy="2286000"/>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 name="Rounded Rectangle 1"/>
          <p:cNvSpPr/>
          <p:nvPr/>
        </p:nvSpPr>
        <p:spPr>
          <a:xfrm>
            <a:off x="571500" y="812801"/>
            <a:ext cx="711200" cy="2624667"/>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prstClr val="white"/>
                </a:solidFill>
                <a:latin typeface="News Gothic MT"/>
              </a:rPr>
              <a:t>PCF</a:t>
            </a:r>
            <a:br>
              <a:rPr lang="en-US" sz="1600" dirty="0" smtClean="0">
                <a:solidFill>
                  <a:prstClr val="white"/>
                </a:solidFill>
                <a:latin typeface="News Gothic MT"/>
              </a:rPr>
            </a:br>
            <a:r>
              <a:rPr lang="en-US" sz="1600" dirty="0" smtClean="0">
                <a:solidFill>
                  <a:prstClr val="white"/>
                </a:solidFill>
                <a:latin typeface="News Gothic MT"/>
              </a:rPr>
              <a:t>Ops</a:t>
            </a:r>
            <a:br>
              <a:rPr lang="en-US" sz="1600" dirty="0" smtClean="0">
                <a:solidFill>
                  <a:prstClr val="white"/>
                </a:solidFill>
                <a:latin typeface="News Gothic MT"/>
              </a:rPr>
            </a:br>
            <a:r>
              <a:rPr lang="en-US" sz="1600" dirty="0" err="1" smtClean="0">
                <a:solidFill>
                  <a:prstClr val="white"/>
                </a:solidFill>
                <a:latin typeface="News Gothic MT"/>
              </a:rPr>
              <a:t>Mgr</a:t>
            </a:r>
            <a:endParaRPr lang="en-US" sz="1600" dirty="0">
              <a:solidFill>
                <a:prstClr val="white"/>
              </a:solidFill>
              <a:latin typeface="News Gothic MT"/>
            </a:endParaRPr>
          </a:p>
        </p:txBody>
      </p:sp>
      <p:sp>
        <p:nvSpPr>
          <p:cNvPr id="3" name="Rounded Rectangle 2"/>
          <p:cNvSpPr/>
          <p:nvPr/>
        </p:nvSpPr>
        <p:spPr>
          <a:xfrm>
            <a:off x="1676400" y="812809"/>
            <a:ext cx="711200" cy="2590801"/>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B</a:t>
            </a:r>
            <a:br>
              <a:rPr lang="en-US" dirty="0" smtClean="0">
                <a:solidFill>
                  <a:prstClr val="white"/>
                </a:solidFill>
                <a:latin typeface="News Gothic MT"/>
              </a:rPr>
            </a:br>
            <a:r>
              <a:rPr lang="en-US" dirty="0" smtClean="0">
                <a:solidFill>
                  <a:prstClr val="white"/>
                </a:solidFill>
                <a:latin typeface="News Gothic MT"/>
              </a:rPr>
              <a:t>o</a:t>
            </a:r>
            <a:br>
              <a:rPr lang="en-US" dirty="0" smtClean="0">
                <a:solidFill>
                  <a:prstClr val="white"/>
                </a:solidFill>
                <a:latin typeface="News Gothic MT"/>
              </a:rPr>
            </a:br>
            <a:r>
              <a:rPr lang="en-US" dirty="0" smtClean="0">
                <a:solidFill>
                  <a:prstClr val="white"/>
                </a:solidFill>
                <a:latin typeface="News Gothic MT"/>
              </a:rPr>
              <a:t>s</a:t>
            </a:r>
            <a:br>
              <a:rPr lang="en-US" dirty="0" smtClean="0">
                <a:solidFill>
                  <a:prstClr val="white"/>
                </a:solidFill>
                <a:latin typeface="News Gothic MT"/>
              </a:rPr>
            </a:br>
            <a:r>
              <a:rPr lang="en-US" dirty="0" smtClean="0">
                <a:solidFill>
                  <a:prstClr val="white"/>
                </a:solidFill>
                <a:latin typeface="News Gothic MT"/>
              </a:rPr>
              <a:t>h</a:t>
            </a:r>
            <a:endParaRPr lang="en-US" dirty="0">
              <a:solidFill>
                <a:prstClr val="white"/>
              </a:solidFill>
              <a:latin typeface="News Gothic MT"/>
            </a:endParaRPr>
          </a:p>
        </p:txBody>
      </p:sp>
      <p:sp>
        <p:nvSpPr>
          <p:cNvPr id="5" name="Rounded Rectangle 4"/>
          <p:cNvSpPr/>
          <p:nvPr/>
        </p:nvSpPr>
        <p:spPr>
          <a:xfrm>
            <a:off x="2971800" y="2794000"/>
            <a:ext cx="3797300" cy="609600"/>
          </a:xfrm>
          <a:prstGeom prst="roundRect">
            <a:avLst/>
          </a:prstGeom>
          <a:solidFill>
            <a:srgbClr val="008881">
              <a:alpha val="52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Mongo On Demand Broker</a:t>
            </a:r>
          </a:p>
        </p:txBody>
      </p:sp>
      <p:sp>
        <p:nvSpPr>
          <p:cNvPr id="8" name="TextBox 7"/>
          <p:cNvSpPr txBox="1"/>
          <p:nvPr/>
        </p:nvSpPr>
        <p:spPr>
          <a:xfrm>
            <a:off x="2088064" y="3596476"/>
            <a:ext cx="2205577" cy="369332"/>
          </a:xfrm>
          <a:prstGeom prst="rect">
            <a:avLst/>
          </a:prstGeom>
          <a:noFill/>
        </p:spPr>
        <p:txBody>
          <a:bodyPr wrap="none" rtlCol="0">
            <a:spAutoFit/>
          </a:bodyPr>
          <a:lstStyle/>
          <a:p>
            <a:r>
              <a:rPr lang="en-US" b="1" dirty="0" smtClean="0">
                <a:solidFill>
                  <a:prstClr val="white"/>
                </a:solidFill>
                <a:latin typeface="Calibri"/>
              </a:rPr>
              <a:t>Mongo Ops Manager</a:t>
            </a:r>
            <a:endParaRPr lang="en-US" b="1" dirty="0">
              <a:solidFill>
                <a:prstClr val="white"/>
              </a:solidFill>
              <a:latin typeface="Calibri"/>
            </a:endParaRPr>
          </a:p>
        </p:txBody>
      </p:sp>
      <p:sp>
        <p:nvSpPr>
          <p:cNvPr id="13" name="TextBox 12"/>
          <p:cNvSpPr txBox="1"/>
          <p:nvPr/>
        </p:nvSpPr>
        <p:spPr>
          <a:xfrm>
            <a:off x="1996931" y="4137337"/>
            <a:ext cx="1428596" cy="1384995"/>
          </a:xfrm>
          <a:prstGeom prst="rect">
            <a:avLst/>
          </a:prstGeom>
          <a:noFill/>
        </p:spPr>
        <p:txBody>
          <a:bodyPr wrap="none" rtlCol="0">
            <a:spAutoFit/>
          </a:bodyPr>
          <a:lstStyle/>
          <a:p>
            <a:r>
              <a:rPr lang="en-US" sz="1200" dirty="0" smtClean="0">
                <a:solidFill>
                  <a:prstClr val="white"/>
                </a:solidFill>
                <a:latin typeface="Calibri"/>
              </a:rPr>
              <a:t>MOM managed</a:t>
            </a:r>
          </a:p>
          <a:p>
            <a:r>
              <a:rPr lang="en-US" sz="1200" dirty="0" smtClean="0">
                <a:solidFill>
                  <a:prstClr val="white"/>
                </a:solidFill>
                <a:latin typeface="Calibri"/>
              </a:rPr>
              <a:t>Instances:</a:t>
            </a:r>
          </a:p>
          <a:p>
            <a:endParaRPr lang="en-US" sz="1200" dirty="0">
              <a:solidFill>
                <a:prstClr val="white"/>
              </a:solidFill>
              <a:latin typeface="Calibri"/>
            </a:endParaRPr>
          </a:p>
          <a:p>
            <a:pPr marL="228600" indent="-228600">
              <a:buFontTx/>
              <a:buAutoNum type="arabicPeriod"/>
            </a:pPr>
            <a:r>
              <a:rPr lang="en-US" sz="1200" dirty="0" smtClean="0">
                <a:solidFill>
                  <a:prstClr val="white"/>
                </a:solidFill>
                <a:latin typeface="Calibri"/>
              </a:rPr>
              <a:t>Single Instance</a:t>
            </a:r>
          </a:p>
          <a:p>
            <a:pPr marL="228600" indent="-228600">
              <a:buFontTx/>
              <a:buAutoNum type="arabicPeriod"/>
            </a:pPr>
            <a:r>
              <a:rPr lang="en-US" sz="1200" dirty="0" smtClean="0">
                <a:solidFill>
                  <a:prstClr val="white"/>
                </a:solidFill>
                <a:latin typeface="Calibri"/>
              </a:rPr>
              <a:t>3-Node Cluster</a:t>
            </a:r>
          </a:p>
          <a:p>
            <a:pPr marL="228600" indent="-228600">
              <a:buFontTx/>
              <a:buAutoNum type="arabicPeriod"/>
            </a:pPr>
            <a:r>
              <a:rPr lang="en-US" sz="1200" dirty="0" smtClean="0">
                <a:solidFill>
                  <a:prstClr val="white"/>
                </a:solidFill>
                <a:latin typeface="Calibri"/>
              </a:rPr>
              <a:t>9-Node </a:t>
            </a:r>
            <a:r>
              <a:rPr lang="en-US" sz="1200" dirty="0" err="1" smtClean="0">
                <a:solidFill>
                  <a:prstClr val="white"/>
                </a:solidFill>
                <a:latin typeface="Calibri"/>
              </a:rPr>
              <a:t>Sharded</a:t>
            </a:r>
            <a:r>
              <a:rPr lang="en-US" sz="1200" dirty="0" smtClean="0">
                <a:solidFill>
                  <a:prstClr val="white"/>
                </a:solidFill>
                <a:latin typeface="Calibri"/>
              </a:rPr>
              <a:t/>
            </a:r>
            <a:br>
              <a:rPr lang="en-US" sz="1200" dirty="0" smtClean="0">
                <a:solidFill>
                  <a:prstClr val="white"/>
                </a:solidFill>
                <a:latin typeface="Calibri"/>
              </a:rPr>
            </a:br>
            <a:r>
              <a:rPr lang="en-US" sz="1200" dirty="0" smtClean="0">
                <a:solidFill>
                  <a:prstClr val="white"/>
                </a:solidFill>
                <a:latin typeface="Calibri"/>
              </a:rPr>
              <a:t>Cluster</a:t>
            </a:r>
            <a:endParaRPr lang="en-US" sz="1200" dirty="0">
              <a:solidFill>
                <a:prstClr val="white"/>
              </a:solidFill>
              <a:latin typeface="Calibri"/>
            </a:endParaRPr>
          </a:p>
        </p:txBody>
      </p:sp>
      <p:sp>
        <p:nvSpPr>
          <p:cNvPr id="14" name="Rounded Rectangle 13"/>
          <p:cNvSpPr/>
          <p:nvPr/>
        </p:nvSpPr>
        <p:spPr>
          <a:xfrm>
            <a:off x="2959100" y="1964267"/>
            <a:ext cx="6083300" cy="609600"/>
          </a:xfrm>
          <a:prstGeom prst="roundRect">
            <a:avLst/>
          </a:prstGeom>
          <a:solidFill>
            <a:srgbClr val="008881">
              <a:alpha val="88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Elastic Runtime (Marketplace, etc.)</a:t>
            </a:r>
          </a:p>
        </p:txBody>
      </p:sp>
      <p:sp>
        <p:nvSpPr>
          <p:cNvPr id="15" name="Rounded Rectangle 14"/>
          <p:cNvSpPr/>
          <p:nvPr/>
        </p:nvSpPr>
        <p:spPr>
          <a:xfrm>
            <a:off x="6769100" y="203200"/>
            <a:ext cx="1943100" cy="609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CF CLI</a:t>
            </a:r>
          </a:p>
        </p:txBody>
      </p:sp>
      <p:sp>
        <p:nvSpPr>
          <p:cNvPr id="16" name="Rounded Rectangle 15"/>
          <p:cNvSpPr/>
          <p:nvPr/>
        </p:nvSpPr>
        <p:spPr>
          <a:xfrm>
            <a:off x="2971800" y="1134533"/>
            <a:ext cx="1943100" cy="609600"/>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PCF Apps </a:t>
            </a:r>
            <a:r>
              <a:rPr lang="en-US" dirty="0" err="1" smtClean="0">
                <a:solidFill>
                  <a:prstClr val="white"/>
                </a:solidFill>
                <a:latin typeface="News Gothic MT"/>
              </a:rPr>
              <a:t>Mgr</a:t>
            </a:r>
            <a:endParaRPr lang="en-US" dirty="0" smtClean="0">
              <a:solidFill>
                <a:prstClr val="white"/>
              </a:solidFill>
              <a:latin typeface="News Gothic MT"/>
            </a:endParaRPr>
          </a:p>
        </p:txBody>
      </p:sp>
      <p:sp>
        <p:nvSpPr>
          <p:cNvPr id="17" name="Striped Right Arrow 16"/>
          <p:cNvSpPr/>
          <p:nvPr/>
        </p:nvSpPr>
        <p:spPr>
          <a:xfrm>
            <a:off x="1371600" y="1744133"/>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8" name="Striped Right Arrow 17"/>
          <p:cNvSpPr/>
          <p:nvPr/>
        </p:nvSpPr>
        <p:spPr>
          <a:xfrm>
            <a:off x="2501900" y="13885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19" name="Striped Right Arrow 18"/>
          <p:cNvSpPr/>
          <p:nvPr/>
        </p:nvSpPr>
        <p:spPr>
          <a:xfrm>
            <a:off x="2501900" y="20489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0" name="Striped Right Arrow 19"/>
          <p:cNvSpPr/>
          <p:nvPr/>
        </p:nvSpPr>
        <p:spPr>
          <a:xfrm>
            <a:off x="2501900" y="2709336"/>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27" name="Oval 26"/>
          <p:cNvSpPr/>
          <p:nvPr/>
        </p:nvSpPr>
        <p:spPr>
          <a:xfrm>
            <a:off x="3467100" y="4083328"/>
            <a:ext cx="4203700" cy="1900661"/>
          </a:xfrm>
          <a:prstGeom prst="ellipse">
            <a:avLst/>
          </a:prstGeom>
          <a:solidFill>
            <a:schemeClr val="accent1"/>
          </a:solidFill>
          <a:ln w="381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sp>
        <p:nvSpPr>
          <p:cNvPr id="9" name="Rounded Rectangle 8"/>
          <p:cNvSpPr/>
          <p:nvPr/>
        </p:nvSpPr>
        <p:spPr bwMode="auto">
          <a:xfrm>
            <a:off x="4267717" y="4374768"/>
            <a:ext cx="1071581" cy="525365"/>
          </a:xfrm>
          <a:prstGeom prst="roundRect">
            <a:avLst>
              <a:gd name="adj" fmla="val 10428"/>
            </a:avLst>
          </a:prstGeom>
          <a:solidFill>
            <a:schemeClr val="accent1"/>
          </a:solidFill>
          <a:ln w="38100" cmpd="sng">
            <a:solidFill>
              <a:schemeClr val="bg1"/>
            </a:solidFill>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0" name="Rounded Rectangle 9"/>
          <p:cNvSpPr/>
          <p:nvPr/>
        </p:nvSpPr>
        <p:spPr bwMode="auto">
          <a:xfrm>
            <a:off x="5548910" y="4374768"/>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1" name="Rounded Rectangle 10"/>
          <p:cNvSpPr/>
          <p:nvPr/>
        </p:nvSpPr>
        <p:spPr bwMode="auto">
          <a:xfrm>
            <a:off x="4280941" y="515133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12" name="Rounded Rectangle 11"/>
          <p:cNvSpPr/>
          <p:nvPr/>
        </p:nvSpPr>
        <p:spPr bwMode="auto">
          <a:xfrm>
            <a:off x="5562113" y="513481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28" name="Rounded Rectangle 27"/>
          <p:cNvSpPr/>
          <p:nvPr/>
        </p:nvSpPr>
        <p:spPr bwMode="auto">
          <a:xfrm>
            <a:off x="4343927" y="4476368"/>
            <a:ext cx="1071581" cy="525365"/>
          </a:xfrm>
          <a:prstGeom prst="roundRect">
            <a:avLst>
              <a:gd name="adj" fmla="val 10428"/>
            </a:avLst>
          </a:prstGeom>
          <a:solidFill>
            <a:schemeClr val="accent1"/>
          </a:solidFill>
          <a:ln w="38100" cmpd="sng">
            <a:solidFill>
              <a:schemeClr val="bg1"/>
            </a:solidFill>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29" name="Rounded Rectangle 28"/>
          <p:cNvSpPr/>
          <p:nvPr/>
        </p:nvSpPr>
        <p:spPr bwMode="auto">
          <a:xfrm>
            <a:off x="5625110" y="4476368"/>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0" name="Rounded Rectangle 29"/>
          <p:cNvSpPr/>
          <p:nvPr/>
        </p:nvSpPr>
        <p:spPr bwMode="auto">
          <a:xfrm>
            <a:off x="4357141" y="525293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1" name="Rounded Rectangle 30"/>
          <p:cNvSpPr/>
          <p:nvPr/>
        </p:nvSpPr>
        <p:spPr bwMode="auto">
          <a:xfrm>
            <a:off x="5638316" y="5236416"/>
            <a:ext cx="1071581" cy="525365"/>
          </a:xfrm>
          <a:prstGeom prst="roundRect">
            <a:avLst>
              <a:gd name="adj" fmla="val 10428"/>
            </a:avLst>
          </a:prstGeom>
          <a:solidFill>
            <a:schemeClr val="accent1"/>
          </a:solidFill>
          <a:ln w="38100" cmpd="sng">
            <a:solidFill>
              <a:schemeClr val="bg1"/>
            </a:solidFill>
            <a:prstDash val="sysDash"/>
            <a:round/>
            <a:headEnd/>
            <a:tailEnd/>
          </a:ln>
        </p:spPr>
        <p:txBody>
          <a:bodyPr wrap="none" lIns="91440" tIns="0" rIns="91440" bIns="0" rtlCol="0" anchor="ctr"/>
          <a:lstStyle/>
          <a:p>
            <a:r>
              <a:rPr lang="en-US" sz="900" dirty="0">
                <a:solidFill>
                  <a:prstClr val="white"/>
                </a:solidFill>
                <a:latin typeface="Calibri"/>
              </a:rPr>
              <a:t>VM with MOM</a:t>
            </a:r>
            <a:br>
              <a:rPr lang="en-US" sz="900" dirty="0">
                <a:solidFill>
                  <a:prstClr val="white"/>
                </a:solidFill>
                <a:latin typeface="Calibri"/>
              </a:rPr>
            </a:br>
            <a:r>
              <a:rPr lang="en-US" sz="900" dirty="0">
                <a:solidFill>
                  <a:prstClr val="white"/>
                </a:solidFill>
                <a:latin typeface="Calibri"/>
              </a:rPr>
              <a:t>Agent</a:t>
            </a:r>
          </a:p>
          <a:p>
            <a:endParaRPr lang="en-US" sz="900" dirty="0" smtClean="0">
              <a:solidFill>
                <a:prstClr val="white"/>
              </a:solidFill>
              <a:latin typeface="Calibri"/>
            </a:endParaRPr>
          </a:p>
        </p:txBody>
      </p:sp>
      <p:sp>
        <p:nvSpPr>
          <p:cNvPr id="35" name="Rounded Rectangle 34"/>
          <p:cNvSpPr/>
          <p:nvPr/>
        </p:nvSpPr>
        <p:spPr>
          <a:xfrm>
            <a:off x="7162800" y="2794000"/>
            <a:ext cx="1892300" cy="609600"/>
          </a:xfrm>
          <a:prstGeom prst="roundRect">
            <a:avLst/>
          </a:prstGeom>
          <a:solidFill>
            <a:srgbClr val="008881">
              <a:alpha val="52000"/>
            </a:srgbClr>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prstClr val="white"/>
                </a:solidFill>
                <a:latin typeface="News Gothic MT"/>
              </a:rPr>
              <a:t>Bosh 2.0 </a:t>
            </a:r>
            <a:r>
              <a:rPr lang="en-US" dirty="0" err="1" smtClean="0">
                <a:solidFill>
                  <a:prstClr val="white"/>
                </a:solidFill>
                <a:latin typeface="News Gothic MT"/>
              </a:rPr>
              <a:t>svcs</a:t>
            </a:r>
            <a:endParaRPr lang="en-US" dirty="0" smtClean="0">
              <a:solidFill>
                <a:prstClr val="white"/>
              </a:solidFill>
              <a:latin typeface="News Gothic MT"/>
            </a:endParaRPr>
          </a:p>
        </p:txBody>
      </p:sp>
      <p:sp>
        <p:nvSpPr>
          <p:cNvPr id="36" name="Striped Right Arrow 35"/>
          <p:cNvSpPr/>
          <p:nvPr/>
        </p:nvSpPr>
        <p:spPr>
          <a:xfrm>
            <a:off x="6819900" y="2794000"/>
            <a:ext cx="304800" cy="524933"/>
          </a:xfrm>
          <a:prstGeom prst="stripedRightArrow">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News Gothic MT"/>
            </a:endParaRPr>
          </a:p>
        </p:txBody>
      </p:sp>
      <p:cxnSp>
        <p:nvCxnSpPr>
          <p:cNvPr id="37" name="Elbow Connector 36"/>
          <p:cNvCxnSpPr>
            <a:stCxn id="35" idx="2"/>
          </p:cNvCxnSpPr>
          <p:nvPr/>
        </p:nvCxnSpPr>
        <p:spPr>
          <a:xfrm rot="5400000">
            <a:off x="6812499" y="3360208"/>
            <a:ext cx="1253067" cy="1339850"/>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p:nvPr/>
        </p:nvCxnSpPr>
        <p:spPr>
          <a:xfrm rot="10800000" flipV="1">
            <a:off x="6924690" y="3318933"/>
            <a:ext cx="1787523" cy="1932792"/>
          </a:xfrm>
          <a:prstGeom prst="bentConnector3">
            <a:avLst>
              <a:gd name="adj1" fmla="val 266"/>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endCxn id="8" idx="3"/>
          </p:cNvCxnSpPr>
          <p:nvPr/>
        </p:nvCxnSpPr>
        <p:spPr>
          <a:xfrm rot="5400000">
            <a:off x="4201736" y="3410843"/>
            <a:ext cx="462205" cy="278393"/>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5" name="Rounded Rectangle 54"/>
          <p:cNvSpPr/>
          <p:nvPr/>
        </p:nvSpPr>
        <p:spPr>
          <a:xfrm>
            <a:off x="266700" y="3596479"/>
            <a:ext cx="520700" cy="778292"/>
          </a:xfrm>
          <a:prstGeom prst="roundRect">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prstClr val="white"/>
                </a:solidFill>
                <a:latin typeface="News Gothic MT"/>
              </a:rPr>
              <a:t>1.</a:t>
            </a:r>
            <a:endParaRPr lang="en-US" sz="1200" dirty="0">
              <a:solidFill>
                <a:prstClr val="white"/>
              </a:solidFill>
              <a:latin typeface="News Gothic MT"/>
            </a:endParaRPr>
          </a:p>
        </p:txBody>
      </p:sp>
    </p:spTree>
    <p:extLst>
      <p:ext uri="{BB962C8B-B14F-4D97-AF65-F5344CB8AC3E}">
        <p14:creationId xmlns:p14="http://schemas.microsoft.com/office/powerpoint/2010/main" val="32668790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hdwallpapers.in/walls/airplane_wing-wide.jp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149" y="0"/>
            <a:ext cx="9190298" cy="6898512"/>
          </a:xfrm>
          <a:prstGeom prst="rect">
            <a:avLst/>
          </a:prstGeom>
          <a:noFill/>
          <a:extLst>
            <a:ext uri="{909E8E84-426E-40dd-AFC4-6F175D3DCCD1}">
              <a14:hiddenFill xmlns:a14="http://schemas.microsoft.com/office/drawing/2010/main">
                <a:solidFill>
                  <a:srgbClr val="FFFFFF"/>
                </a:solidFill>
              </a14:hiddenFill>
            </a:ext>
          </a:extLst>
        </p:spPr>
      </p:pic>
      <p:sp>
        <p:nvSpPr>
          <p:cNvPr id="9" name="Shape 251"/>
          <p:cNvSpPr/>
          <p:nvPr/>
        </p:nvSpPr>
        <p:spPr>
          <a:xfrm>
            <a:off x="-23150" y="0"/>
            <a:ext cx="9190299" cy="6898512"/>
          </a:xfrm>
          <a:prstGeom prst="rect">
            <a:avLst/>
          </a:prstGeom>
          <a:solidFill>
            <a:srgbClr val="182730">
              <a:alpha val="75000"/>
            </a:srgbClr>
          </a:solidFill>
          <a:ln>
            <a:noFill/>
          </a:ln>
        </p:spPr>
        <p:txBody>
          <a:bodyPr lIns="91425" tIns="45700" rIns="91425" bIns="45700" anchor="ctr" anchorCtr="0">
            <a:noAutofit/>
          </a:bodyPr>
          <a:lstStyle/>
          <a:p>
            <a:pPr algn="ctr" defTabSz="914400"/>
            <a:endParaRPr>
              <a:solidFill>
                <a:srgbClr val="FFFFFF"/>
              </a:solidFill>
              <a:latin typeface="Arial"/>
              <a:ea typeface="Arial"/>
              <a:cs typeface="Arial"/>
              <a:sym typeface="Arial"/>
            </a:endParaRPr>
          </a:p>
        </p:txBody>
      </p:sp>
      <p:sp>
        <p:nvSpPr>
          <p:cNvPr id="510" name="Shape 510"/>
          <p:cNvSpPr>
            <a:spLocks noGrp="1"/>
          </p:cNvSpPr>
          <p:nvPr>
            <p:ph type="title"/>
          </p:nvPr>
        </p:nvSpPr>
        <p:spPr>
          <a:xfrm>
            <a:off x="301165" y="433917"/>
            <a:ext cx="8410576" cy="831851"/>
          </a:xfrm>
          <a:prstGeom prst="rect">
            <a:avLst/>
          </a:prstGeom>
        </p:spPr>
        <p:txBody>
          <a:bodyPr/>
          <a:lstStyle/>
          <a:p>
            <a:pPr lvl="0">
              <a:defRPr sz="1800">
                <a:solidFill>
                  <a:srgbClr val="000000"/>
                </a:solidFill>
                <a:uFillTx/>
              </a:defRPr>
            </a:pPr>
            <a:r>
              <a:rPr lang="en-US" sz="2600" b="1" dirty="0" smtClean="0">
                <a:solidFill>
                  <a:schemeClr val="bg1"/>
                </a:solidFill>
                <a:uFill>
                  <a:solidFill>
                    <a:srgbClr val="008881"/>
                  </a:solidFill>
                </a:uFill>
                <a:latin typeface="Arial" charset="0"/>
                <a:ea typeface="Arial" charset="0"/>
                <a:cs typeface="Arial" charset="0"/>
              </a:rPr>
              <a:t>Speed </a:t>
            </a:r>
            <a:r>
              <a:rPr lang="en-US" sz="2600" b="1" i="1" dirty="0" smtClean="0">
                <a:solidFill>
                  <a:schemeClr val="bg1"/>
                </a:solidFill>
                <a:uFill>
                  <a:solidFill>
                    <a:srgbClr val="008881"/>
                  </a:solidFill>
                </a:uFill>
                <a:latin typeface="Arial" charset="0"/>
                <a:ea typeface="Arial" charset="0"/>
                <a:cs typeface="Arial" charset="0"/>
              </a:rPr>
              <a:t>and</a:t>
            </a:r>
            <a:r>
              <a:rPr lang="en-US" sz="2600" b="1" dirty="0" smtClean="0">
                <a:solidFill>
                  <a:schemeClr val="bg1"/>
                </a:solidFill>
                <a:uFill>
                  <a:solidFill>
                    <a:srgbClr val="008881"/>
                  </a:solidFill>
                </a:uFill>
                <a:latin typeface="Arial" charset="0"/>
                <a:ea typeface="Arial" charset="0"/>
                <a:cs typeface="Arial" charset="0"/>
              </a:rPr>
              <a:t> safety are both required</a:t>
            </a:r>
            <a:endParaRPr sz="2600" b="1" dirty="0">
              <a:solidFill>
                <a:schemeClr val="bg1"/>
              </a:solidFill>
              <a:uFill>
                <a:solidFill>
                  <a:srgbClr val="008881"/>
                </a:solidFill>
              </a:uFill>
              <a:latin typeface="Arial" charset="0"/>
              <a:ea typeface="Arial" charset="0"/>
              <a:cs typeface="Arial" charset="0"/>
            </a:endParaRPr>
          </a:p>
        </p:txBody>
      </p:sp>
      <p:sp>
        <p:nvSpPr>
          <p:cNvPr id="6" name="Shape 492"/>
          <p:cNvSpPr>
            <a:spLocks noGrp="1"/>
          </p:cNvSpPr>
          <p:nvPr>
            <p:ph type="body" idx="1"/>
          </p:nvPr>
        </p:nvSpPr>
        <p:spPr>
          <a:xfrm>
            <a:off x="366727" y="3888652"/>
            <a:ext cx="7907275" cy="517063"/>
          </a:xfrm>
          <a:prstGeom prst="rect">
            <a:avLst/>
          </a:prstGeom>
          <a:gradFill flip="none" rotWithShape="1">
            <a:gsLst>
              <a:gs pos="0">
                <a:schemeClr val="tx2"/>
              </a:gs>
              <a:gs pos="100000">
                <a:schemeClr val="tx2">
                  <a:alpha val="70000"/>
                </a:schemeClr>
              </a:gs>
            </a:gsLst>
            <a:lin ang="0" scaled="0"/>
            <a:tileRect/>
          </a:gradFill>
        </p:spPr>
        <p:txBody>
          <a:bodyPr anchor="ctr" anchorCtr="0"/>
          <a:lstStyle/>
          <a:p>
            <a:pPr marL="0" indent="0">
              <a:buNone/>
            </a:pPr>
            <a:r>
              <a:rPr lang="en-US" sz="1600" dirty="0">
                <a:solidFill>
                  <a:schemeClr val="bg1"/>
                </a:solidFill>
                <a:latin typeface="Arial" charset="0"/>
                <a:ea typeface="Arial" charset="0"/>
                <a:cs typeface="Arial" charset="0"/>
              </a:rPr>
              <a:t>The first to successfully rollout the innovation </a:t>
            </a:r>
            <a:r>
              <a:rPr lang="en-US" sz="1600" b="1" dirty="0">
                <a:solidFill>
                  <a:schemeClr val="bg1"/>
                </a:solidFill>
                <a:latin typeface="Arial" charset="0"/>
                <a:ea typeface="Arial" charset="0"/>
                <a:cs typeface="Arial" charset="0"/>
              </a:rPr>
              <a:t>tends to win</a:t>
            </a:r>
            <a:r>
              <a:rPr lang="en-US" sz="1600" dirty="0">
                <a:solidFill>
                  <a:schemeClr val="bg1"/>
                </a:solidFill>
                <a:latin typeface="Arial" charset="0"/>
                <a:ea typeface="Arial" charset="0"/>
                <a:cs typeface="Arial" charset="0"/>
              </a:rPr>
              <a:t>, defines the category</a:t>
            </a:r>
          </a:p>
        </p:txBody>
      </p:sp>
      <p:sp>
        <p:nvSpPr>
          <p:cNvPr id="7" name="Shape 492"/>
          <p:cNvSpPr txBox="1">
            <a:spLocks/>
          </p:cNvSpPr>
          <p:nvPr/>
        </p:nvSpPr>
        <p:spPr>
          <a:xfrm>
            <a:off x="366727" y="2880665"/>
            <a:ext cx="7907275" cy="539483"/>
          </a:xfrm>
          <a:prstGeom prst="rect">
            <a:avLst/>
          </a:prstGeom>
          <a:gradFill flip="none" rotWithShape="1">
            <a:gsLst>
              <a:gs pos="0">
                <a:schemeClr val="tx2"/>
              </a:gs>
              <a:gs pos="100000">
                <a:schemeClr val="tx2">
                  <a:alpha val="70000"/>
                </a:schemeClr>
              </a:gs>
            </a:gsLst>
            <a:lin ang="0" scaled="0"/>
            <a:tileRect/>
          </a:gradFill>
        </p:spPr>
        <p:txBody>
          <a:bodyPr anchor="ctr" anchorCtr="0"/>
          <a:lstStyle>
            <a:defPPr>
              <a:defRPr lang="en-US"/>
            </a:defPPr>
            <a:lvl1pPr lvl="0" indent="0">
              <a:spcBef>
                <a:spcPct val="20000"/>
              </a:spcBef>
              <a:buClr>
                <a:srgbClr val="2C95DD"/>
              </a:buClr>
              <a:buFont typeface="Arial" pitchFamily="34" charset="0"/>
              <a:buNone/>
              <a:defRPr sz="1600">
                <a:solidFill>
                  <a:schemeClr val="bg1"/>
                </a:solidFill>
                <a:uFillTx/>
                <a:latin typeface="Arial" charset="0"/>
                <a:ea typeface="Arial" charset="0"/>
                <a:cs typeface="Arial" charset="0"/>
              </a:defRPr>
            </a:lvl1pPr>
            <a:lvl2pPr marL="742950" indent="-285750">
              <a:spcBef>
                <a:spcPct val="20000"/>
              </a:spcBef>
              <a:buClr>
                <a:srgbClr val="2C95DD"/>
              </a:buClr>
              <a:buFont typeface="Arial" pitchFamily="34" charset="0"/>
              <a:buChar char="–"/>
              <a:defRPr sz="2400">
                <a:latin typeface="MetaNormalLF-Roman" pitchFamily="34" charset="0"/>
              </a:defRPr>
            </a:lvl2pPr>
            <a:lvl3pPr marL="1143000" indent="-228600">
              <a:spcBef>
                <a:spcPct val="20000"/>
              </a:spcBef>
              <a:buClr>
                <a:srgbClr val="2C95DD"/>
              </a:buClr>
              <a:buFont typeface="Arial" pitchFamily="34" charset="0"/>
              <a:buChar char="•"/>
              <a:defRPr sz="2000">
                <a:latin typeface="MetaNormalLF-Roman" pitchFamily="34" charset="0"/>
              </a:defRPr>
            </a:lvl3pPr>
            <a:lvl4pPr marL="1600200" indent="-228600">
              <a:spcBef>
                <a:spcPct val="20000"/>
              </a:spcBef>
              <a:buClr>
                <a:srgbClr val="2C95DD"/>
              </a:buClr>
              <a:buFont typeface="Arial" pitchFamily="34" charset="0"/>
              <a:buChar char="–"/>
              <a:defRPr>
                <a:latin typeface="MetaNormalLF-Roman" pitchFamily="34" charset="0"/>
              </a:defRPr>
            </a:lvl4pPr>
            <a:lvl5pPr marL="2057400" indent="-228600">
              <a:spcBef>
                <a:spcPct val="20000"/>
              </a:spcBef>
              <a:buClr>
                <a:srgbClr val="2C95DD"/>
              </a:buClr>
              <a:buFont typeface="Arial" pitchFamily="34" charset="0"/>
              <a:buChar char="»"/>
              <a:defRPr>
                <a:latin typeface="MetaNormalLF-Roman"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defTabSz="914400"/>
            <a:r>
              <a:rPr lang="en-US" b="1" dirty="0">
                <a:solidFill>
                  <a:srgbClr val="FFFFFF"/>
                </a:solidFill>
              </a:rPr>
              <a:t>Protecting market share </a:t>
            </a:r>
            <a:r>
              <a:rPr lang="en-US" dirty="0">
                <a:solidFill>
                  <a:srgbClr val="FFFFFF"/>
                </a:solidFill>
              </a:rPr>
              <a:t>from disruptors or something unforeseen</a:t>
            </a:r>
          </a:p>
        </p:txBody>
      </p:sp>
      <p:sp>
        <p:nvSpPr>
          <p:cNvPr id="11" name="Shape 492"/>
          <p:cNvSpPr txBox="1">
            <a:spLocks/>
          </p:cNvSpPr>
          <p:nvPr/>
        </p:nvSpPr>
        <p:spPr>
          <a:xfrm>
            <a:off x="366725" y="1982005"/>
            <a:ext cx="7907277" cy="544497"/>
          </a:xfrm>
          <a:prstGeom prst="rect">
            <a:avLst/>
          </a:prstGeom>
          <a:gradFill flip="none" rotWithShape="1">
            <a:gsLst>
              <a:gs pos="0">
                <a:schemeClr val="tx2"/>
              </a:gs>
              <a:gs pos="100000">
                <a:schemeClr val="tx2">
                  <a:alpha val="70000"/>
                </a:schemeClr>
              </a:gs>
            </a:gsLst>
            <a:lin ang="0" scaled="0"/>
            <a:tileRect/>
          </a:gradFill>
        </p:spPr>
        <p:txBody>
          <a:bodyPr anchor="ctr" anchorCtr="0"/>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sz="1800">
                <a:solidFill>
                  <a:srgbClr val="000000"/>
                </a:solidFill>
                <a:uFillTx/>
              </a:defRPr>
            </a:pPr>
            <a:r>
              <a:rPr lang="en-US" sz="1600" dirty="0">
                <a:solidFill>
                  <a:srgbClr val="FFFFFF"/>
                </a:solidFill>
                <a:latin typeface="Arial" charset="0"/>
                <a:ea typeface="Arial" charset="0"/>
                <a:cs typeface="Arial" charset="0"/>
              </a:rPr>
              <a:t>Addressing customer needs faster, with less downtime </a:t>
            </a:r>
            <a:r>
              <a:rPr lang="en-US" sz="1600" b="1" dirty="0">
                <a:solidFill>
                  <a:srgbClr val="FFFFFF"/>
                </a:solidFill>
                <a:latin typeface="Arial" charset="0"/>
                <a:ea typeface="Arial" charset="0"/>
                <a:cs typeface="Arial" charset="0"/>
              </a:rPr>
              <a:t>retains your customers</a:t>
            </a:r>
          </a:p>
        </p:txBody>
      </p:sp>
      <p:sp>
        <p:nvSpPr>
          <p:cNvPr id="14" name="Shape 492"/>
          <p:cNvSpPr txBox="1">
            <a:spLocks/>
          </p:cNvSpPr>
          <p:nvPr/>
        </p:nvSpPr>
        <p:spPr>
          <a:xfrm>
            <a:off x="366727" y="4874226"/>
            <a:ext cx="7907275" cy="883889"/>
          </a:xfrm>
          <a:prstGeom prst="rect">
            <a:avLst/>
          </a:prstGeom>
          <a:gradFill flip="none" rotWithShape="1">
            <a:gsLst>
              <a:gs pos="0">
                <a:schemeClr val="tx2"/>
              </a:gs>
              <a:gs pos="100000">
                <a:schemeClr val="tx2">
                  <a:alpha val="70000"/>
                </a:schemeClr>
              </a:gs>
            </a:gsLst>
            <a:lin ang="0" scaled="0"/>
            <a:tileRect/>
          </a:gradFill>
        </p:spPr>
        <p:txBody>
          <a:bodyPr anchor="ctr" anchorCtr="0"/>
          <a:lstStyle>
            <a:defPPr>
              <a:defRPr lang="en-US"/>
            </a:defPPr>
            <a:lvl1pPr lvl="0" indent="0">
              <a:spcBef>
                <a:spcPct val="20000"/>
              </a:spcBef>
              <a:buClr>
                <a:srgbClr val="2C95DD"/>
              </a:buClr>
              <a:buFont typeface="Arial" pitchFamily="34" charset="0"/>
              <a:buNone/>
              <a:defRPr sz="1600">
                <a:solidFill>
                  <a:schemeClr val="bg1"/>
                </a:solidFill>
                <a:uFillTx/>
                <a:latin typeface="Arial" charset="0"/>
                <a:ea typeface="Arial" charset="0"/>
                <a:cs typeface="Arial" charset="0"/>
              </a:defRPr>
            </a:lvl1pPr>
            <a:lvl2pPr marL="742950" indent="-285750">
              <a:spcBef>
                <a:spcPct val="20000"/>
              </a:spcBef>
              <a:buClr>
                <a:srgbClr val="2C95DD"/>
              </a:buClr>
              <a:buFont typeface="Arial" pitchFamily="34" charset="0"/>
              <a:buChar char="–"/>
              <a:defRPr sz="2400">
                <a:latin typeface="MetaNormalLF-Roman" pitchFamily="34" charset="0"/>
              </a:defRPr>
            </a:lvl2pPr>
            <a:lvl3pPr marL="1143000" indent="-228600">
              <a:spcBef>
                <a:spcPct val="20000"/>
              </a:spcBef>
              <a:buClr>
                <a:srgbClr val="2C95DD"/>
              </a:buClr>
              <a:buFont typeface="Arial" pitchFamily="34" charset="0"/>
              <a:buChar char="•"/>
              <a:defRPr sz="2000">
                <a:latin typeface="MetaNormalLF-Roman" pitchFamily="34" charset="0"/>
              </a:defRPr>
            </a:lvl3pPr>
            <a:lvl4pPr marL="1600200" indent="-228600">
              <a:spcBef>
                <a:spcPct val="20000"/>
              </a:spcBef>
              <a:buClr>
                <a:srgbClr val="2C95DD"/>
              </a:buClr>
              <a:buFont typeface="Arial" pitchFamily="34" charset="0"/>
              <a:buChar char="–"/>
              <a:defRPr>
                <a:latin typeface="MetaNormalLF-Roman" pitchFamily="34" charset="0"/>
              </a:defRPr>
            </a:lvl4pPr>
            <a:lvl5pPr marL="2057400" indent="-228600">
              <a:spcBef>
                <a:spcPct val="20000"/>
              </a:spcBef>
              <a:buClr>
                <a:srgbClr val="2C95DD"/>
              </a:buClr>
              <a:buFont typeface="Arial" pitchFamily="34" charset="0"/>
              <a:buChar char="»"/>
              <a:defRPr>
                <a:latin typeface="MetaNormalLF-Roman"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defTabSz="914400"/>
            <a:r>
              <a:rPr lang="en-US" dirty="0">
                <a:solidFill>
                  <a:srgbClr val="FFFFFF"/>
                </a:solidFill>
              </a:rPr>
              <a:t>Being able to make quick experiments (that aren’t destabilizing) gives you </a:t>
            </a:r>
            <a:endParaRPr lang="en-US" dirty="0" smtClean="0">
              <a:solidFill>
                <a:srgbClr val="FFFFFF"/>
              </a:solidFill>
            </a:endParaRPr>
          </a:p>
          <a:p>
            <a:pPr defTabSz="914400"/>
            <a:r>
              <a:rPr lang="en-US" b="1" dirty="0" smtClean="0">
                <a:solidFill>
                  <a:srgbClr val="FFFFFF"/>
                </a:solidFill>
              </a:rPr>
              <a:t>more </a:t>
            </a:r>
            <a:r>
              <a:rPr lang="en-US" b="1" dirty="0">
                <a:solidFill>
                  <a:srgbClr val="FFFFFF"/>
                </a:solidFill>
              </a:rPr>
              <a:t>chances at success</a:t>
            </a:r>
          </a:p>
        </p:txBody>
      </p:sp>
    </p:spTree>
    <p:extLst>
      <p:ext uri="{BB962C8B-B14F-4D97-AF65-F5344CB8AC3E}">
        <p14:creationId xmlns:p14="http://schemas.microsoft.com/office/powerpoint/2010/main" val="360749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8616"/>
            <a:ext cx="9167236" cy="6875432"/>
          </a:xfrm>
          <a:prstGeom prst="rect">
            <a:avLst/>
          </a:prstGeom>
          <a:noFill/>
          <a:ln>
            <a:noFill/>
          </a:ln>
        </p:spPr>
      </p:pic>
      <p:sp>
        <p:nvSpPr>
          <p:cNvPr id="140" name="Shape 140"/>
          <p:cNvSpPr txBox="1"/>
          <p:nvPr/>
        </p:nvSpPr>
        <p:spPr>
          <a:xfrm>
            <a:off x="446036" y="1982876"/>
            <a:ext cx="4039778" cy="2388965"/>
          </a:xfrm>
          <a:prstGeom prst="rect">
            <a:avLst/>
          </a:prstGeom>
          <a:noFill/>
          <a:ln>
            <a:noFill/>
          </a:ln>
        </p:spPr>
        <p:txBody>
          <a:bodyPr lIns="91425" tIns="45700" rIns="91425" bIns="45700" anchor="t" anchorCtr="0">
            <a:noAutofit/>
          </a:bodyPr>
          <a:lstStyle/>
          <a:p>
            <a:pPr defTabSz="914400">
              <a:buClr>
                <a:srgbClr val="FFFFFF"/>
              </a:buClr>
              <a:buSzPct val="25000"/>
              <a:buFont typeface="Roboto"/>
              <a:buNone/>
            </a:pPr>
            <a:r>
              <a:rPr lang="en-US" sz="4000" kern="0" dirty="0" smtClean="0">
                <a:solidFill>
                  <a:srgbClr val="FFFFFF"/>
                </a:solidFill>
                <a:latin typeface="Roboto"/>
                <a:ea typeface="Roboto"/>
                <a:cs typeface="Roboto"/>
                <a:sym typeface="Roboto"/>
                <a:rtl val="0"/>
              </a:rPr>
              <a:t>Introducing BOSH concepts</a:t>
            </a: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a:p>
            <a:pPr defTabSz="914400">
              <a:buClr>
                <a:srgbClr val="138A7E"/>
              </a:buClr>
              <a:buFont typeface="Source Sans Pro"/>
              <a:buNone/>
            </a:pPr>
            <a:endParaRPr sz="1600" kern="0" dirty="0">
              <a:solidFill>
                <a:srgbClr val="FFFFFF"/>
              </a:solidFill>
              <a:latin typeface="Arial"/>
              <a:ea typeface="Arial"/>
              <a:cs typeface="Arial"/>
              <a:sym typeface="Arial"/>
              <a:rtl val="0"/>
            </a:endParaRPr>
          </a:p>
        </p:txBody>
      </p:sp>
      <p:pic>
        <p:nvPicPr>
          <p:cNvPr id="141" name="Shape 141"/>
          <p:cNvPicPr preferRelativeResize="0"/>
          <p:nvPr/>
        </p:nvPicPr>
        <p:blipFill rotWithShape="1">
          <a:blip r:embed="rId4">
            <a:alphaModFix/>
          </a:blip>
          <a:srcRect/>
          <a:stretch/>
        </p:blipFill>
        <p:spPr>
          <a:xfrm>
            <a:off x="566635" y="22"/>
            <a:ext cx="2045955" cy="1069057"/>
          </a:xfrm>
          <a:prstGeom prst="rect">
            <a:avLst/>
          </a:prstGeom>
          <a:noFill/>
          <a:ln>
            <a:noFill/>
          </a:ln>
        </p:spPr>
      </p:pic>
    </p:spTree>
    <p:extLst>
      <p:ext uri="{BB962C8B-B14F-4D97-AF65-F5344CB8AC3E}">
        <p14:creationId xmlns:p14="http://schemas.microsoft.com/office/powerpoint/2010/main" val="36754682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on BOSH</a:t>
            </a:r>
            <a:endParaRPr lang="en-US" dirty="0"/>
          </a:p>
        </p:txBody>
      </p:sp>
      <p:pic>
        <p:nvPicPr>
          <p:cNvPr id="4" name="Picture 3"/>
          <p:cNvPicPr>
            <a:picLocks noChangeAspect="1"/>
          </p:cNvPicPr>
          <p:nvPr/>
        </p:nvPicPr>
        <p:blipFill>
          <a:blip r:embed="rId2"/>
          <a:stretch>
            <a:fillRect/>
          </a:stretch>
        </p:blipFill>
        <p:spPr>
          <a:xfrm>
            <a:off x="1193800" y="1739900"/>
            <a:ext cx="6743700" cy="3378200"/>
          </a:xfrm>
          <a:prstGeom prst="rect">
            <a:avLst/>
          </a:prstGeom>
        </p:spPr>
      </p:pic>
    </p:spTree>
    <p:extLst>
      <p:ext uri="{BB962C8B-B14F-4D97-AF65-F5344CB8AC3E}">
        <p14:creationId xmlns:p14="http://schemas.microsoft.com/office/powerpoint/2010/main" val="224564378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39" y="426719"/>
            <a:ext cx="8731801" cy="484744"/>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89" y="1700647"/>
            <a:ext cx="3286125" cy="2149288"/>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a:solidFill>
                <a:srgbClr val="FFFFFF"/>
              </a:solidFill>
              <a:latin typeface="Arial"/>
              <a:sym typeface="Arial"/>
              <a:rtl val="0"/>
            </a:endParaRPr>
          </a:p>
        </p:txBody>
      </p:sp>
      <p:sp>
        <p:nvSpPr>
          <p:cNvPr id="23" name="Rounded Rectangle 2"/>
          <p:cNvSpPr/>
          <p:nvPr/>
        </p:nvSpPr>
        <p:spPr>
          <a:xfrm>
            <a:off x="857251" y="2823353"/>
            <a:ext cx="5762624" cy="1762579"/>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400" kern="0" dirty="0">
              <a:solidFill>
                <a:srgbClr val="FFFFFF"/>
              </a:solidFill>
              <a:latin typeface="Arial"/>
              <a:sym typeface="Arial"/>
              <a:rtl val="0"/>
            </a:endParaRPr>
          </a:p>
        </p:txBody>
      </p:sp>
      <p:sp>
        <p:nvSpPr>
          <p:cNvPr id="24" name="Rounded Rectangle 13"/>
          <p:cNvSpPr/>
          <p:nvPr/>
        </p:nvSpPr>
        <p:spPr>
          <a:xfrm>
            <a:off x="2527320" y="3924582"/>
            <a:ext cx="3971925" cy="592087"/>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VMs</a:t>
            </a:r>
            <a:endParaRPr lang="en-US" sz="1400" kern="0" dirty="0">
              <a:solidFill>
                <a:srgbClr val="262626"/>
              </a:solidFill>
              <a:latin typeface="Arial"/>
              <a:sym typeface="Arial"/>
              <a:rtl val="0"/>
            </a:endParaRPr>
          </a:p>
        </p:txBody>
      </p:sp>
      <p:sp>
        <p:nvSpPr>
          <p:cNvPr id="25" name="Rounded Rectangle 18"/>
          <p:cNvSpPr/>
          <p:nvPr/>
        </p:nvSpPr>
        <p:spPr>
          <a:xfrm>
            <a:off x="4564498" y="2895613"/>
            <a:ext cx="1875596" cy="910167"/>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containers</a:t>
            </a:r>
            <a:endParaRPr lang="en-US" sz="1400" kern="0" dirty="0">
              <a:solidFill>
                <a:srgbClr val="262626"/>
              </a:solidFill>
              <a:latin typeface="Arial"/>
              <a:sym typeface="Arial"/>
              <a:rtl val="0"/>
            </a:endParaRPr>
          </a:p>
        </p:txBody>
      </p:sp>
      <p:sp>
        <p:nvSpPr>
          <p:cNvPr id="26" name="Rounded Rectangle 19"/>
          <p:cNvSpPr/>
          <p:nvPr/>
        </p:nvSpPr>
        <p:spPr>
          <a:xfrm>
            <a:off x="4564498" y="1840521"/>
            <a:ext cx="1868094" cy="910167"/>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apps</a:t>
            </a:r>
            <a:endParaRPr lang="en-US" sz="1400" kern="0" dirty="0">
              <a:solidFill>
                <a:srgbClr val="262626"/>
              </a:solidFill>
              <a:latin typeface="Arial"/>
              <a:sym typeface="Arial"/>
              <a:rtl val="0"/>
            </a:endParaRPr>
          </a:p>
        </p:txBody>
      </p:sp>
      <p:sp>
        <p:nvSpPr>
          <p:cNvPr id="27" name="Rounded Rectangle 22"/>
          <p:cNvSpPr/>
          <p:nvPr/>
        </p:nvSpPr>
        <p:spPr>
          <a:xfrm>
            <a:off x="2527299" y="2924607"/>
            <a:ext cx="1868094" cy="910167"/>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services</a:t>
            </a:r>
            <a:endParaRPr lang="en-US" sz="1400" kern="0" dirty="0">
              <a:solidFill>
                <a:srgbClr val="262626"/>
              </a:solidFill>
              <a:latin typeface="Arial"/>
              <a:sym typeface="Arial"/>
              <a:rtl val="0"/>
            </a:endParaRPr>
          </a:p>
        </p:txBody>
      </p:sp>
      <p:sp>
        <p:nvSpPr>
          <p:cNvPr id="28" name="TextBox 3"/>
          <p:cNvSpPr txBox="1"/>
          <p:nvPr/>
        </p:nvSpPr>
        <p:spPr>
          <a:xfrm>
            <a:off x="1348993" y="3513681"/>
            <a:ext cx="693469" cy="307777"/>
          </a:xfrm>
          <a:prstGeom prst="rect">
            <a:avLst/>
          </a:prstGeom>
          <a:noFill/>
        </p:spPr>
        <p:txBody>
          <a:bodyPr wrap="none" rtlCol="0">
            <a:spAutoFit/>
          </a:bodyPr>
          <a:lstStyle/>
          <a:p>
            <a:pPr algn="ctr" defTabSz="914400"/>
            <a:r>
              <a:rPr lang="en-US" sz="1400" kern="0" dirty="0" smtClean="0">
                <a:solidFill>
                  <a:srgbClr val="138A7E"/>
                </a:solidFill>
                <a:latin typeface="Arial"/>
                <a:ea typeface="Arial"/>
                <a:cs typeface="Arial"/>
                <a:sym typeface="Arial"/>
                <a:rtl val="0"/>
              </a:rPr>
              <a:t>BOSH</a:t>
            </a:r>
          </a:p>
        </p:txBody>
      </p:sp>
      <p:sp>
        <p:nvSpPr>
          <p:cNvPr id="29" name="TextBox 21"/>
          <p:cNvSpPr txBox="1"/>
          <p:nvPr/>
        </p:nvSpPr>
        <p:spPr>
          <a:xfrm>
            <a:off x="6651333" y="2129367"/>
            <a:ext cx="902811" cy="523220"/>
          </a:xfrm>
          <a:prstGeom prst="rect">
            <a:avLst/>
          </a:prstGeom>
          <a:noFill/>
        </p:spPr>
        <p:txBody>
          <a:bodyPr wrap="none" rtlCol="0">
            <a:spAutoFit/>
          </a:bodyPr>
          <a:lstStyle/>
          <a:p>
            <a:pPr algn="ctr" defTabSz="914400"/>
            <a:r>
              <a:rPr lang="en-US" sz="1400" kern="0" dirty="0" smtClean="0">
                <a:solidFill>
                  <a:srgbClr val="138A7E"/>
                </a:solidFill>
                <a:latin typeface="Arial"/>
                <a:ea typeface="Arial"/>
                <a:cs typeface="Arial"/>
                <a:sym typeface="Arial"/>
                <a:rtl val="0"/>
              </a:rPr>
              <a:t>Cloud</a:t>
            </a:r>
          </a:p>
          <a:p>
            <a:pPr algn="ctr" defTabSz="914400"/>
            <a:r>
              <a:rPr lang="en-US" sz="1400" kern="0" dirty="0" smtClean="0">
                <a:solidFill>
                  <a:srgbClr val="138A7E"/>
                </a:solidFill>
                <a:latin typeface="Arial"/>
                <a:ea typeface="Arial"/>
                <a:cs typeface="Arial"/>
                <a:sym typeface="Arial"/>
                <a:rtl val="0"/>
              </a:rPr>
              <a:t> Foundry</a:t>
            </a:r>
          </a:p>
        </p:txBody>
      </p:sp>
      <p:sp>
        <p:nvSpPr>
          <p:cNvPr id="30" name="Rounded Rectangle 23"/>
          <p:cNvSpPr/>
          <p:nvPr/>
        </p:nvSpPr>
        <p:spPr>
          <a:xfrm>
            <a:off x="2540020" y="5370843"/>
            <a:ext cx="3971925" cy="66165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smtClean="0">
                <a:solidFill>
                  <a:srgbClr val="262626"/>
                </a:solidFill>
                <a:latin typeface="Arial"/>
                <a:sym typeface="Arial"/>
                <a:rtl val="0"/>
              </a:rPr>
              <a:t>Hardware</a:t>
            </a:r>
            <a:endParaRPr lang="en-US" sz="1400" kern="0" dirty="0">
              <a:solidFill>
                <a:srgbClr val="262626"/>
              </a:solidFill>
              <a:latin typeface="Arial"/>
              <a:sym typeface="Arial"/>
              <a:rtl val="0"/>
            </a:endParaRPr>
          </a:p>
        </p:txBody>
      </p:sp>
      <p:sp>
        <p:nvSpPr>
          <p:cNvPr id="31" name="Rounded Rectangle 24"/>
          <p:cNvSpPr/>
          <p:nvPr/>
        </p:nvSpPr>
        <p:spPr>
          <a:xfrm>
            <a:off x="2533670" y="4644073"/>
            <a:ext cx="3971925" cy="611072"/>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400" kern="0" dirty="0" err="1" smtClean="0">
                <a:solidFill>
                  <a:srgbClr val="262626"/>
                </a:solidFill>
                <a:latin typeface="Arial"/>
                <a:sym typeface="Arial"/>
                <a:rtl val="0"/>
              </a:rPr>
              <a:t>IaaS</a:t>
            </a:r>
            <a:endParaRPr lang="en-US" sz="1400" kern="0" dirty="0">
              <a:solidFill>
                <a:srgbClr val="262626"/>
              </a:solidFill>
              <a:latin typeface="Arial"/>
              <a:sym typeface="Arial"/>
              <a:rtl val="0"/>
            </a:endParaRPr>
          </a:p>
        </p:txBody>
      </p:sp>
    </p:spTree>
    <p:extLst>
      <p:ext uri="{BB962C8B-B14F-4D97-AF65-F5344CB8AC3E}">
        <p14:creationId xmlns:p14="http://schemas.microsoft.com/office/powerpoint/2010/main" val="519107782"/>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87" y="426719"/>
            <a:ext cx="8742703" cy="484744"/>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61" y="1358936"/>
            <a:ext cx="4862885" cy="4503413"/>
            <a:chOff x="3600449" y="334879"/>
            <a:chExt cx="5357765" cy="4218047"/>
          </a:xfrm>
        </p:grpSpPr>
        <p:sp>
          <p:nvSpPr>
            <p:cNvPr id="8" name="Shape 181"/>
            <p:cNvSpPr/>
            <p:nvPr/>
          </p:nvSpPr>
          <p:spPr>
            <a:xfrm>
              <a:off x="5235418" y="334879"/>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DB</a:t>
              </a:r>
            </a:p>
          </p:txBody>
        </p:sp>
        <p:sp>
          <p:nvSpPr>
            <p:cNvPr id="9" name="Shape 182"/>
            <p:cNvSpPr/>
            <p:nvPr/>
          </p:nvSpPr>
          <p:spPr>
            <a:xfrm>
              <a:off x="6640780" y="334879"/>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Blob Store</a:t>
              </a:r>
            </a:p>
          </p:txBody>
        </p:sp>
        <p:sp>
          <p:nvSpPr>
            <p:cNvPr id="10" name="Shape 183"/>
            <p:cNvSpPr/>
            <p:nvPr/>
          </p:nvSpPr>
          <p:spPr>
            <a:xfrm>
              <a:off x="44957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Worker</a:t>
              </a:r>
            </a:p>
          </p:txBody>
        </p:sp>
        <p:sp>
          <p:nvSpPr>
            <p:cNvPr id="11" name="Shape 184"/>
            <p:cNvSpPr/>
            <p:nvPr/>
          </p:nvSpPr>
          <p:spPr>
            <a:xfrm>
              <a:off x="59380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NATS</a:t>
              </a:r>
            </a:p>
          </p:txBody>
        </p:sp>
        <p:sp>
          <p:nvSpPr>
            <p:cNvPr id="12" name="Shape 185"/>
            <p:cNvSpPr/>
            <p:nvPr/>
          </p:nvSpPr>
          <p:spPr>
            <a:xfrm>
              <a:off x="7380398" y="201586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Health Monitor</a:t>
              </a:r>
            </a:p>
          </p:txBody>
        </p:sp>
        <p:sp>
          <p:nvSpPr>
            <p:cNvPr id="13" name="Shape 186"/>
            <p:cNvSpPr/>
            <p:nvPr/>
          </p:nvSpPr>
          <p:spPr>
            <a:xfrm>
              <a:off x="4495796" y="2856353"/>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CPI</a:t>
              </a:r>
            </a:p>
          </p:txBody>
        </p:sp>
        <p:sp>
          <p:nvSpPr>
            <p:cNvPr id="14" name="Shape 187"/>
            <p:cNvSpPr/>
            <p:nvPr/>
          </p:nvSpPr>
          <p:spPr>
            <a:xfrm>
              <a:off x="5938099" y="117537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a:solidFill>
                    <a:srgbClr val="138A7E"/>
                  </a:solidFill>
                  <a:latin typeface="Arial"/>
                  <a:ea typeface="Arial"/>
                  <a:cs typeface="Arial"/>
                  <a:sym typeface="Arial"/>
                  <a:rtl val="0"/>
                </a:rPr>
                <a:t>Director</a:t>
              </a:r>
            </a:p>
          </p:txBody>
        </p:sp>
        <p:sp>
          <p:nvSpPr>
            <p:cNvPr id="15" name="Shape 188"/>
            <p:cNvSpPr/>
            <p:nvPr/>
          </p:nvSpPr>
          <p:spPr>
            <a:xfrm>
              <a:off x="6014300" y="1279387"/>
              <a:ext cx="199198" cy="2657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16" name="Shape 189"/>
            <p:cNvSpPr/>
            <p:nvPr/>
          </p:nvSpPr>
          <p:spPr>
            <a:xfrm>
              <a:off x="4505650" y="1175371"/>
              <a:ext cx="1042498" cy="440698"/>
            </a:xfrm>
            <a:prstGeom prst="roundRect">
              <a:avLst>
                <a:gd name="adj" fmla="val 4579"/>
              </a:avLst>
            </a:prstGeom>
            <a:solidFill>
              <a:srgbClr val="BFBFBF"/>
            </a:solidFill>
            <a:ln>
              <a:noFill/>
            </a:ln>
          </p:spPr>
          <p:txBody>
            <a:bodyPr lIns="320025" tIns="0" rIns="0" bIns="0" anchor="ctr" anchorCtr="0">
              <a:noAutofit/>
            </a:bodyPr>
            <a:lstStyle/>
            <a:p>
              <a:pPr defTabSz="914400">
                <a:buClr>
                  <a:srgbClr val="138A7E"/>
                </a:buClr>
                <a:buSzPct val="25000"/>
                <a:buFont typeface="Arial"/>
                <a:buNone/>
              </a:pPr>
              <a:r>
                <a:rPr lang="en-US" sz="1200" b="1" kern="0" dirty="0">
                  <a:solidFill>
                    <a:srgbClr val="138A7E"/>
                  </a:solidFill>
                  <a:latin typeface="Arial"/>
                  <a:ea typeface="Arial"/>
                  <a:cs typeface="Arial"/>
                  <a:sym typeface="Arial"/>
                  <a:rtl val="0"/>
                </a:rPr>
                <a:t>CLI</a:t>
              </a:r>
            </a:p>
          </p:txBody>
        </p:sp>
        <p:sp>
          <p:nvSpPr>
            <p:cNvPr id="17" name="Shape 190"/>
            <p:cNvSpPr/>
            <p:nvPr/>
          </p:nvSpPr>
          <p:spPr>
            <a:xfrm>
              <a:off x="5331216" y="2896329"/>
              <a:ext cx="3626998" cy="1656597"/>
            </a:xfrm>
            <a:prstGeom prst="ellipse">
              <a:avLst/>
            </a:prstGeom>
            <a:solidFill>
              <a:srgbClr val="D8D8D8"/>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18" name="Shape 191"/>
            <p:cNvSpPr/>
            <p:nvPr/>
          </p:nvSpPr>
          <p:spPr>
            <a:xfrm>
              <a:off x="6169415" y="2997327"/>
              <a:ext cx="2685599" cy="1441497"/>
            </a:xfrm>
            <a:prstGeom prst="ellipse">
              <a:avLst/>
            </a:prstGeom>
            <a:solidFill>
              <a:srgbClr val="BFBFBF"/>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grpSp>
          <p:nvGrpSpPr>
            <p:cNvPr id="19" name="Shape 192"/>
            <p:cNvGrpSpPr/>
            <p:nvPr/>
          </p:nvGrpSpPr>
          <p:grpSpPr>
            <a:xfrm>
              <a:off x="6702815" y="2615924"/>
              <a:ext cx="1760516" cy="1612097"/>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2" y="4120136"/>
              <a:ext cx="1760954" cy="280499"/>
            </a:xfrm>
            <a:prstGeom prst="roundRect">
              <a:avLst>
                <a:gd name="adj" fmla="val 16667"/>
              </a:avLst>
            </a:prstGeom>
            <a:solidFill>
              <a:srgbClr val="D8D8D8"/>
            </a:solidFill>
            <a:ln>
              <a:noFill/>
            </a:ln>
          </p:spPr>
          <p:txBody>
            <a:bodyPr lIns="91425" tIns="45700" rIns="91425" bIns="45700" anchor="ctr" anchorCtr="0">
              <a:noAutofit/>
            </a:bodyPr>
            <a:lstStyle/>
            <a:p>
              <a:pPr defTabSz="914400">
                <a:buClr>
                  <a:srgbClr val="262626"/>
                </a:buClr>
                <a:buSzPct val="25000"/>
                <a:buFont typeface="Arial"/>
                <a:buNone/>
              </a:pPr>
              <a:r>
                <a:rPr lang="en-US" sz="1600" kern="0" dirty="0">
                  <a:solidFill>
                    <a:srgbClr val="262626"/>
                  </a:solidFill>
                  <a:latin typeface="Arial"/>
                  <a:ea typeface="Arial"/>
                  <a:cs typeface="Arial"/>
                  <a:sym typeface="Arial"/>
                  <a:rtl val="0"/>
                </a:rPr>
                <a:t>Outer shell</a:t>
              </a:r>
            </a:p>
          </p:txBody>
        </p:sp>
        <p:sp>
          <p:nvSpPr>
            <p:cNvPr id="34" name="Shape 207"/>
            <p:cNvSpPr/>
            <p:nvPr/>
          </p:nvSpPr>
          <p:spPr>
            <a:xfrm>
              <a:off x="5197581" y="3739137"/>
              <a:ext cx="1658795" cy="280499"/>
            </a:xfrm>
            <a:prstGeom prst="roundRect">
              <a:avLst>
                <a:gd name="adj" fmla="val 16667"/>
              </a:avLst>
            </a:prstGeom>
            <a:solidFill>
              <a:srgbClr val="BFBFBF"/>
            </a:solidFill>
            <a:ln>
              <a:noFill/>
            </a:ln>
          </p:spPr>
          <p:txBody>
            <a:bodyPr lIns="91425" tIns="45700" rIns="91425" bIns="45700" anchor="ctr" anchorCtr="0">
              <a:noAutofit/>
            </a:bodyPr>
            <a:lstStyle/>
            <a:p>
              <a:pPr defTabSz="914400">
                <a:buClr>
                  <a:srgbClr val="262626"/>
                </a:buClr>
                <a:buSzPct val="25000"/>
                <a:buFont typeface="Arial"/>
                <a:buNone/>
              </a:pPr>
              <a:r>
                <a:rPr lang="en-US" sz="1600" kern="0" dirty="0">
                  <a:solidFill>
                    <a:srgbClr val="262626"/>
                  </a:solidFill>
                  <a:latin typeface="Arial"/>
                  <a:ea typeface="Arial"/>
                  <a:cs typeface="Arial"/>
                  <a:sym typeface="Arial"/>
                  <a:rtl val="0"/>
                </a:rPr>
                <a:t>Inner shell</a:t>
              </a:r>
            </a:p>
          </p:txBody>
        </p:sp>
        <p:sp>
          <p:nvSpPr>
            <p:cNvPr id="36" name="Shape 209"/>
            <p:cNvSpPr txBox="1"/>
            <p:nvPr/>
          </p:nvSpPr>
          <p:spPr>
            <a:xfrm>
              <a:off x="6980598" y="3878809"/>
              <a:ext cx="1019384" cy="338699"/>
            </a:xfrm>
            <a:prstGeom prst="rect">
              <a:avLst/>
            </a:prstGeom>
            <a:noFill/>
            <a:ln>
              <a:noFill/>
            </a:ln>
          </p:spPr>
          <p:txBody>
            <a:bodyPr lIns="91425" tIns="45700" rIns="91425" bIns="45700" anchor="t" anchorCtr="0">
              <a:noAutofit/>
            </a:bodyPr>
            <a:lstStyle/>
            <a:p>
              <a:pPr algn="ctr" defTabSz="914400">
                <a:buClr>
                  <a:srgbClr val="138A7E"/>
                </a:buClr>
                <a:buSzPct val="25000"/>
                <a:buFont typeface="Arial"/>
                <a:buNone/>
              </a:pPr>
              <a:r>
                <a:rPr lang="en-US" sz="1600" kern="0" dirty="0">
                  <a:solidFill>
                    <a:srgbClr val="138A7E"/>
                  </a:solidFill>
                  <a:latin typeface="Arial"/>
                  <a:ea typeface="Arial"/>
                  <a:cs typeface="Arial"/>
                  <a:sym typeface="Arial"/>
                  <a:rtl val="0"/>
                </a:rPr>
                <a:t>Agents</a:t>
              </a:r>
            </a:p>
          </p:txBody>
        </p:sp>
        <p:sp>
          <p:nvSpPr>
            <p:cNvPr id="37" name="Shape 210"/>
            <p:cNvSpPr/>
            <p:nvPr/>
          </p:nvSpPr>
          <p:spPr>
            <a:xfrm>
              <a:off x="5294625" y="439060"/>
              <a:ext cx="206699" cy="215699"/>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38" name="Shape 211"/>
            <p:cNvSpPr/>
            <p:nvPr/>
          </p:nvSpPr>
          <p:spPr>
            <a:xfrm rot="11256522">
              <a:off x="5985579" y="2135572"/>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39" name="Shape 212"/>
            <p:cNvSpPr/>
            <p:nvPr/>
          </p:nvSpPr>
          <p:spPr>
            <a:xfrm>
              <a:off x="4554218" y="1310521"/>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40" name="Shape 213"/>
            <p:cNvSpPr/>
            <p:nvPr/>
          </p:nvSpPr>
          <p:spPr>
            <a:xfrm>
              <a:off x="7434318" y="2156786"/>
              <a:ext cx="179999" cy="158699"/>
            </a:xfrm>
            <a:prstGeom prst="heart">
              <a:avLst/>
            </a:pr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sp>
          <p:nvSpPr>
            <p:cNvPr id="41" name="Shape 214"/>
            <p:cNvSpPr/>
            <p:nvPr/>
          </p:nvSpPr>
          <p:spPr>
            <a:xfrm rot="18900000">
              <a:off x="6727380" y="527612"/>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algn="ctr" defTabSz="914400">
                <a:buClr>
                  <a:srgbClr val="262626"/>
                </a:buClr>
                <a:buFont typeface="Source Sans Pro"/>
                <a:buNone/>
              </a:pPr>
              <a:endParaRPr kern="0">
                <a:solidFill>
                  <a:srgbClr val="FFFFFF"/>
                </a:solidFill>
                <a:latin typeface="Arial"/>
                <a:ea typeface="Arial"/>
                <a:cs typeface="Arial"/>
                <a:sym typeface="Arial"/>
                <a:rtl val="0"/>
              </a:endParaRPr>
            </a:p>
          </p:txBody>
        </p:sp>
        <p:cxnSp>
          <p:nvCxnSpPr>
            <p:cNvPr id="42" name="Shape 215"/>
            <p:cNvCxnSpPr>
              <a:stCxn id="8" idx="2"/>
              <a:endCxn id="9" idx="2"/>
            </p:cNvCxnSpPr>
            <p:nvPr/>
          </p:nvCxnSpPr>
          <p:spPr>
            <a:xfrm rot="16200000" flipH="1">
              <a:off x="6459116" y="73128"/>
              <a:ext cx="599" cy="1405498"/>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48" y="996872"/>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0" y="1395720"/>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49" y="971548"/>
              <a:ext cx="438299" cy="776397"/>
            </a:xfrm>
            <a:prstGeom prst="rect">
              <a:avLst/>
            </a:prstGeom>
            <a:noFill/>
            <a:ln>
              <a:noFill/>
            </a:ln>
          </p:spPr>
        </p:pic>
        <p:cxnSp>
          <p:nvCxnSpPr>
            <p:cNvPr id="46" name="Shape 219"/>
            <p:cNvCxnSpPr>
              <a:stCxn id="16" idx="3"/>
              <a:endCxn id="14" idx="1"/>
            </p:cNvCxnSpPr>
            <p:nvPr/>
          </p:nvCxnSpPr>
          <p:spPr>
            <a:xfrm>
              <a:off x="5548149" y="1395720"/>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48" y="1616070"/>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597" y="2236209"/>
              <a:ext cx="399899"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8" y="2456559"/>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899" y="2553010"/>
              <a:ext cx="439799"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6" y="3076702"/>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78" y="555228"/>
              <a:ext cx="780000" cy="3109194"/>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1271863"/>
            <a:ext cx="4398604" cy="4789425"/>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extLst>
      <p:ext uri="{BB962C8B-B14F-4D97-AF65-F5344CB8AC3E}">
        <p14:creationId xmlns:p14="http://schemas.microsoft.com/office/powerpoint/2010/main" val="4883244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901" y="426719"/>
            <a:ext cx="8709999" cy="484744"/>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902" y="1271853"/>
            <a:ext cx="8709999" cy="4665875"/>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95810810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smtClean="0">
                <a:solidFill>
                  <a:srgbClr val="4C4C4C"/>
                </a:solidFill>
              </a:rPr>
              <a:t>Well-Defined Expectations for </a:t>
            </a:r>
            <a:r>
              <a:rPr lang="en-US" sz="2600" dirty="0" err="1" smtClean="0">
                <a:solidFill>
                  <a:srgbClr val="4C4C4C"/>
                </a:solidFill>
              </a:rPr>
              <a:t>Dev</a:t>
            </a:r>
            <a:r>
              <a:rPr lang="en-US" sz="2600" dirty="0" smtClean="0">
                <a:solidFill>
                  <a:srgbClr val="4C4C4C"/>
                </a:solidFill>
              </a:rPr>
              <a:t> and Ops</a:t>
            </a:r>
            <a:endParaRPr lang="en-US" sz="2600" dirty="0"/>
          </a:p>
        </p:txBody>
      </p:sp>
      <p:sp>
        <p:nvSpPr>
          <p:cNvPr id="26" name="Shape 580"/>
          <p:cNvSpPr/>
          <p:nvPr/>
        </p:nvSpPr>
        <p:spPr>
          <a:xfrm>
            <a:off x="192119" y="1103489"/>
            <a:ext cx="8598737"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7" name="Shape 581"/>
          <p:cNvSpPr/>
          <p:nvPr/>
        </p:nvSpPr>
        <p:spPr>
          <a:xfrm>
            <a:off x="192119" y="3015000"/>
            <a:ext cx="8598735"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8" name="Shape 582"/>
          <p:cNvSpPr/>
          <p:nvPr/>
        </p:nvSpPr>
        <p:spPr>
          <a:xfrm>
            <a:off x="192119" y="4940057"/>
            <a:ext cx="8598737" cy="1409089"/>
          </a:xfrm>
          <a:prstGeom prst="rect">
            <a:avLst/>
          </a:prstGeom>
          <a:noFill/>
          <a:ln w="38100" cap="flat" cmpd="sng">
            <a:solidFill>
              <a:srgbClr val="4F81BD"/>
            </a:solidFill>
            <a:prstDash val="solid"/>
            <a:round/>
            <a:headEnd type="none" w="med" len="med"/>
            <a:tailEnd type="none" w="med" len="med"/>
          </a:ln>
        </p:spPr>
        <p:txBody>
          <a:bodyPr lIns="91425" tIns="45700" rIns="91425" bIns="45700" anchor="ctr" anchorCtr="0">
            <a:noAutofit/>
          </a:bodyPr>
          <a:lstStyle/>
          <a:p>
            <a:pPr algn="ctr" defTabSz="914400"/>
            <a:endParaRPr>
              <a:solidFill>
                <a:srgbClr val="000000"/>
              </a:solidFill>
              <a:latin typeface="Calibri"/>
              <a:ea typeface="Calibri"/>
              <a:cs typeface="Calibri"/>
              <a:sym typeface="Calibri"/>
            </a:endParaRPr>
          </a:p>
        </p:txBody>
      </p:sp>
      <p:sp>
        <p:nvSpPr>
          <p:cNvPr id="29" name="Shape 583"/>
          <p:cNvSpPr/>
          <p:nvPr/>
        </p:nvSpPr>
        <p:spPr>
          <a:xfrm>
            <a:off x="1328041" y="1223263"/>
            <a:ext cx="4425840" cy="943848"/>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Application Framework</a:t>
            </a:r>
          </a:p>
        </p:txBody>
      </p:sp>
      <p:sp>
        <p:nvSpPr>
          <p:cNvPr id="30" name="Shape 584"/>
          <p:cNvSpPr/>
          <p:nvPr/>
        </p:nvSpPr>
        <p:spPr>
          <a:xfrm>
            <a:off x="1245775" y="5083266"/>
            <a:ext cx="4590381" cy="465345"/>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Infrastructure Automation</a:t>
            </a:r>
          </a:p>
        </p:txBody>
      </p:sp>
      <p:sp>
        <p:nvSpPr>
          <p:cNvPr id="31" name="Shape 585"/>
          <p:cNvSpPr/>
          <p:nvPr/>
        </p:nvSpPr>
        <p:spPr>
          <a:xfrm>
            <a:off x="2054182" y="3174817"/>
            <a:ext cx="2973565" cy="523544"/>
          </a:xfrm>
          <a:prstGeom prst="rect">
            <a:avLst/>
          </a:prstGeom>
          <a:noFill/>
          <a:ln>
            <a:noFill/>
          </a:ln>
        </p:spPr>
        <p:txBody>
          <a:bodyPr lIns="91425" tIns="45700" rIns="91425" bIns="45700" anchor="t" anchorCtr="0">
            <a:noAutofit/>
          </a:bodyPr>
          <a:lstStyle/>
          <a:p>
            <a:pPr algn="ctr" defTabSz="914400">
              <a:buSzPct val="25000"/>
            </a:pPr>
            <a:r>
              <a:rPr lang="en-US" sz="2000">
                <a:solidFill>
                  <a:srgbClr val="000000"/>
                </a:solidFill>
                <a:latin typeface="Roboto"/>
                <a:ea typeface="Roboto"/>
                <a:cs typeface="Roboto"/>
                <a:sym typeface="Roboto"/>
              </a:rPr>
              <a:t>Platform Runtime</a:t>
            </a:r>
          </a:p>
        </p:txBody>
      </p:sp>
      <p:sp>
        <p:nvSpPr>
          <p:cNvPr id="32" name="Shape 586"/>
          <p:cNvSpPr/>
          <p:nvPr/>
        </p:nvSpPr>
        <p:spPr>
          <a:xfrm>
            <a:off x="1101500" y="1736026"/>
            <a:ext cx="4878922" cy="672215"/>
          </a:xfrm>
          <a:prstGeom prst="rect">
            <a:avLst/>
          </a:prstGeom>
          <a:noFill/>
          <a:ln>
            <a:noFill/>
          </a:ln>
        </p:spPr>
        <p:txBody>
          <a:bodyPr lIns="91425" tIns="45700" rIns="91425" bIns="45700" anchor="t" anchorCtr="0">
            <a:noAutofit/>
          </a:bodyPr>
          <a:lstStyle/>
          <a:p>
            <a:pPr algn="ctr" defTabSz="914400">
              <a:buSzPct val="25000"/>
            </a:pPr>
            <a:r>
              <a:rPr lang="en-US" sz="1200">
                <a:solidFill>
                  <a:srgbClr val="000000"/>
                </a:solidFill>
                <a:latin typeface="Roboto"/>
                <a:ea typeface="Roboto"/>
                <a:cs typeface="Roboto"/>
                <a:sym typeface="Roboto"/>
              </a:rPr>
              <a:t>Language framework for microservice-based architectures including components for service discovery, metrics and circuit breakers.</a:t>
            </a:r>
          </a:p>
        </p:txBody>
      </p:sp>
      <p:sp>
        <p:nvSpPr>
          <p:cNvPr id="33" name="Shape 587"/>
          <p:cNvSpPr/>
          <p:nvPr/>
        </p:nvSpPr>
        <p:spPr>
          <a:xfrm>
            <a:off x="1062652" y="3608599"/>
            <a:ext cx="4956618" cy="701401"/>
          </a:xfrm>
          <a:prstGeom prst="rect">
            <a:avLst/>
          </a:prstGeom>
          <a:noFill/>
          <a:ln>
            <a:noFill/>
          </a:ln>
        </p:spPr>
        <p:txBody>
          <a:bodyPr lIns="91425" tIns="45700" rIns="91425" bIns="45700" anchor="ctr" anchorCtr="0">
            <a:noAutofit/>
          </a:bodyPr>
          <a:lstStyle/>
          <a:p>
            <a:pPr algn="ctr" defTabSz="914400">
              <a:buSzPct val="25000"/>
            </a:pPr>
            <a:r>
              <a:rPr lang="en-US" sz="1200" dirty="0">
                <a:solidFill>
                  <a:srgbClr val="000000"/>
                </a:solidFill>
                <a:latin typeface="Roboto"/>
                <a:ea typeface="Roboto"/>
                <a:cs typeface="Roboto"/>
                <a:sym typeface="Roboto"/>
              </a:rPr>
              <a:t>Application container runtime with attachable backing services, automated CI/CD, routing, health management and logging.</a:t>
            </a:r>
          </a:p>
        </p:txBody>
      </p:sp>
      <p:sp>
        <p:nvSpPr>
          <p:cNvPr id="34" name="Shape 588"/>
          <p:cNvSpPr/>
          <p:nvPr/>
        </p:nvSpPr>
        <p:spPr>
          <a:xfrm>
            <a:off x="1062653" y="5612548"/>
            <a:ext cx="4956618" cy="727321"/>
          </a:xfrm>
          <a:prstGeom prst="rect">
            <a:avLst/>
          </a:prstGeom>
          <a:noFill/>
          <a:ln>
            <a:noFill/>
          </a:ln>
        </p:spPr>
        <p:txBody>
          <a:bodyPr lIns="91425" tIns="45700" rIns="91425" bIns="45700" anchor="t" anchorCtr="0">
            <a:noAutofit/>
          </a:bodyPr>
          <a:lstStyle/>
          <a:p>
            <a:pPr algn="ctr" defTabSz="914400">
              <a:buSzPct val="25000"/>
            </a:pPr>
            <a:r>
              <a:rPr lang="en-US" sz="1200">
                <a:solidFill>
                  <a:srgbClr val="000000"/>
                </a:solidFill>
                <a:latin typeface="Roboto"/>
                <a:ea typeface="Roboto"/>
                <a:cs typeface="Roboto"/>
                <a:sym typeface="Roboto"/>
              </a:rPr>
              <a:t>A single deployment API for provisioning for bit-for-bit, consistent, self-healing deployments across any private or public cloud.</a:t>
            </a:r>
          </a:p>
        </p:txBody>
      </p:sp>
      <p:pic>
        <p:nvPicPr>
          <p:cNvPr id="35" name="Shape 589"/>
          <p:cNvPicPr preferRelativeResize="0"/>
          <p:nvPr/>
        </p:nvPicPr>
        <p:blipFill rotWithShape="1">
          <a:blip r:embed="rId3">
            <a:alphaModFix/>
          </a:blip>
          <a:srcRect/>
          <a:stretch/>
        </p:blipFill>
        <p:spPr>
          <a:xfrm>
            <a:off x="463101" y="1244214"/>
            <a:ext cx="424710" cy="800927"/>
          </a:xfrm>
          <a:prstGeom prst="rect">
            <a:avLst/>
          </a:prstGeom>
          <a:noFill/>
          <a:ln>
            <a:noFill/>
          </a:ln>
        </p:spPr>
      </p:pic>
      <p:sp>
        <p:nvSpPr>
          <p:cNvPr id="36" name="Shape 590"/>
          <p:cNvSpPr/>
          <p:nvPr/>
        </p:nvSpPr>
        <p:spPr>
          <a:xfrm>
            <a:off x="453055" y="1999317"/>
            <a:ext cx="593855" cy="369331"/>
          </a:xfrm>
          <a:prstGeom prst="rect">
            <a:avLst/>
          </a:prstGeom>
          <a:noFill/>
          <a:ln>
            <a:noFill/>
          </a:ln>
        </p:spPr>
        <p:txBody>
          <a:bodyPr lIns="91425" tIns="45700" rIns="91425" bIns="45700" anchor="t" anchorCtr="0">
            <a:noAutofit/>
          </a:bodyPr>
          <a:lstStyle/>
          <a:p>
            <a:pPr defTabSz="914400">
              <a:buSzPct val="25000"/>
            </a:pPr>
            <a:r>
              <a:rPr lang="en-US" sz="1200" dirty="0" err="1">
                <a:solidFill>
                  <a:srgbClr val="000000"/>
                </a:solidFill>
                <a:latin typeface="Roboto"/>
                <a:ea typeface="Roboto"/>
                <a:cs typeface="Roboto"/>
                <a:sym typeface="Roboto"/>
              </a:rPr>
              <a:t>Dev</a:t>
            </a:r>
            <a:endParaRPr lang="en-US" sz="1200" dirty="0">
              <a:solidFill>
                <a:srgbClr val="000000"/>
              </a:solidFill>
              <a:latin typeface="Roboto"/>
              <a:ea typeface="Roboto"/>
              <a:cs typeface="Roboto"/>
              <a:sym typeface="Roboto"/>
            </a:endParaRPr>
          </a:p>
        </p:txBody>
      </p:sp>
      <p:sp>
        <p:nvSpPr>
          <p:cNvPr id="37" name="Shape 591"/>
          <p:cNvSpPr/>
          <p:nvPr/>
        </p:nvSpPr>
        <p:spPr>
          <a:xfrm>
            <a:off x="254367" y="3940669"/>
            <a:ext cx="451015" cy="369331"/>
          </a:xfrm>
          <a:prstGeom prst="rect">
            <a:avLst/>
          </a:prstGeom>
          <a:noFill/>
          <a:ln>
            <a:noFill/>
          </a:ln>
        </p:spPr>
        <p:txBody>
          <a:bodyPr lIns="91425" tIns="45700" rIns="91425" bIns="45700" anchor="t" anchorCtr="0">
            <a:noAutofit/>
          </a:bodyPr>
          <a:lstStyle/>
          <a:p>
            <a:pPr defTabSz="914400">
              <a:buSzPct val="25000"/>
            </a:pPr>
            <a:r>
              <a:rPr lang="en-US" sz="1200" dirty="0" err="1">
                <a:solidFill>
                  <a:srgbClr val="000000"/>
                </a:solidFill>
                <a:latin typeface="Roboto"/>
                <a:ea typeface="Roboto"/>
                <a:cs typeface="Roboto"/>
                <a:sym typeface="Roboto"/>
              </a:rPr>
              <a:t>Dev</a:t>
            </a:r>
            <a:endParaRPr lang="en-US" sz="1200" dirty="0">
              <a:solidFill>
                <a:srgbClr val="000000"/>
              </a:solidFill>
              <a:latin typeface="Roboto"/>
              <a:ea typeface="Roboto"/>
              <a:cs typeface="Roboto"/>
              <a:sym typeface="Roboto"/>
            </a:endParaRPr>
          </a:p>
        </p:txBody>
      </p:sp>
      <p:sp>
        <p:nvSpPr>
          <p:cNvPr id="38" name="Shape 592"/>
          <p:cNvSpPr/>
          <p:nvPr/>
        </p:nvSpPr>
        <p:spPr>
          <a:xfrm>
            <a:off x="680283" y="3953805"/>
            <a:ext cx="457501" cy="369331"/>
          </a:xfrm>
          <a:prstGeom prst="rect">
            <a:avLst/>
          </a:prstGeom>
          <a:noFill/>
          <a:ln>
            <a:noFill/>
          </a:ln>
        </p:spPr>
        <p:txBody>
          <a:bodyPr lIns="91425" tIns="45700" rIns="91425" bIns="45700" anchor="t" anchorCtr="0">
            <a:noAutofit/>
          </a:bodyPr>
          <a:lstStyle/>
          <a:p>
            <a:pPr defTabSz="914400">
              <a:buSzPct val="25000"/>
            </a:pPr>
            <a:r>
              <a:rPr lang="en-US" sz="1200">
                <a:solidFill>
                  <a:srgbClr val="000000"/>
                </a:solidFill>
                <a:latin typeface="Roboto"/>
                <a:ea typeface="Roboto"/>
                <a:cs typeface="Roboto"/>
                <a:sym typeface="Roboto"/>
              </a:rPr>
              <a:t>Ops</a:t>
            </a:r>
          </a:p>
        </p:txBody>
      </p:sp>
      <p:sp>
        <p:nvSpPr>
          <p:cNvPr id="39" name="Shape 593"/>
          <p:cNvSpPr/>
          <p:nvPr/>
        </p:nvSpPr>
        <p:spPr>
          <a:xfrm>
            <a:off x="471852" y="5904041"/>
            <a:ext cx="457501" cy="369331"/>
          </a:xfrm>
          <a:prstGeom prst="rect">
            <a:avLst/>
          </a:prstGeom>
          <a:noFill/>
          <a:ln>
            <a:noFill/>
          </a:ln>
        </p:spPr>
        <p:txBody>
          <a:bodyPr lIns="91425" tIns="45700" rIns="91425" bIns="45700" anchor="t" anchorCtr="0">
            <a:noAutofit/>
          </a:bodyPr>
          <a:lstStyle/>
          <a:p>
            <a:pPr defTabSz="914400">
              <a:buSzPct val="25000"/>
            </a:pPr>
            <a:r>
              <a:rPr lang="en-US" sz="1200">
                <a:solidFill>
                  <a:srgbClr val="000000"/>
                </a:solidFill>
                <a:latin typeface="Roboto"/>
                <a:ea typeface="Roboto"/>
                <a:cs typeface="Roboto"/>
                <a:sym typeface="Roboto"/>
              </a:rPr>
              <a:t>Ops</a:t>
            </a:r>
          </a:p>
        </p:txBody>
      </p:sp>
      <p:pic>
        <p:nvPicPr>
          <p:cNvPr id="40" name="Shape 594"/>
          <p:cNvPicPr preferRelativeResize="0"/>
          <p:nvPr/>
        </p:nvPicPr>
        <p:blipFill rotWithShape="1">
          <a:blip r:embed="rId3">
            <a:alphaModFix/>
          </a:blip>
          <a:srcRect/>
          <a:stretch/>
        </p:blipFill>
        <p:spPr>
          <a:xfrm>
            <a:off x="264408" y="3190199"/>
            <a:ext cx="424710" cy="800927"/>
          </a:xfrm>
          <a:prstGeom prst="rect">
            <a:avLst/>
          </a:prstGeom>
          <a:noFill/>
          <a:ln>
            <a:noFill/>
          </a:ln>
        </p:spPr>
      </p:pic>
      <p:pic>
        <p:nvPicPr>
          <p:cNvPr id="41" name="Shape 595"/>
          <p:cNvPicPr preferRelativeResize="0"/>
          <p:nvPr/>
        </p:nvPicPr>
        <p:blipFill rotWithShape="1">
          <a:blip r:embed="rId4">
            <a:alphaModFix/>
          </a:blip>
          <a:srcRect/>
          <a:stretch/>
        </p:blipFill>
        <p:spPr>
          <a:xfrm>
            <a:off x="696674" y="3190199"/>
            <a:ext cx="424710" cy="800927"/>
          </a:xfrm>
          <a:prstGeom prst="rect">
            <a:avLst/>
          </a:prstGeom>
          <a:noFill/>
          <a:ln>
            <a:noFill/>
          </a:ln>
        </p:spPr>
      </p:pic>
      <p:pic>
        <p:nvPicPr>
          <p:cNvPr id="42" name="Shape 596"/>
          <p:cNvPicPr preferRelativeResize="0"/>
          <p:nvPr/>
        </p:nvPicPr>
        <p:blipFill rotWithShape="1">
          <a:blip r:embed="rId4">
            <a:alphaModFix/>
          </a:blip>
          <a:srcRect/>
          <a:stretch/>
        </p:blipFill>
        <p:spPr>
          <a:xfrm>
            <a:off x="488243" y="5109575"/>
            <a:ext cx="424710" cy="800927"/>
          </a:xfrm>
          <a:prstGeom prst="rect">
            <a:avLst/>
          </a:prstGeom>
          <a:noFill/>
          <a:ln>
            <a:noFill/>
          </a:ln>
        </p:spPr>
      </p:pic>
      <p:pic>
        <p:nvPicPr>
          <p:cNvPr id="43" name="Shape 597"/>
          <p:cNvPicPr preferRelativeResize="0"/>
          <p:nvPr/>
        </p:nvPicPr>
        <p:blipFill rotWithShape="1">
          <a:blip r:embed="rId5">
            <a:alphaModFix/>
          </a:blip>
          <a:srcRect t="21144" r="55715" b="28964"/>
          <a:stretch/>
        </p:blipFill>
        <p:spPr>
          <a:xfrm>
            <a:off x="7857405" y="1402613"/>
            <a:ext cx="796386" cy="401467"/>
          </a:xfrm>
          <a:prstGeom prst="rect">
            <a:avLst/>
          </a:prstGeom>
          <a:noFill/>
          <a:ln>
            <a:noFill/>
          </a:ln>
        </p:spPr>
      </p:pic>
      <p:pic>
        <p:nvPicPr>
          <p:cNvPr id="44" name="Shape 598"/>
          <p:cNvPicPr preferRelativeResize="0"/>
          <p:nvPr/>
        </p:nvPicPr>
        <p:blipFill rotWithShape="1">
          <a:blip r:embed="rId5">
            <a:alphaModFix/>
          </a:blip>
          <a:srcRect l="50285" t="21128" b="20941"/>
          <a:stretch/>
        </p:blipFill>
        <p:spPr>
          <a:xfrm>
            <a:off x="7776387" y="1751264"/>
            <a:ext cx="894033" cy="466136"/>
          </a:xfrm>
          <a:prstGeom prst="rect">
            <a:avLst/>
          </a:prstGeom>
          <a:noFill/>
          <a:ln>
            <a:noFill/>
          </a:ln>
        </p:spPr>
      </p:pic>
      <p:pic>
        <p:nvPicPr>
          <p:cNvPr id="47" name="Shape 599"/>
          <p:cNvPicPr preferRelativeResize="0"/>
          <p:nvPr/>
        </p:nvPicPr>
        <p:blipFill rotWithShape="1">
          <a:blip r:embed="rId6">
            <a:alphaModFix/>
          </a:blip>
          <a:srcRect/>
          <a:stretch/>
        </p:blipFill>
        <p:spPr>
          <a:xfrm>
            <a:off x="6299763" y="1224533"/>
            <a:ext cx="487255" cy="649673"/>
          </a:xfrm>
          <a:prstGeom prst="rect">
            <a:avLst/>
          </a:prstGeom>
          <a:noFill/>
          <a:ln>
            <a:noFill/>
          </a:ln>
        </p:spPr>
      </p:pic>
      <p:pic>
        <p:nvPicPr>
          <p:cNvPr id="48" name="Shape 600"/>
          <p:cNvPicPr preferRelativeResize="0"/>
          <p:nvPr/>
        </p:nvPicPr>
        <p:blipFill rotWithShape="1">
          <a:blip r:embed="rId7">
            <a:alphaModFix/>
          </a:blip>
          <a:srcRect/>
          <a:stretch/>
        </p:blipFill>
        <p:spPr>
          <a:xfrm>
            <a:off x="7003012" y="1155201"/>
            <a:ext cx="582146" cy="776195"/>
          </a:xfrm>
          <a:prstGeom prst="rect">
            <a:avLst/>
          </a:prstGeom>
          <a:noFill/>
          <a:ln>
            <a:noFill/>
          </a:ln>
        </p:spPr>
      </p:pic>
      <p:pic>
        <p:nvPicPr>
          <p:cNvPr id="49" name="Shape 601"/>
          <p:cNvPicPr preferRelativeResize="0"/>
          <p:nvPr/>
        </p:nvPicPr>
        <p:blipFill rotWithShape="1">
          <a:blip r:embed="rId8">
            <a:alphaModFix/>
          </a:blip>
          <a:srcRect/>
          <a:stretch/>
        </p:blipFill>
        <p:spPr>
          <a:xfrm>
            <a:off x="7036548" y="5144900"/>
            <a:ext cx="877523" cy="754201"/>
          </a:xfrm>
          <a:prstGeom prst="rect">
            <a:avLst/>
          </a:prstGeom>
          <a:noFill/>
          <a:ln>
            <a:noFill/>
          </a:ln>
        </p:spPr>
      </p:pic>
      <p:sp>
        <p:nvSpPr>
          <p:cNvPr id="50" name="Shape 602"/>
          <p:cNvSpPr/>
          <p:nvPr/>
        </p:nvSpPr>
        <p:spPr>
          <a:xfrm>
            <a:off x="6949151" y="1806231"/>
            <a:ext cx="689881" cy="615552"/>
          </a:xfrm>
          <a:prstGeom prst="rect">
            <a:avLst/>
          </a:prstGeom>
          <a:noFill/>
          <a:ln>
            <a:noFill/>
          </a:ln>
        </p:spPr>
        <p:txBody>
          <a:bodyPr lIns="91425" tIns="45700" rIns="91425" bIns="45700" anchor="t" anchorCtr="0">
            <a:noAutofit/>
          </a:bodyPr>
          <a:lstStyle/>
          <a:p>
            <a:pPr algn="ctr" defTabSz="914400">
              <a:buSzPct val="25000"/>
            </a:pPr>
            <a:r>
              <a:rPr lang="en-US" sz="1200">
                <a:solidFill>
                  <a:srgbClr val="5DA831"/>
                </a:solidFill>
                <a:latin typeface="Montserrat"/>
                <a:ea typeface="Montserrat"/>
                <a:cs typeface="Montserrat"/>
                <a:sym typeface="Montserrat"/>
              </a:rPr>
              <a:t>Spring</a:t>
            </a:r>
          </a:p>
          <a:p>
            <a:pPr algn="ctr" defTabSz="914400">
              <a:buSzPct val="25000"/>
            </a:pPr>
            <a:r>
              <a:rPr lang="en-US" sz="1200">
                <a:solidFill>
                  <a:srgbClr val="5DA831"/>
                </a:solidFill>
                <a:latin typeface="Montserrat"/>
                <a:ea typeface="Montserrat"/>
                <a:cs typeface="Montserrat"/>
                <a:sym typeface="Montserrat"/>
              </a:rPr>
              <a:t>Cloud</a:t>
            </a:r>
          </a:p>
        </p:txBody>
      </p:sp>
      <p:sp>
        <p:nvSpPr>
          <p:cNvPr id="51" name="Shape 603"/>
          <p:cNvSpPr/>
          <p:nvPr/>
        </p:nvSpPr>
        <p:spPr>
          <a:xfrm>
            <a:off x="6200529" y="1806231"/>
            <a:ext cx="685725" cy="615552"/>
          </a:xfrm>
          <a:prstGeom prst="rect">
            <a:avLst/>
          </a:prstGeom>
          <a:noFill/>
          <a:ln>
            <a:noFill/>
          </a:ln>
        </p:spPr>
        <p:txBody>
          <a:bodyPr lIns="91425" tIns="45700" rIns="91425" bIns="45700" anchor="t" anchorCtr="0">
            <a:noAutofit/>
          </a:bodyPr>
          <a:lstStyle/>
          <a:p>
            <a:pPr algn="ctr" defTabSz="914400">
              <a:buSzPct val="25000"/>
            </a:pPr>
            <a:r>
              <a:rPr lang="en-US" sz="1200">
                <a:solidFill>
                  <a:srgbClr val="5DA831"/>
                </a:solidFill>
                <a:latin typeface="Montserrat"/>
                <a:ea typeface="Montserrat"/>
                <a:cs typeface="Montserrat"/>
                <a:sym typeface="Montserrat"/>
              </a:rPr>
              <a:t>Spring</a:t>
            </a:r>
          </a:p>
          <a:p>
            <a:pPr algn="ctr" defTabSz="914400">
              <a:buSzPct val="25000"/>
            </a:pPr>
            <a:r>
              <a:rPr lang="en-US" sz="1200">
                <a:solidFill>
                  <a:srgbClr val="5DA831"/>
                </a:solidFill>
                <a:latin typeface="Montserrat"/>
                <a:ea typeface="Montserrat"/>
                <a:cs typeface="Montserrat"/>
                <a:sym typeface="Montserrat"/>
              </a:rPr>
              <a:t>Boot</a:t>
            </a:r>
          </a:p>
        </p:txBody>
      </p:sp>
      <p:sp>
        <p:nvSpPr>
          <p:cNvPr id="52" name="Shape 604"/>
          <p:cNvSpPr/>
          <p:nvPr/>
        </p:nvSpPr>
        <p:spPr>
          <a:xfrm>
            <a:off x="7111895" y="5842563"/>
            <a:ext cx="726822" cy="338028"/>
          </a:xfrm>
          <a:prstGeom prst="rect">
            <a:avLst/>
          </a:prstGeom>
          <a:noFill/>
          <a:ln>
            <a:noFill/>
          </a:ln>
        </p:spPr>
        <p:txBody>
          <a:bodyPr lIns="91425" tIns="45700" rIns="91425" bIns="45700" anchor="t" anchorCtr="0">
            <a:noAutofit/>
          </a:bodyPr>
          <a:lstStyle/>
          <a:p>
            <a:pPr algn="ctr" defTabSz="914400">
              <a:buSzPct val="25000"/>
            </a:pPr>
            <a:r>
              <a:rPr lang="en-US" sz="1400" dirty="0">
                <a:solidFill>
                  <a:srgbClr val="000000"/>
                </a:solidFill>
                <a:latin typeface="Roboto"/>
                <a:ea typeface="Roboto"/>
                <a:cs typeface="Roboto"/>
                <a:sym typeface="Roboto"/>
              </a:rPr>
              <a:t>BOSH</a:t>
            </a:r>
          </a:p>
        </p:txBody>
      </p:sp>
      <p:pic>
        <p:nvPicPr>
          <p:cNvPr id="53" name="Shape 605"/>
          <p:cNvPicPr preferRelativeResize="0"/>
          <p:nvPr/>
        </p:nvPicPr>
        <p:blipFill rotWithShape="1">
          <a:blip r:embed="rId9">
            <a:alphaModFix/>
          </a:blip>
          <a:srcRect l="41204" b="-11761"/>
          <a:stretch/>
        </p:blipFill>
        <p:spPr>
          <a:xfrm>
            <a:off x="6845386" y="3740272"/>
            <a:ext cx="1332429" cy="447073"/>
          </a:xfrm>
          <a:prstGeom prst="rect">
            <a:avLst/>
          </a:prstGeom>
          <a:noFill/>
          <a:ln>
            <a:noFill/>
          </a:ln>
        </p:spPr>
      </p:pic>
      <p:pic>
        <p:nvPicPr>
          <p:cNvPr id="54" name="Shape 606"/>
          <p:cNvPicPr preferRelativeResize="0"/>
          <p:nvPr/>
        </p:nvPicPr>
        <p:blipFill rotWithShape="1">
          <a:blip r:embed="rId9">
            <a:alphaModFix/>
          </a:blip>
          <a:srcRect t="1" r="60470" b="31920"/>
          <a:stretch/>
        </p:blipFill>
        <p:spPr>
          <a:xfrm>
            <a:off x="7056854" y="3401062"/>
            <a:ext cx="905043" cy="275137"/>
          </a:xfrm>
          <a:prstGeom prst="rect">
            <a:avLst/>
          </a:prstGeom>
          <a:noFill/>
          <a:ln>
            <a:noFill/>
          </a:ln>
        </p:spPr>
      </p:pic>
      <p:sp>
        <p:nvSpPr>
          <p:cNvPr id="58" name="Shape 613"/>
          <p:cNvSpPr/>
          <p:nvPr/>
        </p:nvSpPr>
        <p:spPr>
          <a:xfrm>
            <a:off x="5999933" y="2525282"/>
            <a:ext cx="3144069" cy="410369"/>
          </a:xfrm>
          <a:prstGeom prst="rect">
            <a:avLst/>
          </a:prstGeom>
          <a:noFill/>
          <a:ln>
            <a:noFill/>
          </a:ln>
        </p:spPr>
        <p:txBody>
          <a:bodyPr lIns="91425" tIns="45700" rIns="91425" bIns="45700" anchor="t" anchorCtr="0">
            <a:noAutofit/>
          </a:bodyPr>
          <a:lstStyle/>
          <a:p>
            <a:pPr algn="ctr" defTabSz="914400">
              <a:buSzPct val="25000"/>
            </a:pPr>
            <a:r>
              <a:rPr lang="en-US" sz="1400" b="1" dirty="0">
                <a:solidFill>
                  <a:srgbClr val="000000"/>
                </a:solidFill>
                <a:latin typeface="Roboto"/>
                <a:ea typeface="Roboto"/>
                <a:cs typeface="Roboto"/>
                <a:sym typeface="Roboto"/>
              </a:rPr>
              <a:t>Contract: 12 Factor Application</a:t>
            </a:r>
          </a:p>
        </p:txBody>
      </p:sp>
      <p:sp>
        <p:nvSpPr>
          <p:cNvPr id="59" name="Shape 614"/>
          <p:cNvSpPr/>
          <p:nvPr/>
        </p:nvSpPr>
        <p:spPr>
          <a:xfrm>
            <a:off x="6029214" y="4467829"/>
            <a:ext cx="2527585" cy="410369"/>
          </a:xfrm>
          <a:prstGeom prst="rect">
            <a:avLst/>
          </a:prstGeom>
          <a:noFill/>
          <a:ln>
            <a:noFill/>
          </a:ln>
        </p:spPr>
        <p:txBody>
          <a:bodyPr lIns="91425" tIns="45700" rIns="91425" bIns="45700" anchor="t" anchorCtr="0">
            <a:noAutofit/>
          </a:bodyPr>
          <a:lstStyle/>
          <a:p>
            <a:pPr algn="ctr" defTabSz="914400">
              <a:buSzPct val="25000"/>
            </a:pPr>
            <a:r>
              <a:rPr lang="en-US" sz="1400" b="1" dirty="0">
                <a:solidFill>
                  <a:srgbClr val="000000"/>
                </a:solidFill>
                <a:latin typeface="Roboto"/>
                <a:ea typeface="Roboto"/>
                <a:cs typeface="Roboto"/>
                <a:sym typeface="Roboto"/>
              </a:rPr>
              <a:t>Contract: BOSH Release</a:t>
            </a:r>
          </a:p>
        </p:txBody>
      </p:sp>
      <p:pic>
        <p:nvPicPr>
          <p:cNvPr id="60" name="Shape 615"/>
          <p:cNvPicPr preferRelativeResize="0"/>
          <p:nvPr/>
        </p:nvPicPr>
        <p:blipFill rotWithShape="1">
          <a:blip r:embed="rId10">
            <a:alphaModFix/>
          </a:blip>
          <a:srcRect/>
          <a:stretch/>
        </p:blipFill>
        <p:spPr>
          <a:xfrm>
            <a:off x="5758523" y="2581453"/>
            <a:ext cx="206495" cy="350315"/>
          </a:xfrm>
          <a:prstGeom prst="rect">
            <a:avLst/>
          </a:prstGeom>
          <a:noFill/>
          <a:ln>
            <a:noFill/>
          </a:ln>
        </p:spPr>
      </p:pic>
      <p:sp>
        <p:nvSpPr>
          <p:cNvPr id="68" name="Right Arrow 67"/>
          <p:cNvSpPr/>
          <p:nvPr/>
        </p:nvSpPr>
        <p:spPr>
          <a:xfrm rot="16200000">
            <a:off x="5810455" y="2288584"/>
            <a:ext cx="583353"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69" name="Right Arrow 68"/>
          <p:cNvSpPr/>
          <p:nvPr/>
        </p:nvSpPr>
        <p:spPr>
          <a:xfrm rot="16200000" flipH="1">
            <a:off x="5830864" y="2850596"/>
            <a:ext cx="540675"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70" name="Right Arrow 69"/>
          <p:cNvSpPr/>
          <p:nvPr/>
        </p:nvSpPr>
        <p:spPr>
          <a:xfrm rot="16200000">
            <a:off x="5810455" y="4228636"/>
            <a:ext cx="583353"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sp>
        <p:nvSpPr>
          <p:cNvPr id="71" name="Right Arrow 70"/>
          <p:cNvSpPr/>
          <p:nvPr/>
        </p:nvSpPr>
        <p:spPr>
          <a:xfrm rot="16200000" flipH="1">
            <a:off x="5830864" y="4790648"/>
            <a:ext cx="540675" cy="356814"/>
          </a:xfrm>
          <a:prstGeom prst="rightArrow">
            <a:avLst>
              <a:gd name="adj1" fmla="val 53774"/>
              <a:gd name="adj2" fmla="val 48113"/>
            </a:avLst>
          </a:prstGeom>
          <a:gradFill flip="none" rotWithShape="1">
            <a:gsLst>
              <a:gs pos="0">
                <a:schemeClr val="accent1">
                  <a:lumMod val="67000"/>
                </a:schemeClr>
              </a:gs>
              <a:gs pos="91000">
                <a:schemeClr val="accent1">
                  <a:lumMod val="97000"/>
                  <a:lumOff val="3000"/>
                </a:schemeClr>
              </a:gs>
            </a:gsLst>
            <a:lin ang="21000000" scaled="0"/>
            <a:tileRect/>
          </a:gradFill>
          <a:ln>
            <a:noFill/>
          </a:ln>
          <a:effectLst/>
        </p:spPr>
        <p:style>
          <a:lnRef idx="1">
            <a:schemeClr val="accent5"/>
          </a:lnRef>
          <a:fillRef idx="2">
            <a:schemeClr val="accent5"/>
          </a:fillRef>
          <a:effectRef idx="1">
            <a:schemeClr val="accent5"/>
          </a:effectRef>
          <a:fontRef idx="minor">
            <a:schemeClr val="dk1"/>
          </a:fontRef>
        </p:style>
        <p:txBody>
          <a:bodyPr anchor="ctr"/>
          <a:lstStyle/>
          <a:p>
            <a:pPr algn="ctr" defTabSz="914400">
              <a:defRPr/>
            </a:pPr>
            <a:endParaRPr lang="en-US">
              <a:solidFill>
                <a:srgbClr val="4C4C4C"/>
              </a:solidFill>
              <a:latin typeface="Arial"/>
            </a:endParaRPr>
          </a:p>
        </p:txBody>
      </p:sp>
      <p:pic>
        <p:nvPicPr>
          <p:cNvPr id="61" name="Shape 616"/>
          <p:cNvPicPr preferRelativeResize="0"/>
          <p:nvPr/>
        </p:nvPicPr>
        <p:blipFill rotWithShape="1">
          <a:blip r:embed="rId10">
            <a:alphaModFix/>
          </a:blip>
          <a:srcRect/>
          <a:stretch/>
        </p:blipFill>
        <p:spPr>
          <a:xfrm>
            <a:off x="5729504" y="4503296"/>
            <a:ext cx="206495" cy="350315"/>
          </a:xfrm>
          <a:prstGeom prst="rect">
            <a:avLst/>
          </a:prstGeom>
          <a:noFill/>
          <a:ln>
            <a:noFill/>
          </a:ln>
        </p:spPr>
      </p:pic>
    </p:spTree>
    <p:extLst>
      <p:ext uri="{BB962C8B-B14F-4D97-AF65-F5344CB8AC3E}">
        <p14:creationId xmlns:p14="http://schemas.microsoft.com/office/powerpoint/2010/main" val="1742012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426719"/>
            <a:ext cx="8742702" cy="484744"/>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1279120"/>
            <a:ext cx="8742702" cy="4796693"/>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143806032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1271872"/>
            <a:ext cx="8742702" cy="4912977"/>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426719"/>
            <a:ext cx="8742702" cy="484744"/>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244246186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426719"/>
            <a:ext cx="8731802" cy="484744"/>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1333248"/>
            <a:ext cx="8410574" cy="461625"/>
          </a:xfrm>
          <a:prstGeom prst="rect">
            <a:avLst/>
          </a:prstGeom>
          <a:noFill/>
          <a:ln>
            <a:noFill/>
          </a:ln>
        </p:spPr>
        <p:txBody>
          <a:bodyPr lIns="91425" tIns="45700" rIns="91425" bIns="45700" anchor="t" anchorCtr="0">
            <a:noAutofit/>
          </a:bodyPr>
          <a:lstStyle/>
          <a:p>
            <a:pPr defTabSz="914400">
              <a:lnSpc>
                <a:spcPct val="80000"/>
              </a:lnSpc>
              <a:buClr>
                <a:srgbClr val="F5F5F5"/>
              </a:buClr>
              <a:buSzPct val="25000"/>
              <a:buFont typeface="Arial"/>
              <a:buNone/>
            </a:pPr>
            <a:r>
              <a:rPr lang="en-US" sz="1960" kern="0">
                <a:solidFill>
                  <a:srgbClr val="F5F5F5"/>
                </a:solidFill>
                <a:latin typeface="Arial"/>
                <a:ea typeface="Arial"/>
                <a:cs typeface="Arial"/>
                <a:sym typeface="Arial"/>
                <a:rtl val="0"/>
              </a:rPr>
              <a:t>Consistent, Reliable, Scalable, Secure</a:t>
            </a:r>
          </a:p>
        </p:txBody>
      </p:sp>
      <p:sp>
        <p:nvSpPr>
          <p:cNvPr id="1333" name="Shape 1333"/>
          <p:cNvSpPr txBox="1"/>
          <p:nvPr/>
        </p:nvSpPr>
        <p:spPr>
          <a:xfrm>
            <a:off x="4950386" y="2564525"/>
            <a:ext cx="3861603" cy="2852067"/>
          </a:xfrm>
          <a:prstGeom prst="rect">
            <a:avLst/>
          </a:prstGeom>
          <a:noFill/>
          <a:ln>
            <a:noFill/>
          </a:ln>
        </p:spPr>
        <p:txBody>
          <a:bodyPr lIns="91425" tIns="45700" rIns="91425" bIns="45700" anchor="t" anchorCtr="0">
            <a:noAutofit/>
          </a:bodyPr>
          <a:lstStyle/>
          <a:p>
            <a:pPr marL="179388" indent="-179388" defTabSz="914400">
              <a:buClr>
                <a:srgbClr val="FFFFFF"/>
              </a:buClr>
              <a:buSzPct val="100000"/>
              <a:buFont typeface="Noto Sans Symbols"/>
              <a:buChar char="▪"/>
            </a:pPr>
            <a:r>
              <a:rPr lang="en-US" kern="0" dirty="0">
                <a:solidFill>
                  <a:srgbClr val="F5F5F5"/>
                </a:solidFill>
                <a:latin typeface="Arial"/>
                <a:ea typeface="Arial"/>
                <a:cs typeface="Arial"/>
                <a:sym typeface="Arial"/>
                <a:rtl val="0"/>
              </a:rPr>
              <a:t>Checks against “desired </a:t>
            </a:r>
            <a:r>
              <a:rPr lang="en-US" kern="0" dirty="0" smtClean="0">
                <a:solidFill>
                  <a:srgbClr val="F5F5F5"/>
                </a:solidFill>
                <a:latin typeface="Arial"/>
                <a:ea typeface="Arial"/>
                <a:cs typeface="Arial"/>
                <a:sym typeface="Arial"/>
                <a:rtl val="0"/>
              </a:rPr>
              <a:t>state” </a:t>
            </a:r>
            <a:r>
              <a:rPr lang="en-US" kern="0" dirty="0">
                <a:solidFill>
                  <a:srgbClr val="F5F5F5"/>
                </a:solidFill>
                <a:latin typeface="Arial"/>
                <a:ea typeface="Arial"/>
                <a:cs typeface="Arial"/>
                <a:sym typeface="Arial"/>
                <a:rtl val="0"/>
              </a:rPr>
              <a:t>to return consistency</a:t>
            </a:r>
          </a:p>
          <a:p>
            <a:pPr marL="179388" indent="-179388" defTabSz="914400">
              <a:spcBef>
                <a:spcPts val="360"/>
              </a:spcBef>
              <a:buClr>
                <a:srgbClr val="FFFFFF"/>
              </a:buClr>
              <a:buSzPct val="100000"/>
              <a:buFont typeface="Noto Sans Symbols"/>
              <a:buChar char="▪"/>
            </a:pPr>
            <a:r>
              <a:rPr lang="en-US" kern="0" dirty="0">
                <a:solidFill>
                  <a:srgbClr val="F5F5F5"/>
                </a:solidFill>
                <a:latin typeface="Arial"/>
                <a:ea typeface="Arial"/>
                <a:cs typeface="Arial"/>
                <a:sym typeface="Arial"/>
                <a:rtl val="0"/>
              </a:rPr>
              <a:t>No ad hoc automation burden</a:t>
            </a:r>
          </a:p>
          <a:p>
            <a:pPr marL="179388" indent="-179388" defTabSz="914400">
              <a:spcBef>
                <a:spcPts val="360"/>
              </a:spcBef>
              <a:buClr>
                <a:srgbClr val="FFFFFF"/>
              </a:buClr>
              <a:buSzPct val="100000"/>
              <a:buFont typeface="Noto Sans Symbols"/>
              <a:buChar char="▪"/>
            </a:pPr>
            <a:r>
              <a:rPr lang="en-US" kern="0" dirty="0">
                <a:solidFill>
                  <a:srgbClr val="F5F5F5"/>
                </a:solidFill>
                <a:latin typeface="Arial"/>
                <a:ea typeface="Arial"/>
                <a:cs typeface="Arial"/>
                <a:sym typeface="Arial"/>
                <a:rtl val="0"/>
              </a:rPr>
              <a:t>Manage services, not servers</a:t>
            </a:r>
          </a:p>
          <a:p>
            <a:pPr marL="179388" indent="-179388" defTabSz="914400">
              <a:spcBef>
                <a:spcPts val="360"/>
              </a:spcBef>
              <a:buClr>
                <a:srgbClr val="FFFFFF"/>
              </a:buClr>
              <a:buSzPct val="100000"/>
              <a:buFont typeface="Noto Sans Symbols"/>
              <a:buChar char="▪"/>
            </a:pPr>
            <a:r>
              <a:rPr lang="en-US" kern="0" dirty="0" smtClean="0">
                <a:solidFill>
                  <a:srgbClr val="F5F5F5"/>
                </a:solidFill>
                <a:latin typeface="Arial"/>
                <a:ea typeface="Arial"/>
                <a:cs typeface="Arial"/>
                <a:sym typeface="Arial"/>
                <a:rtl val="0"/>
              </a:rPr>
              <a:t>Self </a:t>
            </a:r>
            <a:r>
              <a:rPr lang="en-US" kern="0" dirty="0">
                <a:solidFill>
                  <a:srgbClr val="F5F5F5"/>
                </a:solidFill>
                <a:latin typeface="Arial"/>
                <a:ea typeface="Arial"/>
                <a:cs typeface="Arial"/>
                <a:sym typeface="Arial"/>
                <a:rtl val="0"/>
              </a:rPr>
              <a:t>Healing</a:t>
            </a:r>
          </a:p>
        </p:txBody>
      </p:sp>
      <p:sp>
        <p:nvSpPr>
          <p:cNvPr id="1334" name="Shape 1334"/>
          <p:cNvSpPr/>
          <p:nvPr/>
        </p:nvSpPr>
        <p:spPr>
          <a:xfrm>
            <a:off x="673099" y="1948876"/>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Provision</a:t>
            </a:r>
          </a:p>
        </p:txBody>
      </p:sp>
      <p:sp>
        <p:nvSpPr>
          <p:cNvPr id="1335" name="Shape 1335"/>
          <p:cNvSpPr/>
          <p:nvPr/>
        </p:nvSpPr>
        <p:spPr>
          <a:xfrm>
            <a:off x="2975511" y="1948876"/>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Deploy and Configure</a:t>
            </a:r>
          </a:p>
        </p:txBody>
      </p:sp>
      <p:sp>
        <p:nvSpPr>
          <p:cNvPr id="1336" name="Shape 1336"/>
          <p:cNvSpPr/>
          <p:nvPr/>
        </p:nvSpPr>
        <p:spPr>
          <a:xfrm>
            <a:off x="2975511" y="4592488"/>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Monitor and Detect</a:t>
            </a:r>
          </a:p>
        </p:txBody>
      </p:sp>
      <p:sp>
        <p:nvSpPr>
          <p:cNvPr id="1337" name="Shape 1337"/>
          <p:cNvSpPr/>
          <p:nvPr/>
        </p:nvSpPr>
        <p:spPr>
          <a:xfrm>
            <a:off x="673099" y="4592488"/>
            <a:ext cx="1194732" cy="1474301"/>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algn="ctr" defTabSz="914400">
              <a:buClr>
                <a:srgbClr val="262626"/>
              </a:buClr>
              <a:buSzPct val="25000"/>
              <a:buFont typeface="Arial"/>
              <a:buNone/>
            </a:pPr>
            <a:r>
              <a:rPr lang="en-US" sz="1200" kern="0">
                <a:solidFill>
                  <a:srgbClr val="262626"/>
                </a:solidFill>
                <a:latin typeface="Arial"/>
                <a:ea typeface="Arial"/>
                <a:cs typeface="Arial"/>
                <a:sym typeface="Arial"/>
                <a:rtl val="0"/>
              </a:rPr>
              <a:t>Re-mediate</a:t>
            </a:r>
          </a:p>
        </p:txBody>
      </p:sp>
      <p:cxnSp>
        <p:nvCxnSpPr>
          <p:cNvPr id="1338" name="Shape 1338"/>
          <p:cNvCxnSpPr/>
          <p:nvPr/>
        </p:nvCxnSpPr>
        <p:spPr>
          <a:xfrm>
            <a:off x="1842181" y="2651820"/>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3388969"/>
            <a:ext cx="0" cy="1169312"/>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3423288"/>
            <a:ext cx="0" cy="11692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81" y="5295433"/>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3317542"/>
            <a:ext cx="822960" cy="97535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algn="ctr" defTabSz="914400">
              <a:buClr>
                <a:srgbClr val="138A7E"/>
              </a:buClr>
              <a:buSzPct val="25000"/>
              <a:buFont typeface="Arial"/>
              <a:buNone/>
            </a:pPr>
            <a:r>
              <a:rPr lang="en-US" sz="1100" kern="0">
                <a:solidFill>
                  <a:srgbClr val="138A7E"/>
                </a:solidFill>
                <a:latin typeface="Arial"/>
                <a:ea typeface="Arial"/>
                <a:cs typeface="Arial"/>
                <a:sym typeface="Arial"/>
                <a:rtl val="0"/>
              </a:rPr>
              <a:t>Current</a:t>
            </a:r>
          </a:p>
          <a:p>
            <a:pPr algn="ctr" defTabSz="914400">
              <a:buClr>
                <a:srgbClr val="138A7E"/>
              </a:buClr>
              <a:buSzPct val="25000"/>
              <a:buFont typeface="Source Sans Pro"/>
              <a:buNone/>
            </a:pPr>
            <a:r>
              <a:rPr lang="en-US" sz="1100" kern="0">
                <a:solidFill>
                  <a:srgbClr val="138A7E"/>
                </a:solidFill>
                <a:latin typeface="Source Sans Pro"/>
                <a:ea typeface="Source Sans Pro"/>
                <a:cs typeface="Source Sans Pro"/>
                <a:sym typeface="Source Sans Pro"/>
                <a:rtl val="0"/>
              </a:rPr>
              <a:t>State</a:t>
            </a:r>
          </a:p>
        </p:txBody>
      </p:sp>
      <p:sp>
        <p:nvSpPr>
          <p:cNvPr id="1343" name="Shape 1343"/>
          <p:cNvSpPr/>
          <p:nvPr/>
        </p:nvSpPr>
        <p:spPr>
          <a:xfrm>
            <a:off x="2292007" y="3788535"/>
            <a:ext cx="822960" cy="974980"/>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algn="ctr" defTabSz="914400">
              <a:buClr>
                <a:srgbClr val="138A7E"/>
              </a:buClr>
              <a:buSzPct val="25000"/>
              <a:buFont typeface="Arial"/>
              <a:buNone/>
            </a:pPr>
            <a:r>
              <a:rPr lang="en-US" sz="1100" kern="0">
                <a:solidFill>
                  <a:srgbClr val="138A7E"/>
                </a:solidFill>
                <a:latin typeface="Arial"/>
                <a:ea typeface="Arial"/>
                <a:cs typeface="Arial"/>
                <a:sym typeface="Arial"/>
                <a:rtl val="0"/>
              </a:rPr>
              <a:t>Desired</a:t>
            </a:r>
          </a:p>
          <a:p>
            <a:pPr algn="ctr" defTabSz="914400">
              <a:buClr>
                <a:srgbClr val="138A7E"/>
              </a:buClr>
              <a:buSzPct val="25000"/>
              <a:buFont typeface="Source Sans Pro"/>
              <a:buNone/>
            </a:pPr>
            <a:r>
              <a:rPr lang="en-US" sz="1100" kern="0">
                <a:solidFill>
                  <a:srgbClr val="138A7E"/>
                </a:solidFill>
                <a:latin typeface="Source Sans Pro"/>
                <a:ea typeface="Source Sans Pro"/>
                <a:cs typeface="Source Sans Pro"/>
                <a:sym typeface="Source Sans Pro"/>
                <a:rtl val="0"/>
              </a:rPr>
              <a:t>State</a:t>
            </a:r>
          </a:p>
        </p:txBody>
      </p:sp>
    </p:spTree>
    <p:extLst>
      <p:ext uri="{BB962C8B-B14F-4D97-AF65-F5344CB8AC3E}">
        <p14:creationId xmlns:p14="http://schemas.microsoft.com/office/powerpoint/2010/main" val="3648484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1260532"/>
            <a:ext cx="2692798" cy="47624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algn="ctr" defTabSz="914400">
              <a:buClr>
                <a:srgbClr val="262626"/>
              </a:buClr>
              <a:buFont typeface="Source Sans Pro"/>
              <a:buNone/>
            </a:pPr>
            <a:endParaRPr kern="0">
              <a:solidFill>
                <a:srgbClr val="4D4D4D"/>
              </a:solidFill>
              <a:latin typeface="Arial"/>
              <a:ea typeface="Arial"/>
              <a:cs typeface="Arial"/>
              <a:sym typeface="Arial"/>
              <a:rtl val="0"/>
            </a:endParaRPr>
          </a:p>
        </p:txBody>
      </p:sp>
      <p:sp>
        <p:nvSpPr>
          <p:cNvPr id="2" name="Título 1"/>
          <p:cNvSpPr>
            <a:spLocks noGrp="1"/>
          </p:cNvSpPr>
          <p:nvPr>
            <p:ph type="title"/>
          </p:nvPr>
        </p:nvSpPr>
        <p:spPr>
          <a:xfrm>
            <a:off x="161638" y="426719"/>
            <a:ext cx="8728230" cy="484744"/>
          </a:xfrm>
        </p:spPr>
        <p:txBody>
          <a:bodyPr/>
          <a:lstStyle/>
          <a:p>
            <a:r>
              <a:rPr lang="en-US" dirty="0" smtClean="0">
                <a:solidFill>
                  <a:srgbClr val="138A7E"/>
                </a:solidFill>
              </a:rPr>
              <a:t>Designed to be “Manageable </a:t>
            </a:r>
            <a:r>
              <a:rPr lang="en-US" u="sng" dirty="0" smtClean="0">
                <a:solidFill>
                  <a:srgbClr val="138A7E"/>
                </a:solidFill>
              </a:rPr>
              <a:t>&amp;</a:t>
            </a:r>
            <a:r>
              <a:rPr lang="en-US" dirty="0" smtClean="0">
                <a:solidFill>
                  <a:srgbClr val="138A7E"/>
                </a:solidFill>
              </a:rPr>
              <a:t> Productive”</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90" y="1228266"/>
            <a:ext cx="6903819" cy="4891175"/>
          </a:xfrm>
          <a:prstGeom prst="rect">
            <a:avLst/>
          </a:prstGeom>
          <a:noFill/>
          <a:ln>
            <a:noFill/>
          </a:ln>
        </p:spPr>
      </p:pic>
      <p:grpSp>
        <p:nvGrpSpPr>
          <p:cNvPr id="7" name="Agrupar 6"/>
          <p:cNvGrpSpPr/>
          <p:nvPr/>
        </p:nvGrpSpPr>
        <p:grpSpPr>
          <a:xfrm>
            <a:off x="161643" y="1386187"/>
            <a:ext cx="2041799" cy="4460417"/>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dirty="0">
                  <a:solidFill>
                    <a:srgbClr val="29756E"/>
                  </a:solidFill>
                  <a:latin typeface="Arial"/>
                  <a:ea typeface="Arial"/>
                  <a:cs typeface="Arial"/>
                  <a:sym typeface="Arial"/>
                  <a:rtl val="0"/>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dirty="0">
                  <a:solidFill>
                    <a:srgbClr val="29756E"/>
                  </a:solidFill>
                  <a:latin typeface="Arial"/>
                  <a:ea typeface="Arial"/>
                  <a:cs typeface="Arial"/>
                  <a:sym typeface="Arial"/>
                  <a:rtl val="0"/>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defTabSz="914400">
                <a:buClr>
                  <a:srgbClr val="29756E"/>
                </a:buClr>
                <a:buSzPct val="25000"/>
                <a:buFont typeface="Arial"/>
                <a:buNone/>
              </a:pPr>
              <a:r>
                <a:rPr lang="en-US" sz="1500" kern="0">
                  <a:solidFill>
                    <a:srgbClr val="29756E"/>
                  </a:solidFill>
                  <a:latin typeface="Arial"/>
                  <a:ea typeface="Arial"/>
                  <a:cs typeface="Arial"/>
                  <a:sym typeface="Arial"/>
                  <a:rtl val="0"/>
                </a:rPr>
                <a:t>Eliminate bespoke automation on top of config management</a:t>
              </a:r>
            </a:p>
          </p:txBody>
        </p:sp>
      </p:grpSp>
    </p:spTree>
    <p:extLst>
      <p:ext uri="{BB962C8B-B14F-4D97-AF65-F5344CB8AC3E}">
        <p14:creationId xmlns:p14="http://schemas.microsoft.com/office/powerpoint/2010/main" val="384989995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426719"/>
            <a:ext cx="8742702" cy="484744"/>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2072860"/>
            <a:ext cx="3785776" cy="27188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2083149"/>
            <a:ext cx="3785776" cy="2718800"/>
          </a:xfrm>
          <a:prstGeom prst="rect">
            <a:avLst/>
          </a:prstGeom>
          <a:noFill/>
          <a:ln>
            <a:noFill/>
          </a:ln>
        </p:spPr>
      </p:pic>
      <p:grpSp>
        <p:nvGrpSpPr>
          <p:cNvPr id="244" name="Shape 244"/>
          <p:cNvGrpSpPr/>
          <p:nvPr/>
        </p:nvGrpSpPr>
        <p:grpSpPr>
          <a:xfrm>
            <a:off x="5187313" y="2192735"/>
            <a:ext cx="3120138" cy="2334471"/>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3465900"/>
            <a:ext cx="1007398" cy="6791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3605704"/>
            <a:ext cx="322666" cy="430221"/>
          </a:xfrm>
          <a:prstGeom prst="rect">
            <a:avLst/>
          </a:prstGeom>
          <a:noFill/>
          <a:ln>
            <a:noFill/>
          </a:ln>
        </p:spPr>
      </p:pic>
      <p:sp>
        <p:nvSpPr>
          <p:cNvPr id="256" name="Shape 256"/>
          <p:cNvSpPr txBox="1"/>
          <p:nvPr/>
        </p:nvSpPr>
        <p:spPr>
          <a:xfrm>
            <a:off x="163546" y="1193800"/>
            <a:ext cx="5246681" cy="4741197"/>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extLst>
      <p:ext uri="{BB962C8B-B14F-4D97-AF65-F5344CB8AC3E}">
        <p14:creationId xmlns:p14="http://schemas.microsoft.com/office/powerpoint/2010/main" val="34609547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An </a:t>
            </a:r>
            <a:r>
              <a:rPr lang="en-US" dirty="0"/>
              <a:t>Open Industry Standard</a:t>
            </a:r>
          </a:p>
        </p:txBody>
      </p:sp>
      <p:sp>
        <p:nvSpPr>
          <p:cNvPr id="24577" name="Title 1"/>
          <p:cNvSpPr>
            <a:spLocks noGrp="1"/>
          </p:cNvSpPr>
          <p:nvPr>
            <p:ph type="title"/>
          </p:nvPr>
        </p:nvSpPr>
        <p:spPr/>
        <p:txBody>
          <a:bodyPr/>
          <a:lstStyle/>
          <a:p>
            <a:r>
              <a:rPr lang="en-US" sz="2800" dirty="0"/>
              <a:t>Cloud Foundry </a:t>
            </a:r>
            <a:r>
              <a:rPr lang="en-US" sz="2800" dirty="0" smtClean="0"/>
              <a:t>Foundation</a:t>
            </a:r>
            <a:endParaRPr lang="en-US" sz="2800" dirty="0">
              <a:latin typeface="+mj-lt"/>
            </a:endParaRPr>
          </a:p>
        </p:txBody>
      </p:sp>
      <p:pic>
        <p:nvPicPr>
          <p:cNvPr id="24578" name="Picture 52"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7126" y="4438243"/>
            <a:ext cx="568325" cy="357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p:cNvSpPr/>
          <p:nvPr/>
        </p:nvSpPr>
        <p:spPr>
          <a:xfrm>
            <a:off x="463625" y="1687057"/>
            <a:ext cx="8404150" cy="871179"/>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55" name="Rectangle 54"/>
          <p:cNvSpPr/>
          <p:nvPr/>
        </p:nvSpPr>
        <p:spPr>
          <a:xfrm>
            <a:off x="463625" y="2720589"/>
            <a:ext cx="8404150" cy="1346824"/>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56" name="Rectangle 55"/>
          <p:cNvSpPr/>
          <p:nvPr/>
        </p:nvSpPr>
        <p:spPr>
          <a:xfrm>
            <a:off x="463625" y="4233051"/>
            <a:ext cx="8404150" cy="2171772"/>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24582" name="Content Placeholder 2"/>
          <p:cNvSpPr txBox="1">
            <a:spLocks/>
          </p:cNvSpPr>
          <p:nvPr/>
        </p:nvSpPr>
        <p:spPr bwMode="gray">
          <a:xfrm>
            <a:off x="540051" y="1754789"/>
            <a:ext cx="1135063" cy="31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a:solidFill>
                  <a:srgbClr val="182730"/>
                </a:solidFill>
                <a:latin typeface="Arial" charset="0"/>
                <a:cs typeface="Arial" charset="0"/>
              </a:rPr>
              <a:t>PLATINUM</a:t>
            </a:r>
          </a:p>
        </p:txBody>
      </p:sp>
      <p:sp>
        <p:nvSpPr>
          <p:cNvPr id="24583" name="Content Placeholder 2"/>
          <p:cNvSpPr txBox="1">
            <a:spLocks/>
          </p:cNvSpPr>
          <p:nvPr/>
        </p:nvSpPr>
        <p:spPr bwMode="gray">
          <a:xfrm>
            <a:off x="540051" y="2911088"/>
            <a:ext cx="1135063" cy="315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a:solidFill>
                  <a:srgbClr val="182730"/>
                </a:solidFill>
                <a:latin typeface="Arial" charset="0"/>
                <a:cs typeface="Arial" charset="0"/>
              </a:rPr>
              <a:t>GOLD</a:t>
            </a:r>
          </a:p>
        </p:txBody>
      </p:sp>
      <p:sp>
        <p:nvSpPr>
          <p:cNvPr id="24584" name="Content Placeholder 2"/>
          <p:cNvSpPr txBox="1">
            <a:spLocks/>
          </p:cNvSpPr>
          <p:nvPr/>
        </p:nvSpPr>
        <p:spPr bwMode="gray">
          <a:xfrm>
            <a:off x="542119" y="4380293"/>
            <a:ext cx="796954" cy="243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defTabSz="914400" eaLnBrk="1" hangingPunct="1">
              <a:lnSpc>
                <a:spcPct val="110000"/>
              </a:lnSpc>
              <a:spcBef>
                <a:spcPts val="1200"/>
              </a:spcBef>
              <a:buClr>
                <a:srgbClr val="33928A"/>
              </a:buClr>
              <a:buFont typeface="Wingdings" charset="0"/>
              <a:buNone/>
            </a:pPr>
            <a:r>
              <a:rPr lang="en-US" sz="1000" b="1" dirty="0">
                <a:solidFill>
                  <a:srgbClr val="182730"/>
                </a:solidFill>
                <a:latin typeface="Arial" charset="0"/>
                <a:cs typeface="Arial" charset="0"/>
              </a:rPr>
              <a:t>SILVER</a:t>
            </a:r>
          </a:p>
        </p:txBody>
      </p:sp>
      <p:sp>
        <p:nvSpPr>
          <p:cNvPr id="60" name="Rectangle 59"/>
          <p:cNvSpPr/>
          <p:nvPr/>
        </p:nvSpPr>
        <p:spPr>
          <a:xfrm>
            <a:off x="449564" y="2718473"/>
            <a:ext cx="34925" cy="1346539"/>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61" name="Rectangle 60"/>
          <p:cNvSpPr/>
          <p:nvPr/>
        </p:nvSpPr>
        <p:spPr>
          <a:xfrm>
            <a:off x="449564" y="1687058"/>
            <a:ext cx="34925" cy="860721"/>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sp>
        <p:nvSpPr>
          <p:cNvPr id="62" name="Rectangle 61"/>
          <p:cNvSpPr/>
          <p:nvPr/>
        </p:nvSpPr>
        <p:spPr>
          <a:xfrm flipH="1">
            <a:off x="446386" y="4236642"/>
            <a:ext cx="31750" cy="2158831"/>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400">
              <a:defRPr/>
            </a:pPr>
            <a:endParaRPr lang="en-US">
              <a:solidFill>
                <a:srgbClr val="FFFFFF"/>
              </a:solidFill>
              <a:latin typeface="Arial"/>
            </a:endParaRPr>
          </a:p>
        </p:txBody>
      </p:sp>
      <p:pic>
        <p:nvPicPr>
          <p:cNvPr id="24588" name="Picture 62" descr="1000px-EMC_Corporation_logo.svg.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5507" y="2070108"/>
            <a:ext cx="663575" cy="311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9" name="Picture 63" descr="2000px-IBM_logo.svg.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418982" y="2082808"/>
            <a:ext cx="536575" cy="285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0" name="Picture 64" descr="2000px-Intel-logo.sv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51013" y="1998141"/>
            <a:ext cx="517525" cy="455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3" name="Picture 68" descr="2000px-SAP_2011_logo.svg.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947275" y="2019308"/>
            <a:ext cx="606425" cy="412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6" name="Picture 72" descr="Hortonworks-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89018" y="3544714"/>
            <a:ext cx="763587" cy="385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9" name="Picture 75" descr="799px-NTT_logo.svg.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214147" y="3616938"/>
            <a:ext cx="711200" cy="3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2" name="Picture 78" descr="swisscom-log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339699" y="3616938"/>
            <a:ext cx="841375" cy="332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3" name="Picture 79" descr="SAS_logo_horiz.eps"/>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475042" y="3665468"/>
            <a:ext cx="429181" cy="235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82" descr="Ericsson.jpg"/>
          <p:cNvPicPr>
            <a:picLocks noChangeAspect="1"/>
          </p:cNvPicPr>
          <p:nvPr/>
        </p:nvPicPr>
        <p:blipFill>
          <a:blip r:embed="rId12">
            <a:extLst>
              <a:ext uri="{28A0092B-C50C-407E-A947-70E740481C1C}">
                <a14:useLocalDpi xmlns:a14="http://schemas.microsoft.com/office/drawing/2010/main" val="0"/>
              </a:ext>
            </a:extLst>
          </a:blip>
          <a:srcRect t="22789" b="17180"/>
          <a:stretch>
            <a:fillRect/>
          </a:stretch>
        </p:blipFill>
        <p:spPr bwMode="auto">
          <a:xfrm>
            <a:off x="6880663" y="3022201"/>
            <a:ext cx="1022350" cy="3534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8" name="Picture 84" descr="1000px-Vmware.svg.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711397" y="2125142"/>
            <a:ext cx="928687" cy="20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2" name="Picture 88" descr="docker_logo.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1037123" y="5512299"/>
            <a:ext cx="8001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3" name="Picture 89" descr="redislabs-typeface.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068614" y="6029830"/>
            <a:ext cx="635000" cy="18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4" name="Picture 90" descr="logo_tcm100-871390.gif"/>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2072814" y="5383913"/>
            <a:ext cx="603250" cy="50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17" name="Picture 93" descr="logo_mimacom.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37123" y="6025727"/>
            <a:ext cx="488560" cy="190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0" name="Picture 96" descr="10152636-mendix-logo.jp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7961080" y="5521493"/>
            <a:ext cx="701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1" name="Picture 97" descr="thumbnailimage.img.jpg"/>
          <p:cNvPicPr>
            <a:picLocks noChangeAspect="1"/>
          </p:cNvPicPr>
          <p:nvPr/>
        </p:nvPicPr>
        <p:blipFill>
          <a:blip r:embed="rId19">
            <a:extLst>
              <a:ext uri="{28A0092B-C50C-407E-A947-70E740481C1C}">
                <a14:useLocalDpi xmlns:a14="http://schemas.microsoft.com/office/drawing/2010/main" val="0"/>
              </a:ext>
            </a:extLst>
          </a:blip>
          <a:srcRect b="44260"/>
          <a:stretch>
            <a:fillRect/>
          </a:stretch>
        </p:blipFill>
        <p:spPr bwMode="auto">
          <a:xfrm>
            <a:off x="6997615" y="6044644"/>
            <a:ext cx="6826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3" name="Picture 99" descr="Altoros_Logo1(1).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2072814" y="4521204"/>
            <a:ext cx="685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26" name="Picture 102" descr="cc13-canopy.jp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050580" y="5023723"/>
            <a:ext cx="671068" cy="347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2"/>
          <a:stretch>
            <a:fillRect/>
          </a:stretch>
        </p:blipFill>
        <p:spPr>
          <a:xfrm>
            <a:off x="2333146" y="3536165"/>
            <a:ext cx="370394" cy="493859"/>
          </a:xfrm>
          <a:prstGeom prst="rect">
            <a:avLst/>
          </a:prstGeom>
        </p:spPr>
      </p:pic>
      <p:pic>
        <p:nvPicPr>
          <p:cNvPr id="6" name="Picture 5"/>
          <p:cNvPicPr>
            <a:picLocks noChangeAspect="1"/>
          </p:cNvPicPr>
          <p:nvPr/>
        </p:nvPicPr>
        <p:blipFill>
          <a:blip r:embed="rId23"/>
          <a:stretch>
            <a:fillRect/>
          </a:stretch>
        </p:blipFill>
        <p:spPr>
          <a:xfrm>
            <a:off x="6743666" y="3666863"/>
            <a:ext cx="734479" cy="304509"/>
          </a:xfrm>
          <a:prstGeom prst="rect">
            <a:avLst/>
          </a:prstGeom>
        </p:spPr>
      </p:pic>
      <p:pic>
        <p:nvPicPr>
          <p:cNvPr id="8" name="Picture 7"/>
          <p:cNvPicPr>
            <a:picLocks noChangeAspect="1"/>
          </p:cNvPicPr>
          <p:nvPr/>
        </p:nvPicPr>
        <p:blipFill>
          <a:blip r:embed="rId24"/>
          <a:stretch>
            <a:fillRect/>
          </a:stretch>
        </p:blipFill>
        <p:spPr>
          <a:xfrm>
            <a:off x="8071654" y="4984917"/>
            <a:ext cx="591101" cy="241305"/>
          </a:xfrm>
          <a:prstGeom prst="rect">
            <a:avLst/>
          </a:prstGeom>
        </p:spPr>
      </p:pic>
      <p:pic>
        <p:nvPicPr>
          <p:cNvPr id="9" name="Picture 8"/>
          <p:cNvPicPr>
            <a:picLocks noChangeAspect="1"/>
          </p:cNvPicPr>
          <p:nvPr/>
        </p:nvPicPr>
        <p:blipFill rotWithShape="1">
          <a:blip r:embed="rId25"/>
          <a:srcRect l="10726" r="6919" b="18373"/>
          <a:stretch/>
        </p:blipFill>
        <p:spPr>
          <a:xfrm>
            <a:off x="6198746" y="4908957"/>
            <a:ext cx="392945" cy="356417"/>
          </a:xfrm>
          <a:prstGeom prst="rect">
            <a:avLst/>
          </a:prstGeom>
        </p:spPr>
      </p:pic>
      <p:pic>
        <p:nvPicPr>
          <p:cNvPr id="10" name="Picture 9"/>
          <p:cNvPicPr>
            <a:picLocks noChangeAspect="1"/>
          </p:cNvPicPr>
          <p:nvPr/>
        </p:nvPicPr>
        <p:blipFill>
          <a:blip r:embed="rId26"/>
          <a:stretch>
            <a:fillRect/>
          </a:stretch>
        </p:blipFill>
        <p:spPr>
          <a:xfrm>
            <a:off x="4137810" y="4489251"/>
            <a:ext cx="523031" cy="255703"/>
          </a:xfrm>
          <a:prstGeom prst="rect">
            <a:avLst/>
          </a:prstGeom>
        </p:spPr>
      </p:pic>
      <p:pic>
        <p:nvPicPr>
          <p:cNvPr id="11" name="Picture 10"/>
          <p:cNvPicPr>
            <a:picLocks noChangeAspect="1"/>
          </p:cNvPicPr>
          <p:nvPr/>
        </p:nvPicPr>
        <p:blipFill>
          <a:blip r:embed="rId27"/>
          <a:stretch>
            <a:fillRect/>
          </a:stretch>
        </p:blipFill>
        <p:spPr>
          <a:xfrm>
            <a:off x="3150136" y="5922287"/>
            <a:ext cx="367132" cy="397116"/>
          </a:xfrm>
          <a:prstGeom prst="rect">
            <a:avLst/>
          </a:prstGeom>
        </p:spPr>
      </p:pic>
      <p:pic>
        <p:nvPicPr>
          <p:cNvPr id="12" name="Picture 11"/>
          <p:cNvPicPr>
            <a:picLocks noChangeAspect="1"/>
          </p:cNvPicPr>
          <p:nvPr/>
        </p:nvPicPr>
        <p:blipFill>
          <a:blip r:embed="rId28"/>
          <a:stretch>
            <a:fillRect/>
          </a:stretch>
        </p:blipFill>
        <p:spPr>
          <a:xfrm>
            <a:off x="3039696" y="5016317"/>
            <a:ext cx="591080" cy="252115"/>
          </a:xfrm>
          <a:prstGeom prst="rect">
            <a:avLst/>
          </a:prstGeom>
        </p:spPr>
      </p:pic>
      <p:pic>
        <p:nvPicPr>
          <p:cNvPr id="13" name="Picture 12"/>
          <p:cNvPicPr>
            <a:picLocks noChangeAspect="1"/>
          </p:cNvPicPr>
          <p:nvPr/>
        </p:nvPicPr>
        <p:blipFill>
          <a:blip r:embed="rId29"/>
          <a:stretch>
            <a:fillRect/>
          </a:stretch>
        </p:blipFill>
        <p:spPr>
          <a:xfrm>
            <a:off x="7807792" y="4409836"/>
            <a:ext cx="854963" cy="414528"/>
          </a:xfrm>
          <a:prstGeom prst="rect">
            <a:avLst/>
          </a:prstGeom>
        </p:spPr>
      </p:pic>
      <p:pic>
        <p:nvPicPr>
          <p:cNvPr id="14" name="Picture 13"/>
          <p:cNvPicPr>
            <a:picLocks noChangeAspect="1"/>
          </p:cNvPicPr>
          <p:nvPr/>
        </p:nvPicPr>
        <p:blipFill>
          <a:blip r:embed="rId30"/>
          <a:stretch>
            <a:fillRect/>
          </a:stretch>
        </p:blipFill>
        <p:spPr>
          <a:xfrm>
            <a:off x="1037126" y="4978593"/>
            <a:ext cx="774681" cy="204944"/>
          </a:xfrm>
          <a:prstGeom prst="rect">
            <a:avLst/>
          </a:prstGeom>
        </p:spPr>
      </p:pic>
      <p:pic>
        <p:nvPicPr>
          <p:cNvPr id="15" name="Picture 14"/>
          <p:cNvPicPr>
            <a:picLocks noChangeAspect="1"/>
          </p:cNvPicPr>
          <p:nvPr/>
        </p:nvPicPr>
        <p:blipFill>
          <a:blip r:embed="rId31"/>
          <a:stretch>
            <a:fillRect/>
          </a:stretch>
        </p:blipFill>
        <p:spPr>
          <a:xfrm>
            <a:off x="2214293" y="1989485"/>
            <a:ext cx="843553" cy="472392"/>
          </a:xfrm>
          <a:prstGeom prst="rect">
            <a:avLst/>
          </a:prstGeom>
        </p:spPr>
      </p:pic>
      <p:pic>
        <p:nvPicPr>
          <p:cNvPr id="17" name="Picture 16"/>
          <p:cNvPicPr>
            <a:picLocks noChangeAspect="1"/>
          </p:cNvPicPr>
          <p:nvPr/>
        </p:nvPicPr>
        <p:blipFill>
          <a:blip r:embed="rId32"/>
          <a:stretch>
            <a:fillRect/>
          </a:stretch>
        </p:blipFill>
        <p:spPr>
          <a:xfrm>
            <a:off x="8170727" y="2924583"/>
            <a:ext cx="338326" cy="451101"/>
          </a:xfrm>
          <a:prstGeom prst="rect">
            <a:avLst/>
          </a:prstGeom>
        </p:spPr>
      </p:pic>
      <p:pic>
        <p:nvPicPr>
          <p:cNvPr id="18" name="Picture 17"/>
          <p:cNvPicPr>
            <a:picLocks noChangeAspect="1"/>
          </p:cNvPicPr>
          <p:nvPr/>
        </p:nvPicPr>
        <p:blipFill>
          <a:blip r:embed="rId33"/>
          <a:stretch>
            <a:fillRect/>
          </a:stretch>
        </p:blipFill>
        <p:spPr>
          <a:xfrm>
            <a:off x="3158323" y="3037899"/>
            <a:ext cx="1055602" cy="337784"/>
          </a:xfrm>
          <a:prstGeom prst="rect">
            <a:avLst/>
          </a:prstGeom>
        </p:spPr>
      </p:pic>
      <p:pic>
        <p:nvPicPr>
          <p:cNvPr id="19" name="Picture 18"/>
          <p:cNvPicPr>
            <a:picLocks noChangeAspect="1"/>
          </p:cNvPicPr>
          <p:nvPr/>
        </p:nvPicPr>
        <p:blipFill>
          <a:blip r:embed="rId34"/>
          <a:stretch>
            <a:fillRect/>
          </a:stretch>
        </p:blipFill>
        <p:spPr>
          <a:xfrm>
            <a:off x="7957334" y="3679276"/>
            <a:ext cx="692125" cy="207637"/>
          </a:xfrm>
          <a:prstGeom prst="rect">
            <a:avLst/>
          </a:prstGeom>
        </p:spPr>
      </p:pic>
      <p:pic>
        <p:nvPicPr>
          <p:cNvPr id="20" name="Picture 19"/>
          <p:cNvPicPr>
            <a:picLocks noChangeAspect="1"/>
          </p:cNvPicPr>
          <p:nvPr/>
        </p:nvPicPr>
        <p:blipFill>
          <a:blip r:embed="rId35"/>
          <a:stretch>
            <a:fillRect/>
          </a:stretch>
        </p:blipFill>
        <p:spPr>
          <a:xfrm>
            <a:off x="4481298" y="3046844"/>
            <a:ext cx="1233191" cy="328841"/>
          </a:xfrm>
          <a:prstGeom prst="rect">
            <a:avLst/>
          </a:prstGeom>
        </p:spPr>
      </p:pic>
      <p:pic>
        <p:nvPicPr>
          <p:cNvPr id="21" name="Picture 20"/>
          <p:cNvPicPr>
            <a:picLocks noChangeAspect="1"/>
          </p:cNvPicPr>
          <p:nvPr/>
        </p:nvPicPr>
        <p:blipFill>
          <a:blip r:embed="rId36"/>
          <a:stretch>
            <a:fillRect/>
          </a:stretch>
        </p:blipFill>
        <p:spPr>
          <a:xfrm>
            <a:off x="2072814" y="4983918"/>
            <a:ext cx="694944" cy="206492"/>
          </a:xfrm>
          <a:prstGeom prst="rect">
            <a:avLst/>
          </a:prstGeom>
        </p:spPr>
      </p:pic>
      <p:pic>
        <p:nvPicPr>
          <p:cNvPr id="22" name="Picture 21"/>
          <p:cNvPicPr>
            <a:picLocks noChangeAspect="1"/>
          </p:cNvPicPr>
          <p:nvPr/>
        </p:nvPicPr>
        <p:blipFill>
          <a:blip r:embed="rId37"/>
          <a:stretch>
            <a:fillRect/>
          </a:stretch>
        </p:blipFill>
        <p:spPr>
          <a:xfrm>
            <a:off x="2072814" y="5952340"/>
            <a:ext cx="530774" cy="337011"/>
          </a:xfrm>
          <a:prstGeom prst="rect">
            <a:avLst/>
          </a:prstGeom>
        </p:spPr>
      </p:pic>
      <p:pic>
        <p:nvPicPr>
          <p:cNvPr id="23" name="Picture 22"/>
          <p:cNvPicPr>
            <a:picLocks noChangeAspect="1"/>
          </p:cNvPicPr>
          <p:nvPr/>
        </p:nvPicPr>
        <p:blipFill>
          <a:blip r:embed="rId38"/>
          <a:stretch>
            <a:fillRect/>
          </a:stretch>
        </p:blipFill>
        <p:spPr>
          <a:xfrm>
            <a:off x="6212339" y="5896514"/>
            <a:ext cx="365759" cy="448665"/>
          </a:xfrm>
          <a:prstGeom prst="rect">
            <a:avLst/>
          </a:prstGeom>
        </p:spPr>
      </p:pic>
      <p:pic>
        <p:nvPicPr>
          <p:cNvPr id="24" name="Picture 23"/>
          <p:cNvPicPr>
            <a:picLocks noChangeAspect="1"/>
          </p:cNvPicPr>
          <p:nvPr/>
        </p:nvPicPr>
        <p:blipFill>
          <a:blip r:embed="rId39"/>
          <a:stretch>
            <a:fillRect/>
          </a:stretch>
        </p:blipFill>
        <p:spPr>
          <a:xfrm>
            <a:off x="3039696" y="5555321"/>
            <a:ext cx="640080" cy="160944"/>
          </a:xfrm>
          <a:prstGeom prst="rect">
            <a:avLst/>
          </a:prstGeom>
        </p:spPr>
      </p:pic>
      <p:pic>
        <p:nvPicPr>
          <p:cNvPr id="5" name="Picture 4"/>
          <p:cNvPicPr>
            <a:picLocks noChangeAspect="1"/>
          </p:cNvPicPr>
          <p:nvPr/>
        </p:nvPicPr>
        <p:blipFill>
          <a:blip r:embed="rId40"/>
          <a:stretch>
            <a:fillRect/>
          </a:stretch>
        </p:blipFill>
        <p:spPr>
          <a:xfrm>
            <a:off x="5538352" y="1939021"/>
            <a:ext cx="1041827" cy="573320"/>
          </a:xfrm>
          <a:prstGeom prst="rect">
            <a:avLst/>
          </a:prstGeom>
        </p:spPr>
      </p:pic>
      <p:pic>
        <p:nvPicPr>
          <p:cNvPr id="25" name="Picture 24"/>
          <p:cNvPicPr>
            <a:picLocks noChangeAspect="1"/>
          </p:cNvPicPr>
          <p:nvPr/>
        </p:nvPicPr>
        <p:blipFill>
          <a:blip r:embed="rId41"/>
          <a:stretch>
            <a:fillRect/>
          </a:stretch>
        </p:blipFill>
        <p:spPr>
          <a:xfrm>
            <a:off x="1065800" y="2992891"/>
            <a:ext cx="717736" cy="382792"/>
          </a:xfrm>
          <a:prstGeom prst="rect">
            <a:avLst/>
          </a:prstGeom>
        </p:spPr>
      </p:pic>
      <p:pic>
        <p:nvPicPr>
          <p:cNvPr id="27" name="Picture 26"/>
          <p:cNvPicPr>
            <a:picLocks noChangeAspect="1"/>
          </p:cNvPicPr>
          <p:nvPr/>
        </p:nvPicPr>
        <p:blipFill>
          <a:blip r:embed="rId42"/>
          <a:stretch>
            <a:fillRect/>
          </a:stretch>
        </p:blipFill>
        <p:spPr>
          <a:xfrm>
            <a:off x="6053039" y="4498771"/>
            <a:ext cx="739574" cy="236661"/>
          </a:xfrm>
          <a:prstGeom prst="rect">
            <a:avLst/>
          </a:prstGeom>
        </p:spPr>
      </p:pic>
      <p:pic>
        <p:nvPicPr>
          <p:cNvPr id="28" name="Picture 27"/>
          <p:cNvPicPr>
            <a:picLocks noChangeAspect="1"/>
          </p:cNvPicPr>
          <p:nvPr/>
        </p:nvPicPr>
        <p:blipFill>
          <a:blip r:embed="rId43"/>
          <a:stretch>
            <a:fillRect/>
          </a:stretch>
        </p:blipFill>
        <p:spPr>
          <a:xfrm>
            <a:off x="7217535" y="4945483"/>
            <a:ext cx="462705" cy="393784"/>
          </a:xfrm>
          <a:prstGeom prst="rect">
            <a:avLst/>
          </a:prstGeom>
        </p:spPr>
      </p:pic>
      <p:pic>
        <p:nvPicPr>
          <p:cNvPr id="29" name="Picture 28"/>
          <p:cNvPicPr>
            <a:picLocks noChangeAspect="1"/>
          </p:cNvPicPr>
          <p:nvPr/>
        </p:nvPicPr>
        <p:blipFill>
          <a:blip r:embed="rId44"/>
          <a:stretch>
            <a:fillRect/>
          </a:stretch>
        </p:blipFill>
        <p:spPr>
          <a:xfrm>
            <a:off x="4083749" y="5496772"/>
            <a:ext cx="631146" cy="241241"/>
          </a:xfrm>
          <a:prstGeom prst="rect">
            <a:avLst/>
          </a:prstGeom>
        </p:spPr>
      </p:pic>
      <p:pic>
        <p:nvPicPr>
          <p:cNvPr id="30" name="Picture 29"/>
          <p:cNvPicPr>
            <a:picLocks noChangeAspect="1"/>
          </p:cNvPicPr>
          <p:nvPr/>
        </p:nvPicPr>
        <p:blipFill>
          <a:blip r:embed="rId45"/>
          <a:stretch>
            <a:fillRect/>
          </a:stretch>
        </p:blipFill>
        <p:spPr>
          <a:xfrm>
            <a:off x="6162333" y="5563389"/>
            <a:ext cx="1517904" cy="144815"/>
          </a:xfrm>
          <a:prstGeom prst="rect">
            <a:avLst/>
          </a:prstGeom>
        </p:spPr>
      </p:pic>
      <p:pic>
        <p:nvPicPr>
          <p:cNvPr id="3" name="Picture 2"/>
          <p:cNvPicPr>
            <a:picLocks noChangeAspect="1"/>
          </p:cNvPicPr>
          <p:nvPr/>
        </p:nvPicPr>
        <p:blipFill>
          <a:blip r:embed="rId46"/>
          <a:stretch>
            <a:fillRect/>
          </a:stretch>
        </p:blipFill>
        <p:spPr>
          <a:xfrm>
            <a:off x="3039696" y="4443244"/>
            <a:ext cx="630936" cy="347715"/>
          </a:xfrm>
          <a:prstGeom prst="rect">
            <a:avLst/>
          </a:prstGeom>
        </p:spPr>
      </p:pic>
      <p:pic>
        <p:nvPicPr>
          <p:cNvPr id="7" name="Picture 6"/>
          <p:cNvPicPr>
            <a:picLocks noChangeAspect="1"/>
          </p:cNvPicPr>
          <p:nvPr/>
        </p:nvPicPr>
        <p:blipFill>
          <a:blip r:embed="rId47"/>
          <a:stretch>
            <a:fillRect/>
          </a:stretch>
        </p:blipFill>
        <p:spPr>
          <a:xfrm>
            <a:off x="1991082" y="2868323"/>
            <a:ext cx="1005840" cy="452148"/>
          </a:xfrm>
          <a:prstGeom prst="rect">
            <a:avLst/>
          </a:prstGeom>
        </p:spPr>
      </p:pic>
      <p:pic>
        <p:nvPicPr>
          <p:cNvPr id="16" name="Picture 15"/>
          <p:cNvPicPr>
            <a:picLocks noChangeAspect="1"/>
          </p:cNvPicPr>
          <p:nvPr/>
        </p:nvPicPr>
        <p:blipFill>
          <a:blip r:embed="rId48"/>
          <a:stretch>
            <a:fillRect/>
          </a:stretch>
        </p:blipFill>
        <p:spPr>
          <a:xfrm>
            <a:off x="6967005" y="4508419"/>
            <a:ext cx="713232" cy="217365"/>
          </a:xfrm>
          <a:prstGeom prst="rect">
            <a:avLst/>
          </a:prstGeom>
        </p:spPr>
      </p:pic>
      <p:pic>
        <p:nvPicPr>
          <p:cNvPr id="31" name="Picture 30"/>
          <p:cNvPicPr>
            <a:picLocks noChangeAspect="1"/>
          </p:cNvPicPr>
          <p:nvPr/>
        </p:nvPicPr>
        <p:blipFill>
          <a:blip r:embed="rId49"/>
          <a:stretch>
            <a:fillRect/>
          </a:stretch>
        </p:blipFill>
        <p:spPr>
          <a:xfrm>
            <a:off x="4887766" y="4550655"/>
            <a:ext cx="996696" cy="132893"/>
          </a:xfrm>
          <a:prstGeom prst="rect">
            <a:avLst/>
          </a:prstGeom>
        </p:spPr>
      </p:pic>
      <p:pic>
        <p:nvPicPr>
          <p:cNvPr id="26" name="Picture 25"/>
          <p:cNvPicPr>
            <a:picLocks noChangeAspect="1"/>
          </p:cNvPicPr>
          <p:nvPr/>
        </p:nvPicPr>
        <p:blipFill>
          <a:blip r:embed="rId50"/>
          <a:stretch>
            <a:fillRect/>
          </a:stretch>
        </p:blipFill>
        <p:spPr>
          <a:xfrm>
            <a:off x="5991316" y="2930017"/>
            <a:ext cx="643299" cy="482475"/>
          </a:xfrm>
          <a:prstGeom prst="rect">
            <a:avLst/>
          </a:prstGeom>
        </p:spPr>
      </p:pic>
      <p:pic>
        <p:nvPicPr>
          <p:cNvPr id="32" name="Picture 31"/>
          <p:cNvPicPr>
            <a:picLocks noChangeAspect="1"/>
          </p:cNvPicPr>
          <p:nvPr/>
        </p:nvPicPr>
        <p:blipFill>
          <a:blip r:embed="rId51"/>
          <a:stretch>
            <a:fillRect/>
          </a:stretch>
        </p:blipFill>
        <p:spPr>
          <a:xfrm>
            <a:off x="4247623" y="5860962"/>
            <a:ext cx="296444" cy="519769"/>
          </a:xfrm>
          <a:prstGeom prst="rect">
            <a:avLst/>
          </a:prstGeom>
        </p:spPr>
      </p:pic>
      <p:pic>
        <p:nvPicPr>
          <p:cNvPr id="33" name="Picture 32"/>
          <p:cNvPicPr>
            <a:picLocks noChangeAspect="1"/>
          </p:cNvPicPr>
          <p:nvPr/>
        </p:nvPicPr>
        <p:blipFill>
          <a:blip r:embed="rId52"/>
          <a:stretch>
            <a:fillRect/>
          </a:stretch>
        </p:blipFill>
        <p:spPr>
          <a:xfrm>
            <a:off x="7928144" y="5857636"/>
            <a:ext cx="615510" cy="441072"/>
          </a:xfrm>
          <a:prstGeom prst="rect">
            <a:avLst/>
          </a:prstGeom>
        </p:spPr>
      </p:pic>
      <p:pic>
        <p:nvPicPr>
          <p:cNvPr id="35" name="Picture 34"/>
          <p:cNvPicPr>
            <a:picLocks noChangeAspect="1"/>
          </p:cNvPicPr>
          <p:nvPr/>
        </p:nvPicPr>
        <p:blipFill rotWithShape="1">
          <a:blip r:embed="rId53"/>
          <a:srcRect t="28161" b="27825"/>
          <a:stretch/>
        </p:blipFill>
        <p:spPr>
          <a:xfrm>
            <a:off x="5137141" y="5429344"/>
            <a:ext cx="497946" cy="292221"/>
          </a:xfrm>
          <a:prstGeom prst="rect">
            <a:avLst/>
          </a:prstGeom>
        </p:spPr>
      </p:pic>
      <p:pic>
        <p:nvPicPr>
          <p:cNvPr id="36" name="Picture 35"/>
          <p:cNvPicPr>
            <a:picLocks noChangeAspect="1"/>
          </p:cNvPicPr>
          <p:nvPr/>
        </p:nvPicPr>
        <p:blipFill>
          <a:blip r:embed="rId54"/>
          <a:stretch>
            <a:fillRect/>
          </a:stretch>
        </p:blipFill>
        <p:spPr>
          <a:xfrm>
            <a:off x="4213917" y="4969232"/>
            <a:ext cx="370810" cy="377952"/>
          </a:xfrm>
          <a:prstGeom prst="rect">
            <a:avLst/>
          </a:prstGeom>
        </p:spPr>
      </p:pic>
    </p:spTree>
    <p:extLst>
      <p:ext uri="{BB962C8B-B14F-4D97-AF65-F5344CB8AC3E}">
        <p14:creationId xmlns:p14="http://schemas.microsoft.com/office/powerpoint/2010/main" val="80503386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19584" y="342901"/>
            <a:ext cx="8324417" cy="5613400"/>
            <a:chOff x="819582" y="342901"/>
            <a:chExt cx="8324417" cy="5613400"/>
          </a:xfrm>
        </p:grpSpPr>
        <p:pic>
          <p:nvPicPr>
            <p:cNvPr id="3" name="Picture 2"/>
            <p:cNvPicPr>
              <a:picLocks noChangeAspect="1"/>
            </p:cNvPicPr>
            <p:nvPr/>
          </p:nvPicPr>
          <p:blipFill>
            <a:blip r:embed="rId2"/>
            <a:stretch>
              <a:fillRect/>
            </a:stretch>
          </p:blipFill>
          <p:spPr>
            <a:xfrm>
              <a:off x="819582" y="342901"/>
              <a:ext cx="8324417" cy="5613400"/>
            </a:xfrm>
            <a:prstGeom prst="rect">
              <a:avLst/>
            </a:prstGeom>
          </p:spPr>
        </p:pic>
        <p:sp>
          <p:nvSpPr>
            <p:cNvPr id="4" name="Rectangle 3"/>
            <p:cNvSpPr/>
            <p:nvPr/>
          </p:nvSpPr>
          <p:spPr>
            <a:xfrm>
              <a:off x="1562100" y="889000"/>
              <a:ext cx="2921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562100" y="4749800"/>
              <a:ext cx="292100" cy="241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2019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5_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Pivotal">
      <a:dk1>
        <a:sysClr val="windowText" lastClr="000000"/>
      </a:dk1>
      <a:lt1>
        <a:sysClr val="window" lastClr="FFFFFF"/>
      </a:lt1>
      <a:dk2>
        <a:srgbClr val="1F497D"/>
      </a:dk2>
      <a:lt2>
        <a:srgbClr val="EEECE1"/>
      </a:lt2>
      <a:accent1>
        <a:srgbClr val="0E675B"/>
      </a:accent1>
      <a:accent2>
        <a:srgbClr val="18B4C1"/>
      </a:accent2>
      <a:accent3>
        <a:srgbClr val="1B6FB8"/>
      </a:accent3>
      <a:accent4>
        <a:srgbClr val="6C3F75"/>
      </a:accent4>
      <a:accent5>
        <a:srgbClr val="121A20"/>
      </a:accent5>
      <a:accent6>
        <a:srgbClr val="7A7A7A"/>
      </a:accent6>
      <a:hlink>
        <a:srgbClr val="18B3C0"/>
      </a:hlink>
      <a:folHlink>
        <a:srgbClr val="6C3F75"/>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E675B"/>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9050" cmpd="sng">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ctr">
          <a:defRPr dirty="0" smtClean="0">
            <a:latin typeface="Arial"/>
            <a:cs typeface="Arial"/>
          </a:defRPr>
        </a:defPPr>
      </a:lstStyle>
    </a:txDef>
  </a:objectDefaults>
  <a:extraClrSchemeLst/>
</a:theme>
</file>

<file path=ppt/theme/theme3.xml><?xml version="1.0" encoding="utf-8"?>
<a:theme xmlns:a="http://schemas.openxmlformats.org/drawingml/2006/main" name="4_Pivotal_PPT_Template_16x9_external_04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4.xml><?xml version="1.0" encoding="utf-8"?>
<a:theme xmlns:a="http://schemas.openxmlformats.org/drawingml/2006/main" name="2_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6_Pivotal_PPT_Template_16x9_external_04_2014">
  <a:themeElements>
    <a:clrScheme name="Custom 11">
      <a:dk1>
        <a:srgbClr val="4C4C4C"/>
      </a:dk1>
      <a:lt1>
        <a:srgbClr val="FFFFFF"/>
      </a:lt1>
      <a:dk2>
        <a:srgbClr val="008881"/>
      </a:dk2>
      <a:lt2>
        <a:srgbClr val="000000"/>
      </a:lt2>
      <a:accent1>
        <a:srgbClr val="00878A"/>
      </a:accent1>
      <a:accent2>
        <a:srgbClr val="00AE9E"/>
      </a:accent2>
      <a:accent3>
        <a:srgbClr val="1F6FB8"/>
      </a:accent3>
      <a:accent4>
        <a:srgbClr val="1DA6B4"/>
      </a:accent4>
      <a:accent5>
        <a:srgbClr val="592D63"/>
      </a:accent5>
      <a:accent6>
        <a:srgbClr val="FEBE4D"/>
      </a:accent6>
      <a:hlink>
        <a:srgbClr val="84CFD7"/>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8.xml><?xml version="1.0" encoding="utf-8"?>
<a:theme xmlns:a="http://schemas.openxmlformats.org/drawingml/2006/main" name="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9.xml><?xml version="1.0" encoding="utf-8"?>
<a:theme xmlns:a="http://schemas.openxmlformats.org/drawingml/2006/main" name="1_Pivotal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docProps/app.xml><?xml version="1.0" encoding="utf-8"?>
<Properties xmlns="http://schemas.openxmlformats.org/officeDocument/2006/extended-properties" xmlns:vt="http://schemas.openxmlformats.org/officeDocument/2006/docPropsVTypes">
  <TotalTime>54454</TotalTime>
  <Words>7473</Words>
  <Application>Microsoft Macintosh PowerPoint</Application>
  <PresentationFormat>On-screen Show (4:3)</PresentationFormat>
  <Paragraphs>1329</Paragraphs>
  <Slides>96</Slides>
  <Notes>80</Notes>
  <HiddenSlides>16</HiddenSlides>
  <MMClips>0</MMClips>
  <ScaleCrop>false</ScaleCrop>
  <HeadingPairs>
    <vt:vector size="4" baseType="variant">
      <vt:variant>
        <vt:lpstr>Theme</vt:lpstr>
      </vt:variant>
      <vt:variant>
        <vt:i4>10</vt:i4>
      </vt:variant>
      <vt:variant>
        <vt:lpstr>Slide Titles</vt:lpstr>
      </vt:variant>
      <vt:variant>
        <vt:i4>96</vt:i4>
      </vt:variant>
    </vt:vector>
  </HeadingPairs>
  <TitlesOfParts>
    <vt:vector size="106" baseType="lpstr">
      <vt:lpstr>Office Theme</vt:lpstr>
      <vt:lpstr>1_Office Theme</vt:lpstr>
      <vt:lpstr>4_Pivotal_PPT_Template_16x9_external_04_2014</vt:lpstr>
      <vt:lpstr>2_Office Theme</vt:lpstr>
      <vt:lpstr>4_Office Theme</vt:lpstr>
      <vt:lpstr>3_Office Theme</vt:lpstr>
      <vt:lpstr>6_Pivotal_PPT_Template_16x9_external_04_2014</vt:lpstr>
      <vt:lpstr>Pivotal_2014</vt:lpstr>
      <vt:lpstr>1_Pivotal_2014</vt:lpstr>
      <vt:lpstr>5_Pivotal_PPT_Template_16x9_external_04_2014</vt:lpstr>
      <vt:lpstr>PowerPoint Presentation</vt:lpstr>
      <vt:lpstr>PCF Workshop Flow</vt:lpstr>
      <vt:lpstr>Pivotal Areas of Focus</vt:lpstr>
      <vt:lpstr>PowerPoint Presentation</vt:lpstr>
      <vt:lpstr>Worldwide, Cross-Vertical Customer Adoption</vt:lpstr>
      <vt:lpstr>PowerPoint Presentation</vt:lpstr>
      <vt:lpstr>PowerPoint Presentation</vt:lpstr>
      <vt:lpstr>PowerPoint Presentation</vt:lpstr>
      <vt:lpstr>Well-Defined Expectations for Dev and Ops</vt:lpstr>
      <vt:lpstr>Ad Hoc CLOUD ADOPTION is hard, expensive </vt:lpstr>
      <vt:lpstr>Spring and Microservices on PCF</vt:lpstr>
      <vt:lpstr>….PCF Drill Down</vt:lpstr>
      <vt:lpstr>PCF Topics to Touch on….</vt:lpstr>
      <vt:lpstr>Pivotal Cloud Foundry Architecture</vt:lpstr>
      <vt:lpstr>PowerPoint Presentation</vt:lpstr>
      <vt:lpstr>Deploying an Application</vt:lpstr>
      <vt:lpstr>Creating and binding services</vt:lpstr>
      <vt:lpstr>Staging an Application</vt:lpstr>
      <vt:lpstr>Getting your application to scale</vt:lpstr>
      <vt:lpstr>The App-Container Approach - Scaling</vt:lpstr>
      <vt:lpstr>PowerPoint Presentation</vt:lpstr>
      <vt:lpstr>Platform Runtime - Pivotal Apps Manager</vt:lpstr>
      <vt:lpstr>Pivotal Apps Mgr. – App View </vt:lpstr>
      <vt:lpstr>CLI – Command Line Interface</vt:lpstr>
      <vt:lpstr>Manifest Files</vt:lpstr>
      <vt:lpstr>Cloud Controller API</vt:lpstr>
      <vt:lpstr>PowerPoint Presentation</vt:lpstr>
      <vt:lpstr>Orgs, Spaces, Users and Quotas</vt:lpstr>
      <vt:lpstr>Organizations</vt:lpstr>
      <vt:lpstr>Quotas and Plans</vt:lpstr>
      <vt:lpstr>Spaces</vt:lpstr>
      <vt:lpstr>Users and Roles</vt:lpstr>
      <vt:lpstr>PowerPoint Presentation</vt:lpstr>
      <vt:lpstr>Platform Runtime – Application Frameworks</vt:lpstr>
      <vt:lpstr>Runtime Benefits With PCF</vt:lpstr>
      <vt:lpstr>Custom Buildpacks</vt:lpstr>
      <vt:lpstr>PowerPoint Presentation</vt:lpstr>
      <vt:lpstr>Log Streaming and Aggregation</vt:lpstr>
      <vt:lpstr>Loggregator Components</vt:lpstr>
      <vt:lpstr>PowerPoint Presentation</vt:lpstr>
      <vt:lpstr>Available via the Marketplace</vt:lpstr>
      <vt:lpstr>Service Plans</vt:lpstr>
      <vt:lpstr>Service Plans</vt:lpstr>
      <vt:lpstr>Service Management Dashboard</vt:lpstr>
      <vt:lpstr>PowerPoint Presentation</vt:lpstr>
      <vt:lpstr>Domains</vt:lpstr>
      <vt:lpstr>Domains – Behind the Scenes</vt:lpstr>
      <vt:lpstr>Routes</vt:lpstr>
      <vt:lpstr>PowerPoint Presentation</vt:lpstr>
      <vt:lpstr>Health</vt:lpstr>
      <vt:lpstr>Events</vt:lpstr>
      <vt:lpstr>Logs</vt:lpstr>
      <vt:lpstr>Files</vt:lpstr>
      <vt:lpstr>Diego for PCF SSH access to containers</vt:lpstr>
      <vt:lpstr>PowerPoint Presentation</vt:lpstr>
      <vt:lpstr>Productivity: Developer spend too much time waiting</vt:lpstr>
      <vt:lpstr>What is a Service?</vt:lpstr>
      <vt:lpstr>2 types of Services</vt:lpstr>
      <vt:lpstr>Managed Services</vt:lpstr>
      <vt:lpstr>Pivotal Cloud Foundry Service</vt:lpstr>
      <vt:lpstr>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Example: Service Creation &amp; Binding</vt:lpstr>
      <vt:lpstr>The magic is in Spring Cloud</vt:lpstr>
      <vt:lpstr>Spring Cloud Connectors modules</vt:lpstr>
      <vt:lpstr>User-Provided Service</vt:lpstr>
      <vt:lpstr>PowerPoint Presentation</vt:lpstr>
      <vt:lpstr>Blue-Green Deployments</vt:lpstr>
      <vt:lpstr>Blue-Green Deployments using Routes</vt:lpstr>
      <vt:lpstr>Slowly Turning on Traffic using Instances</vt:lpstr>
      <vt:lpstr>DB Migrations for Cloud Foundry Services</vt:lpstr>
      <vt:lpstr>PowerPoint Presentation</vt:lpstr>
      <vt:lpstr>Platform Runtime – Buildpacks</vt:lpstr>
      <vt:lpstr>Log Aggregation and CF Components</vt:lpstr>
      <vt:lpstr>Logs and Metrics Firehose </vt:lpstr>
      <vt:lpstr>MongoDB tile for PCF Dynamically provisioned MongoDB clusters</vt:lpstr>
      <vt:lpstr>PowerPoint Presentation</vt:lpstr>
      <vt:lpstr>PowerPoint Presentation</vt:lpstr>
      <vt:lpstr>Speed and safety are both required</vt:lpstr>
      <vt:lpstr>PowerPoint Presentation</vt:lpstr>
      <vt:lpstr>Perspective on BOSH</vt:lpstr>
      <vt:lpstr>BOSH &amp; Cloud Foundry</vt:lpstr>
      <vt:lpstr>The BOSH Architecture</vt:lpstr>
      <vt:lpstr>What is BOSH?</vt:lpstr>
      <vt:lpstr>4 principles of modern Release Engineering</vt:lpstr>
      <vt:lpstr>4 principles of modern Release Engineering</vt:lpstr>
      <vt:lpstr>Purpose-built for “Day 2 Operations”</vt:lpstr>
      <vt:lpstr>Designed to be “Manageable &amp; Productive”</vt:lpstr>
      <vt:lpstr>BOSH: Cloud Provider Interface</vt:lpstr>
      <vt:lpstr>Cloud Foundry Foundation</vt:lpstr>
      <vt:lpstr>PowerPoint Presentation</vt:lpstr>
    </vt:vector>
  </TitlesOfParts>
  <Company>Pivotal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Reese</dc:creator>
  <cp:lastModifiedBy>Matt Gunter</cp:lastModifiedBy>
  <cp:revision>70</cp:revision>
  <dcterms:created xsi:type="dcterms:W3CDTF">2016-05-20T10:31:10Z</dcterms:created>
  <dcterms:modified xsi:type="dcterms:W3CDTF">2016-08-23T17:56:35Z</dcterms:modified>
</cp:coreProperties>
</file>